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66" r:id="rId4"/>
    <p:sldId id="268" r:id="rId5"/>
    <p:sldId id="270" r:id="rId6"/>
    <p:sldId id="274" r:id="rId7"/>
    <p:sldId id="271" r:id="rId8"/>
    <p:sldId id="272" r:id="rId9"/>
    <p:sldId id="267" r:id="rId10"/>
    <p:sldId id="279" r:id="rId11"/>
    <p:sldId id="264" r:id="rId12"/>
    <p:sldId id="284" r:id="rId13"/>
    <p:sldId id="261" r:id="rId14"/>
    <p:sldId id="286" r:id="rId15"/>
    <p:sldId id="287" r:id="rId16"/>
    <p:sldId id="259" r:id="rId17"/>
    <p:sldId id="285" r:id="rId18"/>
    <p:sldId id="278" r:id="rId19"/>
    <p:sldId id="276" r:id="rId20"/>
    <p:sldId id="280" r:id="rId21"/>
  </p:sldIdLst>
  <p:sldSz cx="12801600" cy="9601200" type="A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00"/>
    <a:srgbClr val="CC99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774" autoAdjust="0"/>
    <p:restoredTop sz="94660"/>
  </p:normalViewPr>
  <p:slideViewPr>
    <p:cSldViewPr>
      <p:cViewPr>
        <p:scale>
          <a:sx n="70" d="100"/>
          <a:sy n="70" d="100"/>
        </p:scale>
        <p:origin x="-930" y="126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438" y="2982913"/>
            <a:ext cx="10880725" cy="2057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875" y="5440363"/>
            <a:ext cx="8959850" cy="2454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59272-1195-4041-9C38-FA90A650F48F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A7873-DB47-481A-AD7F-6B9641A9F2E4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2113" y="384175"/>
            <a:ext cx="2879725" cy="81930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763" y="384175"/>
            <a:ext cx="8489950" cy="81930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F894D-E2AE-4056-A421-3CCF00BE43A5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3E85F-220C-4BCC-8F76-20CFA79B18E3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6169025"/>
            <a:ext cx="10880725" cy="19081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4068763"/>
            <a:ext cx="10880725" cy="21002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0988FC-9AA8-4A2C-AA01-A0531DBC4695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9763" y="2239963"/>
            <a:ext cx="5684837" cy="633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00" y="2239963"/>
            <a:ext cx="5684838" cy="633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3C6AB-5923-4786-AAB4-077284B829F4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763" y="2149475"/>
            <a:ext cx="5656262" cy="895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763" y="3044825"/>
            <a:ext cx="5656262" cy="5532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2400" y="2149475"/>
            <a:ext cx="5659438" cy="895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2400" y="3044825"/>
            <a:ext cx="5659438" cy="5532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411C1-4E83-4888-9AE7-C013DA3FA6C9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91B8A-15C1-4CEC-AB92-FB862D9C4C9C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494BF-B148-488D-ABAF-F306E29DF9CB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763" y="382588"/>
            <a:ext cx="4211637" cy="16271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388" y="382588"/>
            <a:ext cx="7156450" cy="8194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763" y="2009775"/>
            <a:ext cx="4211637" cy="6567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5A351-2CE8-416C-890B-BB2DE9CB79CC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838" y="6721475"/>
            <a:ext cx="7680325" cy="7921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838" y="857250"/>
            <a:ext cx="7680325" cy="57610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838" y="7513638"/>
            <a:ext cx="7680325" cy="1127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2CCE41-BA80-4E82-AA90-4EB8F86AEC1B}" type="slidenum">
              <a:rPr lang="pt-PT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9763" y="384175"/>
            <a:ext cx="115220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85" tIns="63994" rIns="127985" bIns="639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763" y="2239963"/>
            <a:ext cx="115220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85" tIns="63994" rIns="127985" bIns="639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9763" y="8743950"/>
            <a:ext cx="29876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985" tIns="63994" rIns="127985" bIns="63994" numCol="1" anchor="t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endParaRPr lang="pt-P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3563" y="8743950"/>
            <a:ext cx="40544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985" tIns="63994" rIns="127985" bIns="63994" numCol="1" anchor="t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endParaRPr lang="pt-P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74163" y="8743950"/>
            <a:ext cx="29876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985" tIns="63994" rIns="127985" bIns="63994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fld id="{5E5FE165-3FB4-4A8A-BE8B-3F4D6321B5E0}" type="slidenum">
              <a:rPr lang="pt-PT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1279525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79525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Arial" charset="0"/>
          <a:cs typeface="Arial" charset="0"/>
        </a:defRPr>
      </a:lvl2pPr>
      <a:lvl3pPr algn="ctr" defTabSz="1279525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Arial" charset="0"/>
          <a:cs typeface="Arial" charset="0"/>
        </a:defRPr>
      </a:lvl3pPr>
      <a:lvl4pPr algn="ctr" defTabSz="1279525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Arial" charset="0"/>
          <a:cs typeface="Arial" charset="0"/>
        </a:defRPr>
      </a:lvl4pPr>
      <a:lvl5pPr algn="ctr" defTabSz="1279525" rtl="0" eaLnBrk="0" fontAlgn="base" hangingPunct="0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Arial" charset="0"/>
          <a:cs typeface="Arial" charset="0"/>
        </a:defRPr>
      </a:lvl5pPr>
      <a:lvl6pPr marL="457200" algn="ctr" defTabSz="1279525" rtl="0" fontAlgn="base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Arial" charset="0"/>
          <a:cs typeface="Arial" charset="0"/>
        </a:defRPr>
      </a:lvl6pPr>
      <a:lvl7pPr marL="914400" algn="ctr" defTabSz="1279525" rtl="0" fontAlgn="base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1279525" rtl="0" fontAlgn="base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1279525" rtl="0" fontAlgn="base">
        <a:spcBef>
          <a:spcPct val="0"/>
        </a:spcBef>
        <a:spcAft>
          <a:spcPct val="0"/>
        </a:spcAft>
        <a:defRPr sz="6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79425" indent="-479425" algn="l" defTabSz="1279525" rtl="0" eaLnBrk="0" fontAlgn="base" hangingPunct="0">
        <a:spcBef>
          <a:spcPct val="20000"/>
        </a:spcBef>
        <a:spcAft>
          <a:spcPct val="0"/>
        </a:spcAft>
        <a:buChar char="•"/>
        <a:defRPr sz="4500">
          <a:solidFill>
            <a:schemeClr val="tx1"/>
          </a:solidFill>
          <a:latin typeface="+mn-lt"/>
          <a:ea typeface="+mn-ea"/>
          <a:cs typeface="+mn-cs"/>
        </a:defRPr>
      </a:lvl1pPr>
      <a:lvl2pPr marL="1039813" indent="-400050" algn="l" defTabSz="1279525" rtl="0" eaLnBrk="0" fontAlgn="base" hangingPunct="0">
        <a:spcBef>
          <a:spcPct val="20000"/>
        </a:spcBef>
        <a:spcAft>
          <a:spcPct val="0"/>
        </a:spcAft>
        <a:buChar char="–"/>
        <a:defRPr sz="3900">
          <a:solidFill>
            <a:schemeClr val="tx1"/>
          </a:solidFill>
          <a:latin typeface="+mn-lt"/>
          <a:cs typeface="+mn-cs"/>
        </a:defRPr>
      </a:lvl2pPr>
      <a:lvl3pPr marL="1600200" indent="-320675" algn="l" defTabSz="127952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cs typeface="+mn-cs"/>
        </a:defRPr>
      </a:lvl3pPr>
      <a:lvl4pPr marL="2239963" indent="-319088" algn="l" defTabSz="127952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4pPr>
      <a:lvl5pPr marL="2879725" indent="-319088" algn="l" defTabSz="1279525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5pPr>
      <a:lvl6pPr marL="3336925" indent="-319088" algn="l" defTabSz="1279525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6pPr>
      <a:lvl7pPr marL="3794125" indent="-319088" algn="l" defTabSz="1279525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7pPr>
      <a:lvl8pPr marL="4251325" indent="-319088" algn="l" defTabSz="1279525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8pPr>
      <a:lvl9pPr marL="4708525" indent="-319088" algn="l" defTabSz="1279525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 rot="16200000">
            <a:off x="9608381" y="3521845"/>
            <a:ext cx="4789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 smtClean="0"/>
              <a:t>EVOLUÇÃO DA LINHA DA COSTA 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300" dirty="0">
              <a:latin typeface="Calibri" pitchFamily="-65" charset="0"/>
            </a:endParaRPr>
          </a:p>
        </p:txBody>
      </p:sp>
      <p:sp>
        <p:nvSpPr>
          <p:cNvPr id="2058" name="TextBox 7"/>
          <p:cNvSpPr txBox="1">
            <a:spLocks noChangeArrowheads="1"/>
          </p:cNvSpPr>
          <p:nvPr/>
        </p:nvSpPr>
        <p:spPr bwMode="auto">
          <a:xfrm>
            <a:off x="279400" y="479425"/>
            <a:ext cx="9901238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EVOLUÇÃO DA LINHA DA COSTA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11" name="Immagine 6" descr="all.jpg"/>
          <p:cNvPicPr>
            <a:picLocks noChangeAspect="1"/>
          </p:cNvPicPr>
          <p:nvPr/>
        </p:nvPicPr>
        <p:blipFill>
          <a:blip r:embed="rId2"/>
          <a:srcRect l="5424" b="9891"/>
          <a:stretch>
            <a:fillRect/>
          </a:stretch>
        </p:blipFill>
        <p:spPr bwMode="auto">
          <a:xfrm>
            <a:off x="0" y="1157262"/>
            <a:ext cx="11343605" cy="798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00008" y="2586022"/>
            <a:ext cx="11083476" cy="5786478"/>
            <a:chOff x="0" y="2371708"/>
            <a:chExt cx="11083476" cy="5786478"/>
          </a:xfrm>
        </p:grpSpPr>
        <p:pic>
          <p:nvPicPr>
            <p:cNvPr id="16" name="Picture 2" descr="C:\Users\HP\Faculdade\PROJECTO\ESTRATEGIA\digit\Digitalizar0005.jpg"/>
            <p:cNvPicPr>
              <a:picLocks noChangeAspect="1" noChangeArrowheads="1"/>
            </p:cNvPicPr>
            <p:nvPr/>
          </p:nvPicPr>
          <p:blipFill>
            <a:blip r:embed="rId2" cstate="print"/>
            <a:srcRect t="17377" b="24476"/>
            <a:stretch>
              <a:fillRect/>
            </a:stretch>
          </p:blipFill>
          <p:spPr bwMode="auto">
            <a:xfrm>
              <a:off x="0" y="2371708"/>
              <a:ext cx="6342993" cy="5072098"/>
            </a:xfrm>
            <a:prstGeom prst="rect">
              <a:avLst/>
            </a:prstGeom>
            <a:noFill/>
          </p:spPr>
        </p:pic>
        <p:pic>
          <p:nvPicPr>
            <p:cNvPr id="17" name="Picture 3" descr="C:\Users\HP\Faculdade\PROJECTO\ESTRATEGIA\digit\Digitalizar0006.jpg"/>
            <p:cNvPicPr>
              <a:picLocks noChangeAspect="1" noChangeArrowheads="1"/>
            </p:cNvPicPr>
            <p:nvPr/>
          </p:nvPicPr>
          <p:blipFill>
            <a:blip r:embed="rId3" cstate="print"/>
            <a:srcRect t="16575" b="16275"/>
            <a:stretch>
              <a:fillRect/>
            </a:stretch>
          </p:blipFill>
          <p:spPr bwMode="auto">
            <a:xfrm>
              <a:off x="4972040" y="2514584"/>
              <a:ext cx="6111436" cy="5643602"/>
            </a:xfrm>
            <a:prstGeom prst="rect">
              <a:avLst/>
            </a:prstGeom>
            <a:noFill/>
          </p:spPr>
        </p:pic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 rot="-5400000">
            <a:off x="9659938" y="4495800"/>
            <a:ext cx="4789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/>
              <a:t>SINTESE - CONCLUSÃO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400" dirty="0">
              <a:latin typeface="Calibri" pitchFamily="-65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79400" y="479425"/>
            <a:ext cx="9901238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ESTRATÉGIA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9" name="Imagem 8" descr="só eix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2106" y="0"/>
            <a:ext cx="6143668" cy="2693946"/>
          </a:xfrm>
          <a:prstGeom prst="rect">
            <a:avLst/>
          </a:prstGeom>
        </p:spPr>
      </p:pic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757198" y="7800996"/>
            <a:ext cx="300039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 smtClean="0"/>
              <a:t>OBJECTIVOS:</a:t>
            </a:r>
          </a:p>
          <a:p>
            <a:endParaRPr lang="pt-BR" sz="1200" b="1" dirty="0" smtClean="0"/>
          </a:p>
          <a:p>
            <a:endParaRPr lang="pt-PT" sz="1200" dirty="0"/>
          </a:p>
          <a:p>
            <a:r>
              <a:rPr lang="pt-PT" sz="1600" b="1" dirty="0" smtClean="0"/>
              <a:t>1- Restabelecer </a:t>
            </a:r>
            <a:r>
              <a:rPr lang="pt-PT" sz="1600" b="1" dirty="0"/>
              <a:t>intenções </a:t>
            </a:r>
            <a:endParaRPr lang="pt-PT" sz="1600" b="1" dirty="0" smtClean="0"/>
          </a:p>
          <a:p>
            <a:r>
              <a:rPr lang="pt-PT" sz="1200" dirty="0" smtClean="0"/>
              <a:t>Eliminar </a:t>
            </a:r>
            <a:r>
              <a:rPr lang="pt-PT" sz="1200" dirty="0" smtClean="0"/>
              <a:t>descontinuidades, </a:t>
            </a:r>
            <a:r>
              <a:rPr lang="pt-PT" sz="1200" dirty="0" smtClean="0"/>
              <a:t>permitir uma vivência mais efectiva do local, aproveitar o rio</a:t>
            </a:r>
            <a:endParaRPr lang="pt-PT" sz="1200" dirty="0" smtClean="0"/>
          </a:p>
          <a:p>
            <a:endParaRPr lang="pt-PT" sz="1200" dirty="0"/>
          </a:p>
          <a:p>
            <a:endParaRPr lang="pt-PT" sz="1400" b="1" dirty="0" smtClean="0"/>
          </a:p>
          <a:p>
            <a:endParaRPr lang="pt-PT" sz="1400" b="1" dirty="0" smtClean="0"/>
          </a:p>
          <a:p>
            <a:pPr>
              <a:lnSpc>
                <a:spcPct val="150000"/>
              </a:lnSpc>
            </a:pPr>
            <a:endParaRPr lang="pt-PT" sz="1200" dirty="0"/>
          </a:p>
        </p:txBody>
      </p:sp>
      <p:sp>
        <p:nvSpPr>
          <p:cNvPr id="10" name="Rectangle 9"/>
          <p:cNvSpPr/>
          <p:nvPr/>
        </p:nvSpPr>
        <p:spPr>
          <a:xfrm>
            <a:off x="828636" y="1157262"/>
            <a:ext cx="428628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/>
              <a:t>Estabelecimento de uma </a:t>
            </a:r>
            <a:r>
              <a:rPr lang="pt-PT" sz="1600" b="1" dirty="0" smtClean="0"/>
              <a:t>rede de ligações</a:t>
            </a:r>
            <a:r>
              <a:rPr lang="pt-PT" sz="1400" b="1" dirty="0" smtClean="0"/>
              <a:t>, </a:t>
            </a:r>
            <a:r>
              <a:rPr lang="pt-PT" sz="1400" dirty="0" smtClean="0"/>
              <a:t>colocada e articulada </a:t>
            </a:r>
            <a:r>
              <a:rPr lang="pt-PT" sz="1600" dirty="0" smtClean="0"/>
              <a:t>em </a:t>
            </a:r>
            <a:r>
              <a:rPr lang="pt-PT" sz="1600" b="1" dirty="0" smtClean="0"/>
              <a:t>lugares estrategicos</a:t>
            </a:r>
            <a:r>
              <a:rPr lang="pt-PT" sz="1400" dirty="0" smtClean="0"/>
              <a:t>, de forma a </a:t>
            </a:r>
            <a:r>
              <a:rPr lang="pt-PT" sz="1600" b="1" dirty="0" smtClean="0"/>
              <a:t>restabelecer e unificar </a:t>
            </a:r>
            <a:r>
              <a:rPr lang="pt-PT" sz="1400" dirty="0" smtClean="0"/>
              <a:t>todo o tecido urbano fragmentado e sem uso. </a:t>
            </a: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4686288" y="8229624"/>
            <a:ext cx="292895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200" dirty="0"/>
              <a:t> </a:t>
            </a:r>
          </a:p>
          <a:p>
            <a:r>
              <a:rPr lang="pt-PT" sz="1600" b="1" dirty="0" smtClean="0"/>
              <a:t>2- Coerencia </a:t>
            </a:r>
            <a:r>
              <a:rPr lang="pt-PT" sz="1600" b="1" dirty="0"/>
              <a:t>e </a:t>
            </a:r>
            <a:r>
              <a:rPr lang="pt-PT" sz="1600" b="1" dirty="0" smtClean="0"/>
              <a:t>Vivencia</a:t>
            </a:r>
            <a:r>
              <a:rPr lang="pt-PT" sz="1400" b="1" dirty="0" smtClean="0"/>
              <a:t>:</a:t>
            </a:r>
            <a:r>
              <a:rPr lang="pt-PT" sz="1400" dirty="0" smtClean="0"/>
              <a:t> </a:t>
            </a:r>
            <a:r>
              <a:rPr lang="pt-PT" sz="1200" dirty="0"/>
              <a:t>visual, formal, </a:t>
            </a:r>
            <a:r>
              <a:rPr lang="pt-PT" sz="1200" dirty="0" smtClean="0"/>
              <a:t>sentido de comunidade, </a:t>
            </a:r>
            <a:r>
              <a:rPr lang="pt-PT" sz="1200" dirty="0"/>
              <a:t>etc. </a:t>
            </a:r>
          </a:p>
          <a:p>
            <a:r>
              <a:rPr lang="pt-PT" sz="1200" dirty="0"/>
              <a:t> </a:t>
            </a:r>
          </a:p>
          <a:p>
            <a:endParaRPr lang="pt-PT" sz="1400" b="1" dirty="0" smtClean="0"/>
          </a:p>
          <a:p>
            <a:endParaRPr lang="pt-PT" sz="1400" b="1" dirty="0" smtClean="0"/>
          </a:p>
          <a:p>
            <a:pPr>
              <a:lnSpc>
                <a:spcPct val="150000"/>
              </a:lnSpc>
            </a:pPr>
            <a:endParaRPr lang="pt-PT" sz="1200" dirty="0"/>
          </a:p>
        </p:txBody>
      </p:sp>
      <p:sp>
        <p:nvSpPr>
          <p:cNvPr id="19" name="Rectangle 29"/>
          <p:cNvSpPr>
            <a:spLocks noChangeArrowheads="1"/>
          </p:cNvSpPr>
          <p:nvPr/>
        </p:nvSpPr>
        <p:spPr bwMode="auto">
          <a:xfrm>
            <a:off x="8258188" y="8229624"/>
            <a:ext cx="3571900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200" dirty="0"/>
              <a:t> </a:t>
            </a:r>
          </a:p>
          <a:p>
            <a:r>
              <a:rPr lang="pt-PT" sz="1600" b="1" dirty="0" smtClean="0"/>
              <a:t>3- Unificar </a:t>
            </a:r>
            <a:r>
              <a:rPr lang="pt-PT" sz="1600" b="1" dirty="0"/>
              <a:t>os diferentes </a:t>
            </a:r>
            <a:r>
              <a:rPr lang="pt-PT" sz="1600" b="1" dirty="0" smtClean="0"/>
              <a:t>centros</a:t>
            </a:r>
          </a:p>
          <a:p>
            <a:r>
              <a:rPr lang="pt-BR" sz="1200" dirty="0" smtClean="0"/>
              <a:t>Materializar a ideia de cidade. </a:t>
            </a:r>
            <a:endParaRPr lang="pt-PT" sz="1200" dirty="0" smtClean="0"/>
          </a:p>
          <a:p>
            <a:r>
              <a:rPr lang="pt-PT" sz="1600" b="1" dirty="0" smtClean="0"/>
              <a:t> </a:t>
            </a:r>
            <a:endParaRPr lang="pt-PT" sz="1600" b="1" dirty="0" smtClean="0"/>
          </a:p>
          <a:p>
            <a:endParaRPr lang="pt-PT" sz="1400" b="1" dirty="0" smtClean="0"/>
          </a:p>
          <a:p>
            <a:endParaRPr lang="pt-PT" sz="1400" b="1" dirty="0" smtClean="0"/>
          </a:p>
          <a:p>
            <a:pPr>
              <a:lnSpc>
                <a:spcPct val="150000"/>
              </a:lnSpc>
            </a:pPr>
            <a:endParaRPr lang="pt-PT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85826" y="514320"/>
            <a:ext cx="9894295" cy="6429420"/>
            <a:chOff x="1328701" y="2085956"/>
            <a:chExt cx="9894295" cy="6429420"/>
          </a:xfrm>
        </p:grpSpPr>
        <p:pic>
          <p:nvPicPr>
            <p:cNvPr id="12" name="Picture 2" descr="C:\Users\HP\Faculdade\PROJECTO\ESTRATEGIA\digit\Digitalizar0002.jpg"/>
            <p:cNvPicPr>
              <a:picLocks noChangeAspect="1" noChangeArrowheads="1"/>
            </p:cNvPicPr>
            <p:nvPr/>
          </p:nvPicPr>
          <p:blipFill>
            <a:blip r:embed="rId2" cstate="print"/>
            <a:srcRect l="1286" t="5079" r="367" b="9906"/>
            <a:stretch>
              <a:fillRect/>
            </a:stretch>
          </p:blipFill>
          <p:spPr bwMode="auto">
            <a:xfrm>
              <a:off x="6115048" y="2443146"/>
              <a:ext cx="5107948" cy="6072230"/>
            </a:xfrm>
            <a:prstGeom prst="rect">
              <a:avLst/>
            </a:prstGeom>
            <a:noFill/>
          </p:spPr>
        </p:pic>
        <p:pic>
          <p:nvPicPr>
            <p:cNvPr id="16" name="Picture 3" descr="C:\Users\HP\Faculdade\PROJECTO\ESTRATEGIA\digit\Digitalizar0003.jpg"/>
            <p:cNvPicPr>
              <a:picLocks noChangeAspect="1" noChangeArrowheads="1"/>
            </p:cNvPicPr>
            <p:nvPr/>
          </p:nvPicPr>
          <p:blipFill>
            <a:blip r:embed="rId3" cstate="print"/>
            <a:srcRect t="1871" r="1286" b="12580"/>
            <a:stretch>
              <a:fillRect/>
            </a:stretch>
          </p:blipFill>
          <p:spPr bwMode="auto">
            <a:xfrm>
              <a:off x="1328701" y="2085956"/>
              <a:ext cx="5214845" cy="6215106"/>
            </a:xfrm>
            <a:prstGeom prst="rect">
              <a:avLst/>
            </a:prstGeom>
            <a:noFill/>
          </p:spPr>
        </p:pic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 rot="-5400000">
            <a:off x="9659938" y="4495800"/>
            <a:ext cx="4789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/>
              <a:t>SINTESE - CONCLUSÃO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400" dirty="0">
              <a:latin typeface="Calibri" pitchFamily="-65" charset="0"/>
            </a:endParaRP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542884" y="6046381"/>
            <a:ext cx="5929354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1200" dirty="0"/>
          </a:p>
          <a:p>
            <a:pPr>
              <a:lnSpc>
                <a:spcPct val="150000"/>
              </a:lnSpc>
            </a:pPr>
            <a:r>
              <a:rPr lang="pt-PT" sz="1400" b="1" dirty="0" smtClean="0"/>
              <a:t>Elementos </a:t>
            </a:r>
            <a:r>
              <a:rPr lang="pt-PT" sz="1400" b="1" dirty="0"/>
              <a:t>comuns:</a:t>
            </a:r>
            <a:r>
              <a:rPr lang="pt-PT" sz="1400" dirty="0"/>
              <a:t> </a:t>
            </a:r>
            <a:r>
              <a:rPr lang="pt-PT" sz="1200" dirty="0"/>
              <a:t>Podem ser a diferentes escalas de intervenção, desde os espaços verdes, a uma continuidade </a:t>
            </a:r>
            <a:r>
              <a:rPr lang="pt-PT" sz="1200" dirty="0" smtClean="0"/>
              <a:t> de </a:t>
            </a:r>
            <a:r>
              <a:rPr lang="pt-PT" sz="1200" dirty="0"/>
              <a:t>pavimentos, ate a </a:t>
            </a:r>
            <a:r>
              <a:rPr lang="pt-PT" sz="1200" dirty="0" smtClean="0"/>
              <a:t>coerência </a:t>
            </a:r>
            <a:r>
              <a:rPr lang="pt-PT" sz="1200" dirty="0"/>
              <a:t>e </a:t>
            </a:r>
            <a:r>
              <a:rPr lang="pt-PT" sz="1200" dirty="0" smtClean="0"/>
              <a:t>sequência </a:t>
            </a:r>
            <a:r>
              <a:rPr lang="pt-PT" sz="1200" dirty="0"/>
              <a:t>de espaços publicos. etc</a:t>
            </a:r>
            <a:r>
              <a:rPr lang="pt-PT" sz="1200" dirty="0" smtClean="0"/>
              <a:t>.</a:t>
            </a:r>
          </a:p>
          <a:p>
            <a:pPr>
              <a:lnSpc>
                <a:spcPct val="150000"/>
              </a:lnSpc>
            </a:pPr>
            <a:endParaRPr lang="pt-PT" sz="1200" dirty="0"/>
          </a:p>
          <a:p>
            <a:pPr>
              <a:lnSpc>
                <a:spcPct val="150000"/>
              </a:lnSpc>
            </a:pPr>
            <a:r>
              <a:rPr lang="pt-PT" sz="1400" b="1" dirty="0" smtClean="0"/>
              <a:t>Colocação </a:t>
            </a:r>
            <a:r>
              <a:rPr lang="pt-PT" sz="1400" b="1" dirty="0"/>
              <a:t>de Infra-estruturas em lugares estrategicos: </a:t>
            </a:r>
            <a:r>
              <a:rPr lang="pt-PT" sz="1200" dirty="0"/>
              <a:t>Sentido de percurso entre os diferentes locais, em </a:t>
            </a:r>
            <a:r>
              <a:rPr lang="pt-PT" sz="1200" dirty="0" smtClean="0"/>
              <a:t>simultaneo </a:t>
            </a:r>
            <a:r>
              <a:rPr lang="pt-PT" sz="1200" dirty="0"/>
              <a:t>unificando, conferindo um sentido de comunidade, coerencia e </a:t>
            </a:r>
            <a:r>
              <a:rPr lang="pt-PT" sz="1200" dirty="0" smtClean="0"/>
              <a:t>continuidade.</a:t>
            </a:r>
          </a:p>
          <a:p>
            <a:pPr>
              <a:lnSpc>
                <a:spcPct val="150000"/>
              </a:lnSpc>
            </a:pPr>
            <a:endParaRPr lang="pt-PT" sz="1200" dirty="0" smtClean="0"/>
          </a:p>
          <a:p>
            <a:pPr>
              <a:lnSpc>
                <a:spcPct val="150000"/>
              </a:lnSpc>
            </a:pPr>
            <a:r>
              <a:rPr lang="pt-PT" sz="1400" b="1" dirty="0" smtClean="0"/>
              <a:t>Distribuição </a:t>
            </a:r>
            <a:r>
              <a:rPr lang="pt-PT" sz="1400" b="1" dirty="0"/>
              <a:t>de espaços publicos: </a:t>
            </a:r>
            <a:r>
              <a:rPr lang="pt-PT" sz="1200" dirty="0"/>
              <a:t>Podem estar associados aos diferentes espaços publicos contribuindo para um sentido de vivencia colectiva. </a:t>
            </a:r>
            <a:endParaRPr lang="pt-PT" sz="1200" dirty="0" smtClean="0"/>
          </a:p>
          <a:p>
            <a:pPr>
              <a:lnSpc>
                <a:spcPct val="150000"/>
              </a:lnSpc>
            </a:pPr>
            <a:endParaRPr lang="pt-PT" sz="1200" dirty="0" smtClean="0"/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79400" y="479425"/>
            <a:ext cx="9901238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ESTRATÉGIA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ó eix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3610" y="228568"/>
            <a:ext cx="5460643" cy="2394445"/>
          </a:xfrm>
          <a:prstGeom prst="rect">
            <a:avLst/>
          </a:prstGeom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 rot="-5400000">
            <a:off x="9659938" y="4495800"/>
            <a:ext cx="4789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/>
              <a:t>SINTESE - CONCLUSÃO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400" dirty="0">
              <a:latin typeface="Calibri" pitchFamily="-65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79400" y="479425"/>
            <a:ext cx="9901238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ESTRATÉGIA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400008" y="871510"/>
            <a:ext cx="592935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1200" dirty="0" smtClean="0"/>
          </a:p>
          <a:p>
            <a:pPr>
              <a:lnSpc>
                <a:spcPct val="150000"/>
              </a:lnSpc>
            </a:pPr>
            <a:r>
              <a:rPr lang="pt-PT" sz="1400" b="1" dirty="0" smtClean="0"/>
              <a:t>Praças</a:t>
            </a:r>
            <a:r>
              <a:rPr lang="pt-PT" sz="1400" b="1" dirty="0"/>
              <a:t>:</a:t>
            </a:r>
            <a:r>
              <a:rPr lang="pt-PT" sz="1400" dirty="0"/>
              <a:t> </a:t>
            </a:r>
            <a:r>
              <a:rPr lang="pt-PT" sz="1200" dirty="0"/>
              <a:t>abertura de quarteiroes associados aos equipamentos que </a:t>
            </a:r>
            <a:r>
              <a:rPr lang="pt-PT" sz="1200" dirty="0" smtClean="0"/>
              <a:t>já existem </a:t>
            </a:r>
            <a:r>
              <a:rPr lang="pt-PT" sz="1200" dirty="0"/>
              <a:t>mas que nao possuem os espaço adjacente adequado para funcionarem como centro articulador do tecido </a:t>
            </a:r>
            <a:r>
              <a:rPr lang="pt-PT" sz="1200" dirty="0" smtClean="0"/>
              <a:t>urbano.</a:t>
            </a:r>
          </a:p>
          <a:p>
            <a:pPr>
              <a:lnSpc>
                <a:spcPct val="150000"/>
              </a:lnSpc>
            </a:pPr>
            <a:endParaRPr lang="pt-PT" sz="1200" dirty="0" smtClean="0"/>
          </a:p>
          <a:p>
            <a:pPr>
              <a:lnSpc>
                <a:spcPct val="150000"/>
              </a:lnSpc>
            </a:pPr>
            <a:r>
              <a:rPr lang="pt-PT" sz="1400" b="1" dirty="0" smtClean="0"/>
              <a:t>Artérias</a:t>
            </a:r>
            <a:r>
              <a:rPr lang="pt-PT" sz="1400" b="1" dirty="0"/>
              <a:t>:</a:t>
            </a:r>
            <a:r>
              <a:rPr lang="pt-PT" sz="1400" dirty="0"/>
              <a:t> </a:t>
            </a:r>
            <a:r>
              <a:rPr lang="pt-PT" sz="1200" dirty="0"/>
              <a:t>articuladoras e organizadoras; estruturantes mas que funcionem enquanto espaço por </a:t>
            </a:r>
            <a:r>
              <a:rPr lang="pt-PT" sz="1200" dirty="0" smtClean="0"/>
              <a:t>si.</a:t>
            </a:r>
          </a:p>
          <a:p>
            <a:pPr>
              <a:lnSpc>
                <a:spcPct val="150000"/>
              </a:lnSpc>
            </a:pPr>
            <a:endParaRPr lang="pt-PT" sz="1200" dirty="0" smtClean="0"/>
          </a:p>
          <a:p>
            <a:pPr>
              <a:lnSpc>
                <a:spcPct val="150000"/>
              </a:lnSpc>
            </a:pPr>
            <a:r>
              <a:rPr lang="pt-PT" sz="1400" b="1" dirty="0" smtClean="0"/>
              <a:t>Ruas</a:t>
            </a:r>
            <a:r>
              <a:rPr lang="pt-PT" sz="1400" b="1" dirty="0"/>
              <a:t>:</a:t>
            </a:r>
            <a:r>
              <a:rPr lang="pt-PT" sz="1400" dirty="0"/>
              <a:t> </a:t>
            </a:r>
            <a:r>
              <a:rPr lang="pt-PT" sz="1200" dirty="0"/>
              <a:t>associadas a diferentes vivencias, definem os diferentes graus de privatização; estabelecem diferentes ocupações no tecido </a:t>
            </a:r>
            <a:r>
              <a:rPr lang="pt-PT" sz="1200" dirty="0" smtClean="0"/>
              <a:t>urbano.</a:t>
            </a:r>
          </a:p>
          <a:p>
            <a:pPr>
              <a:lnSpc>
                <a:spcPct val="150000"/>
              </a:lnSpc>
            </a:pPr>
            <a:endParaRPr lang="pt-PT" sz="1200" dirty="0" smtClean="0"/>
          </a:p>
          <a:p>
            <a:pPr>
              <a:lnSpc>
                <a:spcPct val="150000"/>
              </a:lnSpc>
            </a:pPr>
            <a:r>
              <a:rPr lang="pt-PT" sz="1400" b="1" dirty="0" smtClean="0"/>
              <a:t>Verde </a:t>
            </a:r>
            <a:r>
              <a:rPr lang="pt-PT" sz="1400" b="1" dirty="0"/>
              <a:t>Urbano:</a:t>
            </a:r>
            <a:r>
              <a:rPr lang="pt-PT" sz="1400" dirty="0"/>
              <a:t> </a:t>
            </a:r>
            <a:r>
              <a:rPr lang="pt-PT" sz="1200" dirty="0"/>
              <a:t>Estabele unidade formal, continuo e disperso, percorre a cidade; confere um sentido de percurso e de integração no espaço publico da cidade, independentemente dos diferentes pesos sociais e vivencias. </a:t>
            </a:r>
            <a:endParaRPr lang="pt-PT" sz="1200" dirty="0" smtClean="0"/>
          </a:p>
          <a:p>
            <a:pPr>
              <a:lnSpc>
                <a:spcPct val="150000"/>
              </a:lnSpc>
            </a:pPr>
            <a:r>
              <a:rPr lang="pt-PT" sz="1200" dirty="0" smtClean="0"/>
              <a:t/>
            </a:r>
            <a:br>
              <a:rPr lang="pt-PT" sz="1200" dirty="0" smtClean="0"/>
            </a:br>
            <a:r>
              <a:rPr lang="pt-PT" sz="1400" b="1" dirty="0" smtClean="0"/>
              <a:t>Promenade</a:t>
            </a:r>
            <a:r>
              <a:rPr lang="pt-PT" sz="1400" b="1" dirty="0"/>
              <a:t>:</a:t>
            </a:r>
            <a:r>
              <a:rPr lang="pt-PT" sz="1400" dirty="0"/>
              <a:t> </a:t>
            </a:r>
            <a:r>
              <a:rPr lang="pt-PT" sz="1200" dirty="0"/>
              <a:t>sentido de percurso na cidade; percurso na frente ribeirinha, que se adapta ao desenho e nao o define; cidade para o </a:t>
            </a:r>
            <a:r>
              <a:rPr lang="pt-PT" sz="1200" dirty="0" smtClean="0"/>
              <a:t>peão.</a:t>
            </a:r>
          </a:p>
          <a:p>
            <a:pPr>
              <a:lnSpc>
                <a:spcPct val="150000"/>
              </a:lnSpc>
            </a:pPr>
            <a:r>
              <a:rPr lang="pt-PT" sz="1400" b="1" dirty="0" smtClean="0"/>
              <a:t>Pontos </a:t>
            </a:r>
            <a:r>
              <a:rPr lang="pt-PT" sz="1400" b="1" dirty="0"/>
              <a:t>Marcantes:</a:t>
            </a:r>
            <a:r>
              <a:rPr lang="pt-PT" sz="1400" dirty="0"/>
              <a:t> </a:t>
            </a:r>
            <a:r>
              <a:rPr lang="pt-PT" sz="1200" dirty="0"/>
              <a:t>locais de referencia e de organização </a:t>
            </a:r>
          </a:p>
          <a:p>
            <a:pPr>
              <a:lnSpc>
                <a:spcPct val="150000"/>
              </a:lnSpc>
            </a:pPr>
            <a:r>
              <a:rPr lang="pt-BR" sz="1200" dirty="0"/>
              <a:t>	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3077" name="TextBox 7"/>
          <p:cNvSpPr txBox="1">
            <a:spLocks noChangeArrowheads="1"/>
          </p:cNvSpPr>
          <p:nvPr/>
        </p:nvSpPr>
        <p:spPr bwMode="auto">
          <a:xfrm rot="-5400000">
            <a:off x="9581356" y="4350544"/>
            <a:ext cx="4789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/>
              <a:t>ANÁLISE</a:t>
            </a:r>
            <a:endParaRPr lang="pt-BR" sz="1300">
              <a:latin typeface="Calibri" pitchFamily="-65" charset="0"/>
            </a:endParaRPr>
          </a:p>
          <a:p>
            <a:pPr defTabSz="912813"/>
            <a:endParaRPr lang="pt-PT" sz="1300">
              <a:latin typeface="Calibri" pitchFamily="-65" charset="0"/>
            </a:endParaRPr>
          </a:p>
        </p:txBody>
      </p:sp>
      <p:sp>
        <p:nvSpPr>
          <p:cNvPr id="3080" name="Line 9"/>
          <p:cNvSpPr>
            <a:spLocks noChangeShapeType="1"/>
          </p:cNvSpPr>
          <p:nvPr/>
        </p:nvSpPr>
        <p:spPr bwMode="auto">
          <a:xfrm flipH="1" flipV="1">
            <a:off x="9401195" y="942947"/>
            <a:ext cx="45719" cy="82153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3081" name="Line 10"/>
          <p:cNvSpPr>
            <a:spLocks noChangeShapeType="1"/>
          </p:cNvSpPr>
          <p:nvPr/>
        </p:nvSpPr>
        <p:spPr bwMode="auto">
          <a:xfrm>
            <a:off x="9258320" y="1085824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pic>
        <p:nvPicPr>
          <p:cNvPr id="10" name="Immagine 9" descr="P1000823.JPG"/>
          <p:cNvPicPr>
            <a:picLocks noChangeAspect="1"/>
          </p:cNvPicPr>
          <p:nvPr/>
        </p:nvPicPr>
        <p:blipFill>
          <a:blip r:embed="rId2" cstate="print"/>
          <a:srcRect r="18406"/>
          <a:stretch>
            <a:fillRect/>
          </a:stretch>
        </p:blipFill>
        <p:spPr>
          <a:xfrm>
            <a:off x="1400140" y="1300138"/>
            <a:ext cx="3414454" cy="221457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8" name="Rectangle 17"/>
          <p:cNvSpPr/>
          <p:nvPr/>
        </p:nvSpPr>
        <p:spPr>
          <a:xfrm>
            <a:off x="9615510" y="728634"/>
            <a:ext cx="1557326" cy="780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 smtClean="0"/>
              <a:t> </a:t>
            </a:r>
          </a:p>
          <a:p>
            <a:r>
              <a:rPr lang="pt-PT" sz="1100" b="1" dirty="0" smtClean="0"/>
              <a:t>Densidade - Resposta ao nó de alges:</a:t>
            </a:r>
            <a:endParaRPr lang="pt-PT" sz="1100" dirty="0" smtClean="0"/>
          </a:p>
          <a:p>
            <a:endParaRPr lang="pt-PT" sz="1100" dirty="0"/>
          </a:p>
          <a:p>
            <a:r>
              <a:rPr lang="pt-PT" sz="1100" dirty="0" smtClean="0"/>
              <a:t>Densidade e peso visual de equipamentos e habitação, associada ao nó de mobilidade e transportes que ja existe –  Espaços equivalentes aos fluxos e as redes que la se estabeleceram. </a:t>
            </a:r>
          </a:p>
          <a:p>
            <a:endParaRPr lang="pt-PT" sz="1100" b="1" dirty="0" smtClean="0"/>
          </a:p>
          <a:p>
            <a:endParaRPr lang="pt-PT" sz="1100" b="1" dirty="0" smtClean="0"/>
          </a:p>
          <a:p>
            <a:endParaRPr lang="pt-PT" sz="1100" b="1" dirty="0" smtClean="0"/>
          </a:p>
          <a:p>
            <a:r>
              <a:rPr lang="pt-PT" sz="1100" b="1" dirty="0" smtClean="0"/>
              <a:t>Marina:</a:t>
            </a:r>
            <a:r>
              <a:rPr lang="pt-PT" sz="1100" dirty="0" smtClean="0"/>
              <a:t> ponto de atracção dos diferentes espaços que circundam o tecido urbano. </a:t>
            </a:r>
          </a:p>
          <a:p>
            <a:endParaRPr lang="pt-PT" sz="1100" b="1" dirty="0" smtClean="0"/>
          </a:p>
          <a:p>
            <a:endParaRPr lang="pt-PT" sz="1100" b="1" dirty="0"/>
          </a:p>
          <a:p>
            <a:endParaRPr lang="pt-PT" sz="1100" b="1" dirty="0" smtClean="0"/>
          </a:p>
          <a:p>
            <a:r>
              <a:rPr lang="pt-PT" sz="1100" b="1" dirty="0" smtClean="0"/>
              <a:t>Ligação com o rio:</a:t>
            </a:r>
            <a:r>
              <a:rPr lang="pt-PT" sz="1100" dirty="0" smtClean="0"/>
              <a:t> Resolução da via/artéria que separa a cidade da frente ribeirinha; possibilidade de afastamento da linha do comboio. </a:t>
            </a:r>
          </a:p>
          <a:p>
            <a:endParaRPr lang="pt-PT" sz="1100" b="1" dirty="0" smtClean="0"/>
          </a:p>
          <a:p>
            <a:endParaRPr lang="pt-PT" sz="1100" b="1" dirty="0"/>
          </a:p>
          <a:p>
            <a:endParaRPr lang="pt-PT" sz="1100" b="1" dirty="0" smtClean="0"/>
          </a:p>
          <a:p>
            <a:r>
              <a:rPr lang="pt-PT" sz="1100" b="1" dirty="0" smtClean="0"/>
              <a:t>Acompanhamento dos processos naturais:</a:t>
            </a:r>
            <a:endParaRPr lang="pt-PT" sz="1100" dirty="0" smtClean="0"/>
          </a:p>
          <a:p>
            <a:r>
              <a:rPr lang="pt-PT" sz="1100" b="1" dirty="0" smtClean="0"/>
              <a:t>Re-unificar. </a:t>
            </a:r>
            <a:r>
              <a:rPr lang="pt-PT" sz="1100" dirty="0" smtClean="0"/>
              <a:t>Novas rotas e novas conexões. As estradas como lugar.</a:t>
            </a:r>
            <a:endParaRPr lang="pt-PT" sz="1100" dirty="0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9329758" y="3800468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9329758" y="5157790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9329758" y="7015178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pic>
        <p:nvPicPr>
          <p:cNvPr id="13" name="Imagem 12" descr="IMG_29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0140" y="3514716"/>
            <a:ext cx="3429024" cy="2571768"/>
          </a:xfrm>
          <a:prstGeom prst="rect">
            <a:avLst/>
          </a:prstGeom>
        </p:spPr>
      </p:pic>
      <p:pic>
        <p:nvPicPr>
          <p:cNvPr id="15" name="Imagem 14" descr="IMG_2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2040" y="6086484"/>
            <a:ext cx="3429024" cy="2571769"/>
          </a:xfrm>
          <a:prstGeom prst="rect">
            <a:avLst/>
          </a:prstGeom>
        </p:spPr>
      </p:pic>
      <p:pic>
        <p:nvPicPr>
          <p:cNvPr id="16" name="Imagem 15" descr="IMG_28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2040" y="1228700"/>
            <a:ext cx="3424217" cy="2568163"/>
          </a:xfrm>
          <a:prstGeom prst="rect">
            <a:avLst/>
          </a:prstGeom>
        </p:spPr>
      </p:pic>
      <p:pic>
        <p:nvPicPr>
          <p:cNvPr id="14" name="Imagem 13" descr="IMG_28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72040" y="3514716"/>
            <a:ext cx="3429024" cy="2571768"/>
          </a:xfrm>
          <a:prstGeom prst="rect">
            <a:avLst/>
          </a:prstGeom>
        </p:spPr>
      </p:pic>
      <p:pic>
        <p:nvPicPr>
          <p:cNvPr id="23" name="Imagem 22" descr="IMG_29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0140" y="6086484"/>
            <a:ext cx="3429024" cy="2571768"/>
          </a:xfrm>
          <a:prstGeom prst="rect">
            <a:avLst/>
          </a:prstGeom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279400" y="479425"/>
            <a:ext cx="9901238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Processos Interventivos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657014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9372"/>
            <a:endParaRPr lang="pt-PT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161839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9372"/>
            <a:endParaRPr lang="pt-PT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 rot="16200000">
            <a:off x="9042400" y="3583889"/>
            <a:ext cx="6662739" cy="30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spAutoFit/>
          </a:bodyPr>
          <a:lstStyle/>
          <a:p>
            <a:pPr defTabSz="91270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pic>
        <p:nvPicPr>
          <p:cNvPr id="102" name="Marcador de Posição de Conteúdo 101" descr="Drawing1-Layout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585757"/>
            <a:ext cx="11457394" cy="5857916"/>
          </a:xfrm>
        </p:spPr>
      </p:pic>
      <p:sp>
        <p:nvSpPr>
          <p:cNvPr id="104" name="CaixaDeTexto 103"/>
          <p:cNvSpPr txBox="1"/>
          <p:nvPr/>
        </p:nvSpPr>
        <p:spPr>
          <a:xfrm>
            <a:off x="1" y="228568"/>
            <a:ext cx="6204367" cy="30776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pt-PT" sz="1400" dirty="0" smtClean="0"/>
              <a:t>EIXOS DE TRANSPORTE COMO RESTRIÇÃO  - PERSPECTIVA ACTUAL</a:t>
            </a:r>
            <a:endParaRPr lang="pt-PT" sz="1400" dirty="0"/>
          </a:p>
        </p:txBody>
      </p:sp>
      <p:sp>
        <p:nvSpPr>
          <p:cNvPr id="105" name="Rectangle 1"/>
          <p:cNvSpPr>
            <a:spLocks noChangeArrowheads="1"/>
          </p:cNvSpPr>
          <p:nvPr/>
        </p:nvSpPr>
        <p:spPr bwMode="auto">
          <a:xfrm>
            <a:off x="400008" y="6372236"/>
            <a:ext cx="1643074" cy="80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LINHA DO COMBOIO  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1"/>
          <p:cNvSpPr>
            <a:spLocks noChangeArrowheads="1"/>
          </p:cNvSpPr>
          <p:nvPr/>
        </p:nvSpPr>
        <p:spPr bwMode="auto">
          <a:xfrm>
            <a:off x="471446" y="6586550"/>
            <a:ext cx="8001056" cy="149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EIXO FERROVIÁRIO ACTUAL  PESADO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COMBOIO MENOSPREZA A LOCALIZAÇÃO PRIVELIGIADA DA FRENTE MARÍTIMA, TRUCIDANDO-A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CIRCULAÇÃODE PESSOAS LIMITADA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9" name="Conexão recta 108"/>
          <p:cNvCxnSpPr/>
          <p:nvPr/>
        </p:nvCxnSpPr>
        <p:spPr bwMode="auto">
          <a:xfrm rot="5400000" flipH="1" flipV="1">
            <a:off x="115051" y="6514317"/>
            <a:ext cx="428628" cy="1588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1" name="Rectangle 1"/>
          <p:cNvSpPr>
            <a:spLocks noChangeArrowheads="1"/>
          </p:cNvSpPr>
          <p:nvPr/>
        </p:nvSpPr>
        <p:spPr bwMode="auto">
          <a:xfrm>
            <a:off x="400009" y="7943873"/>
            <a:ext cx="3071834" cy="80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LINHAS VIÁRIAS PRINCIPAIS  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2" name="Conexão recta 111"/>
          <p:cNvCxnSpPr/>
          <p:nvPr/>
        </p:nvCxnSpPr>
        <p:spPr bwMode="auto">
          <a:xfrm rot="5400000" flipH="1" flipV="1">
            <a:off x="115051" y="8085955"/>
            <a:ext cx="428628" cy="1588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3" name="Rectangle 1"/>
          <p:cNvSpPr>
            <a:spLocks noChangeArrowheads="1"/>
          </p:cNvSpPr>
          <p:nvPr/>
        </p:nvSpPr>
        <p:spPr bwMode="auto">
          <a:xfrm>
            <a:off x="542884" y="8229625"/>
            <a:ext cx="8001056" cy="172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PRESENÇA FORTE NO DESENHO URBANO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ALGÉS, COMO CENTRO DE FLUXOS VIÁRIOS  - PRIMAZIA AO TRANSPORTE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CIRCULAÇÃO DE PEÕES LIMITADA E RÍGIDA – MENOSPREZO DAS PESSOAS </a:t>
            </a:r>
          </a:p>
          <a:p>
            <a:pPr marL="228572" indent="-228572" defTabSz="914290" eaLnBrk="0" hangingPunct="0">
              <a:lnSpc>
                <a:spcPct val="150000"/>
              </a:lnSpc>
            </a:pPr>
            <a:endParaRPr lang="pt-PT" sz="1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ção de Conteúdo 13" descr="Cópia de Drawing1-Layout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4320"/>
            <a:ext cx="11401460" cy="5720772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657014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9372"/>
            <a:endParaRPr lang="pt-PT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161839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9372"/>
            <a:endParaRPr lang="pt-PT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 rot="16200000">
            <a:off x="9042400" y="3583889"/>
            <a:ext cx="6662739" cy="30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spAutoFit/>
          </a:bodyPr>
          <a:lstStyle/>
          <a:p>
            <a:pPr defTabSz="91270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" y="228568"/>
            <a:ext cx="3890656" cy="30776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pt-PT" sz="1400" dirty="0" smtClean="0"/>
              <a:t>EIXOS DE TRANSPORTE COMO SOLUÇÃO </a:t>
            </a:r>
            <a:endParaRPr lang="pt-PT" sz="14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00009" y="6372236"/>
            <a:ext cx="3071834" cy="80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LINHA DO COMBOIO SUB-URBANO  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472106" y="6521460"/>
            <a:ext cx="8001056" cy="175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PRIORIDADE DA FRENTE MARÍTIMA FACE ÀS VIAS 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VIA SUBTERRÂNEA, PRIMANDO PELA FLEXIBILIDADE DE CIRCULAÇÃO PEDONAL NO EXTERIOR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FACILIDADE DE ESTACIONAMENTO AO LONGO DA FAIXA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PREOCUPAÇÃO NO ESCONDER OS VEÍCULOS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ABERTURA DAS PRAÇAS PARA O MAR</a:t>
            </a:r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exão recta 9"/>
          <p:cNvCxnSpPr/>
          <p:nvPr/>
        </p:nvCxnSpPr>
        <p:spPr bwMode="auto">
          <a:xfrm rot="5400000" flipH="1" flipV="1">
            <a:off x="115051" y="6514317"/>
            <a:ext cx="428628" cy="1588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00009" y="7943873"/>
            <a:ext cx="3071834" cy="80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LINHA DO COMBOIO URBANO  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Conexão recta 11"/>
          <p:cNvCxnSpPr/>
          <p:nvPr/>
        </p:nvCxnSpPr>
        <p:spPr bwMode="auto">
          <a:xfrm rot="5400000" flipH="1" flipV="1">
            <a:off x="115051" y="8085955"/>
            <a:ext cx="428628" cy="1588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42884" y="8229624"/>
            <a:ext cx="8001056" cy="218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PRESENÇA LEVE NO DESENHO URBANO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PRIMAZIA À FACIL CIRCULAÇÃO DE PESSOAS ENTRE CENTROS E FRENTE MARÍTIMA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COMBOIO/ELECTRICO COM PARAGENS AO LONGO DA FRENTE MARÍTIMA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CONTACTO VISUAL COM FRENTE MARÍTIMA 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endParaRPr lang="pt-PT" sz="1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572" indent="-228572" defTabSz="914290" eaLnBrk="0" hangingPunct="0">
              <a:lnSpc>
                <a:spcPct val="150000"/>
              </a:lnSpc>
            </a:pPr>
            <a:endParaRPr lang="pt-PT" sz="1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400669" y="6372236"/>
            <a:ext cx="3071834" cy="80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LINHA DA MARGINAL VIÁRIA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42884" y="6586551"/>
            <a:ext cx="4357718" cy="195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EIXO FERROVIÁRIO  PESADO DESVIADO DA FRENTE MARÍTIMA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LINHA A NORTE DOS CENTROS DE FLUXOS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COMBOIO RÁPIDO SEM PARAGENS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ADAPTAÇÃO DA LINHA FACE AO CRESCIMENTO DEMOGRÁFICO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SOLUÇÃO A CURTO E MÉDIO PRAZO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exão recta 16"/>
          <p:cNvCxnSpPr/>
          <p:nvPr/>
        </p:nvCxnSpPr>
        <p:spPr bwMode="auto">
          <a:xfrm rot="5400000" flipH="1" flipV="1">
            <a:off x="5115711" y="6514317"/>
            <a:ext cx="428628" cy="1588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472106" y="8093095"/>
            <a:ext cx="8001056" cy="152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ABERTURA DOS CENTROS À MARINA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FLEXIBILIDADE  DE CIRCULAÇÃO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EIXOS COM POSIBILIDADE DE CRESCIMENTO A NORTE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PERMEABILIDADE PEDONAL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400669" y="7943874"/>
            <a:ext cx="3071834" cy="60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EIXOS </a:t>
            </a: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exão recta 19"/>
          <p:cNvCxnSpPr/>
          <p:nvPr/>
        </p:nvCxnSpPr>
        <p:spPr bwMode="auto">
          <a:xfrm rot="5400000" flipH="1" flipV="1">
            <a:off x="5115711" y="8085955"/>
            <a:ext cx="428628" cy="1588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85694" y="5872170"/>
            <a:ext cx="114728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800" dirty="0" smtClean="0"/>
          </a:p>
          <a:p>
            <a:r>
              <a:rPr lang="pt-PT" sz="1200" dirty="0" smtClean="0"/>
              <a:t>SOLUÇÕES</a:t>
            </a:r>
          </a:p>
          <a:p>
            <a:endParaRPr lang="pt-PT" sz="1200" dirty="0" smtClean="0"/>
          </a:p>
          <a:p>
            <a:r>
              <a:rPr lang="pt-PT" sz="1200" dirty="0" smtClean="0"/>
              <a:t>Prolongamento de eixos de circulação, geradores de espaço público;</a:t>
            </a:r>
            <a:br>
              <a:rPr lang="pt-PT" sz="1200" dirty="0" smtClean="0"/>
            </a:br>
            <a:r>
              <a:rPr lang="pt-PT" sz="1200" dirty="0" smtClean="0"/>
              <a:t>Criação de novos centros geradores de novas vivências;</a:t>
            </a:r>
          </a:p>
          <a:p>
            <a:r>
              <a:rPr lang="pt-PT" sz="1200" dirty="0" smtClean="0"/>
              <a:t>Relação da Marina com a zona histórica, estabelecendo unidade ao desenho;</a:t>
            </a:r>
          </a:p>
          <a:p>
            <a:r>
              <a:rPr lang="pt-PT" sz="1200" dirty="0" smtClean="0"/>
              <a:t>Praia, geradora de um novo centro de lazer;</a:t>
            </a:r>
          </a:p>
          <a:p>
            <a:r>
              <a:rPr lang="pt-PT" sz="1200" dirty="0" err="1" smtClean="0"/>
              <a:t>Promenade</a:t>
            </a:r>
            <a:r>
              <a:rPr lang="pt-PT" sz="1200" dirty="0" smtClean="0"/>
              <a:t>  é a consequência do desenho urbano;</a:t>
            </a:r>
          </a:p>
          <a:p>
            <a:r>
              <a:rPr lang="pt-PT" sz="1200" dirty="0" smtClean="0"/>
              <a:t>Rua Sacadura Cabral entendida como via privilegiada aos peões;</a:t>
            </a:r>
          </a:p>
          <a:p>
            <a:r>
              <a:rPr lang="pt-PT" sz="1200" dirty="0" smtClean="0"/>
              <a:t>Saída do comboio pesado da frente marítima, e colocada na encosta mais a norte;</a:t>
            </a:r>
          </a:p>
          <a:p>
            <a:r>
              <a:rPr lang="pt-PT" sz="1200" dirty="0" smtClean="0"/>
              <a:t>Desafogo da frente marítima  trocando comboio pesado por  um comboio dito </a:t>
            </a:r>
            <a:r>
              <a:rPr lang="pt-PT" sz="1200" dirty="0" err="1" smtClean="0"/>
              <a:t>light</a:t>
            </a:r>
            <a:r>
              <a:rPr lang="pt-PT" sz="1200" dirty="0" smtClean="0"/>
              <a:t>/ eléctrico  - facilidade de  passagem dos peões; eléctrico com sentido  cenográfico;</a:t>
            </a:r>
          </a:p>
          <a:p>
            <a:r>
              <a:rPr lang="pt-PT" sz="1200" dirty="0" smtClean="0"/>
              <a:t>Abertura de espaço público, relacionado com o equipamento existente;</a:t>
            </a:r>
          </a:p>
          <a:p>
            <a:r>
              <a:rPr lang="pt-PT" sz="1200" dirty="0" smtClean="0"/>
              <a:t>Plano urbano flexível, com possibilidade de crescimento sobre a encosta;</a:t>
            </a:r>
          </a:p>
          <a:p>
            <a:r>
              <a:rPr lang="pt-PT" sz="1200" dirty="0" smtClean="0"/>
              <a:t>Espaços verdes vão unir as diferentes zonas homogéneas;</a:t>
            </a:r>
          </a:p>
          <a:p>
            <a:endParaRPr lang="pt-PT" sz="1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0" y="228568"/>
            <a:ext cx="37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800" dirty="0" smtClean="0"/>
              <a:t>EIXOS </a:t>
            </a:r>
            <a:r>
              <a:rPr lang="pt-PT" sz="1400" dirty="0" smtClean="0"/>
              <a:t>eliminar descontinuidades urbanas</a:t>
            </a:r>
            <a:endParaRPr lang="pt-PT" sz="1400" dirty="0"/>
          </a:p>
        </p:txBody>
      </p:sp>
      <p:pic>
        <p:nvPicPr>
          <p:cNvPr id="15" name="Imagem 14" descr="eixos_quadrados-Layoutfinalll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8634"/>
            <a:ext cx="11544336" cy="559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 descr="eixos_quadrados-Layout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18" y="800073"/>
            <a:ext cx="11472898" cy="5527266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657014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9372"/>
            <a:endParaRPr lang="pt-PT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161839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9372"/>
            <a:endParaRPr lang="pt-PT" dirty="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 rot="16200000">
            <a:off x="9042400" y="3583889"/>
            <a:ext cx="6662739" cy="30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spAutoFit/>
          </a:bodyPr>
          <a:lstStyle/>
          <a:p>
            <a:pPr defTabSz="91270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3" name="Oval 12"/>
          <p:cNvSpPr/>
          <p:nvPr/>
        </p:nvSpPr>
        <p:spPr bwMode="auto">
          <a:xfrm>
            <a:off x="1614454" y="1157263"/>
            <a:ext cx="2357454" cy="2286017"/>
          </a:xfrm>
          <a:prstGeom prst="ellipse">
            <a:avLst/>
          </a:prstGeom>
          <a:solidFill>
            <a:srgbClr val="FF0000">
              <a:alpha val="4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0" sx="112000" sy="112000" algn="ctr" rotWithShape="0">
              <a:prstClr val="black">
                <a:alpha val="33000"/>
              </a:prstClr>
            </a:outerShdw>
          </a:effectLst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defTabSz="1279372"/>
            <a:endParaRPr lang="pt-PT" dirty="0" smtClean="0">
              <a:latin typeface="Arial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 rot="17120870">
            <a:off x="3993068" y="1748426"/>
            <a:ext cx="1243798" cy="4103658"/>
          </a:xfrm>
          <a:prstGeom prst="ellipse">
            <a:avLst/>
          </a:prstGeom>
          <a:solidFill>
            <a:srgbClr val="0070C0">
              <a:alpha val="4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defTabSz="1279372"/>
            <a:endParaRPr lang="pt-PT" dirty="0" smtClean="0">
              <a:latin typeface="Arial" charset="0"/>
              <a:cs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" y="228568"/>
            <a:ext cx="3908418" cy="30776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pt-PT" sz="1400" dirty="0" smtClean="0"/>
              <a:t>CENTROS densidades / nódulos de actividade</a:t>
            </a:r>
            <a:endParaRPr lang="pt-PT" sz="1400" dirty="0"/>
          </a:p>
        </p:txBody>
      </p:sp>
      <p:sp>
        <p:nvSpPr>
          <p:cNvPr id="17" name="Oval 16"/>
          <p:cNvSpPr/>
          <p:nvPr/>
        </p:nvSpPr>
        <p:spPr bwMode="auto">
          <a:xfrm>
            <a:off x="1257264" y="2300271"/>
            <a:ext cx="1143008" cy="1071570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defTabSz="1279372"/>
            <a:endParaRPr lang="pt-PT" dirty="0" smtClean="0">
              <a:latin typeface="Arial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900471" y="1157262"/>
            <a:ext cx="2571768" cy="2500330"/>
          </a:xfrm>
          <a:prstGeom prst="ellipse">
            <a:avLst/>
          </a:prstGeom>
          <a:solidFill>
            <a:srgbClr val="FF0000">
              <a:alpha val="4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0" sx="112000" sy="112000" algn="ctr" rotWithShape="0">
              <a:prstClr val="black">
                <a:alpha val="33000"/>
              </a:prstClr>
            </a:outerShdw>
          </a:effectLst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defTabSz="1279372"/>
            <a:endParaRPr lang="pt-PT" dirty="0" smtClean="0">
              <a:latin typeface="Arial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400800" y="1228700"/>
            <a:ext cx="2857520" cy="2643206"/>
          </a:xfrm>
          <a:prstGeom prst="ellipse">
            <a:avLst/>
          </a:prstGeom>
          <a:solidFill>
            <a:srgbClr val="FF0000">
              <a:alpha val="4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0" sx="112000" sy="112000" algn="ctr" rotWithShape="0">
              <a:prstClr val="black">
                <a:alpha val="33000"/>
              </a:prstClr>
            </a:outerShdw>
          </a:effectLst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defTabSz="1279372"/>
            <a:endParaRPr lang="pt-PT" dirty="0" smtClean="0">
              <a:latin typeface="Arial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472370" y="3657593"/>
            <a:ext cx="1285885" cy="1214445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defTabSz="1279372"/>
            <a:endParaRPr lang="pt-PT" dirty="0" smtClean="0">
              <a:latin typeface="Arial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329362" y="3228964"/>
            <a:ext cx="1357322" cy="1357322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defTabSz="1279372"/>
            <a:endParaRPr lang="pt-PT" dirty="0" smtClean="0">
              <a:latin typeface="Arial" charset="0"/>
              <a:cs typeface="Arial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00008" y="5372104"/>
            <a:ext cx="1643074" cy="80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ACTIVITY NODES 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00008" y="6943742"/>
            <a:ext cx="1643074" cy="60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DENSIDADES</a:t>
            </a: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85694" y="5372104"/>
            <a:ext cx="285753" cy="285753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defTabSz="1279372"/>
            <a:endParaRPr lang="pt-PT" dirty="0" smtClean="0">
              <a:latin typeface="Arial" charset="0"/>
              <a:cs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85694" y="6943740"/>
            <a:ext cx="285753" cy="285753"/>
          </a:xfrm>
          <a:prstGeom prst="ellipse">
            <a:avLst/>
          </a:prstGeom>
          <a:solidFill>
            <a:srgbClr val="FF0000">
              <a:alpha val="4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0" sx="112000" sy="112000" algn="ctr" rotWithShape="0">
              <a:prstClr val="black">
                <a:alpha val="33000"/>
              </a:prstClr>
            </a:outerShdw>
          </a:effectLst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defTabSz="1279372"/>
            <a:endParaRPr lang="pt-PT" dirty="0" smtClean="0">
              <a:latin typeface="Arial" charset="0"/>
              <a:cs typeface="Arial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543279" y="3443281"/>
            <a:ext cx="1643074" cy="60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MARINA</a:t>
            </a: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257264" y="2871774"/>
            <a:ext cx="1643074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000" dirty="0" smtClean="0">
                <a:latin typeface="Arial" pitchFamily="34" charset="0"/>
                <a:cs typeface="Arial" pitchFamily="34" charset="0"/>
              </a:rPr>
              <a:t>HOTEL</a:t>
            </a: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7543807" y="4157659"/>
            <a:ext cx="1643074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/>
            <a:r>
              <a:rPr lang="pt-PT" sz="1000" dirty="0" smtClean="0">
                <a:latin typeface="Arial" pitchFamily="34" charset="0"/>
                <a:cs typeface="Arial" pitchFamily="34" charset="0"/>
              </a:rPr>
              <a:t>PROMENADE</a:t>
            </a: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542884" y="5586419"/>
            <a:ext cx="8001056" cy="195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CENTROS PERMEAVEIS PENSADOS PARA  PESSOA E TRANSPORTE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CENTRO ESTRATÉGICO  - MARINA - POLO ATRACTIVO GERADOR DE VIVÊNCIAS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LOCALIZAÇÃO PRIVELIGIADA – COMUNICAÇÃO/CONFLUÊNCIA DE BENS/PESSOAS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CENTROS CRIADORES DE ESPAÇO PÚBLICO PARA A FRENTE RIBEIRINHA – RELAÇÃO COM A MARINA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MARINA COMO POLO PRINCIPAL DE ACTIVIDADE</a:t>
            </a: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542884" y="7158054"/>
            <a:ext cx="11001452" cy="333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NECESSIDADE DE DIMINUIR DENSIDADE HABITACIONAL E POPULACIONA DE ALGÉS PARA  MENOS DE 192FOGOS/HA E  MENOS  DE 60HABITANTES/HÁ ; OBJECTIVO: DENSIDADE MÉDIA BAIXA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ABRIR QUARTEIRÕES EM ALGÉS – DESANUVIAR OCUPAÇÃO EXCESSIVA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EM CONTRAPONTO, AUMENTAR DENSIDADE DO POLO DO JAMOR  -  EM RESPOSTA ÀS NECESSIDADES DOS NÓDULOS  DE ACTIVIDADE DA MARINA E DO HOTEL –  PERTO DO VALOR MÁXIMO DE 192FOGOS/HA  E DE 60HABITANTES/HA (DENSIDADE ALTA)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POLO CENTRAL , COM DENSIDADE  MÉDIA / MÉDIA ALTA, DENTRO DOS PARÂMETROS, SERVIDOR DO CENTRO ESTRATÉGICO DA INTERVENÇÃO – MARINA – ESPAÇO CENTRAL DE FLEXIBILIDADE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POLOS COM LOCALIZAÇÃO PRIVELIGIADA – COMUNICAÇÃO/CONFLUÊNCIA DE BENS/PESSOAS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CENTROS CRIADORES DE ESPAÇO PÚBLICO PARA A FRENTE RIBEIRINHA – RELAÇÃO COM A MARINA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MARINA COMO POLO PRINCIPAL DE ACTIVIDADE 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PERMEABILIDADE E FLEXIBILIDADE ENTRE POLOS E CENTROS DE ACTIVIDADE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POLOS MUTÁVEIS E FLEXIVEIS COM O TEMPO – POSSIBILIDADE DE SE EXPANDIREM PARA NORTE</a:t>
            </a:r>
          </a:p>
          <a:p>
            <a:pPr marL="228572" indent="-228572" defTabSz="914290" eaLnBrk="0" hangingPunct="0">
              <a:lnSpc>
                <a:spcPct val="150000"/>
              </a:lnSpc>
              <a:buFont typeface="Arial" pitchFamily="34" charset="0"/>
              <a:buChar char="•"/>
            </a:pPr>
            <a:endParaRPr lang="pt-PT" sz="1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3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  <a:p>
            <a:pPr defTabSz="914290" eaLnBrk="0" hangingPunct="0"/>
            <a:endParaRPr lang="pt-PT" sz="1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cuments and Settings\Andre Raposo\My Documents\My Received Files\eixos_quadrados-Layout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4" y="846774"/>
            <a:ext cx="11188065" cy="538956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1657013" y="0"/>
            <a:ext cx="640080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7938"/>
            <a:endParaRPr lang="pt-PT" dirty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2161520" y="0"/>
            <a:ext cx="640080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7938"/>
            <a:endParaRPr lang="pt-PT" dirty="0"/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 rot="-5400000">
            <a:off x="9042242" y="3583782"/>
            <a:ext cx="6663055" cy="30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spAutoFit/>
          </a:bodyPr>
          <a:lstStyle/>
          <a:p>
            <a:pPr defTabSz="911225"/>
            <a:r>
              <a:rPr lang="pt-PT" sz="1400" b="1" dirty="0"/>
              <a:t>ESTRATEGIA: INTERVENÇÃO NA CIDADE</a:t>
            </a:r>
          </a:p>
        </p:txBody>
      </p:sp>
      <p:sp>
        <p:nvSpPr>
          <p:cNvPr id="2054" name="Oval 5"/>
          <p:cNvSpPr>
            <a:spLocks noChangeArrowheads="1"/>
          </p:cNvSpPr>
          <p:nvPr/>
        </p:nvSpPr>
        <p:spPr bwMode="auto">
          <a:xfrm>
            <a:off x="6680836" y="782320"/>
            <a:ext cx="2715895" cy="2571433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2055" name="Oval 6"/>
          <p:cNvSpPr>
            <a:spLocks noChangeArrowheads="1"/>
          </p:cNvSpPr>
          <p:nvPr/>
        </p:nvSpPr>
        <p:spPr bwMode="auto">
          <a:xfrm>
            <a:off x="2109154" y="782320"/>
            <a:ext cx="2429192" cy="2358073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2056" name="Oval 10"/>
          <p:cNvSpPr>
            <a:spLocks noChangeArrowheads="1"/>
          </p:cNvSpPr>
          <p:nvPr/>
        </p:nvSpPr>
        <p:spPr bwMode="auto">
          <a:xfrm>
            <a:off x="4467225" y="995680"/>
            <a:ext cx="2284730" cy="2286953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2362518" y="1844675"/>
            <a:ext cx="213360" cy="215583"/>
          </a:xfrm>
          <a:prstGeom prst="rect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>
            <a:off x="4825049" y="2140268"/>
            <a:ext cx="331152" cy="240030"/>
          </a:xfrm>
          <a:prstGeom prst="rect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2059" name="Rectangle 13"/>
          <p:cNvSpPr>
            <a:spLocks noChangeArrowheads="1"/>
          </p:cNvSpPr>
          <p:nvPr/>
        </p:nvSpPr>
        <p:spPr bwMode="auto">
          <a:xfrm>
            <a:off x="6971983" y="2531429"/>
            <a:ext cx="213360" cy="215582"/>
          </a:xfrm>
          <a:prstGeom prst="rect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2060" name="Oval 15"/>
          <p:cNvSpPr>
            <a:spLocks noChangeArrowheads="1"/>
          </p:cNvSpPr>
          <p:nvPr/>
        </p:nvSpPr>
        <p:spPr bwMode="auto">
          <a:xfrm>
            <a:off x="475616" y="6658610"/>
            <a:ext cx="424498" cy="411163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2061" name="Rectangle 16"/>
          <p:cNvSpPr>
            <a:spLocks noChangeArrowheads="1"/>
          </p:cNvSpPr>
          <p:nvPr/>
        </p:nvSpPr>
        <p:spPr bwMode="auto">
          <a:xfrm>
            <a:off x="613410" y="7300913"/>
            <a:ext cx="215583" cy="213360"/>
          </a:xfrm>
          <a:prstGeom prst="rect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233" y="6729730"/>
            <a:ext cx="5500687" cy="246209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latin typeface="+mn-lt"/>
              </a:rPr>
              <a:t>Área de abrangência de cada polo</a:t>
            </a:r>
            <a:endParaRPr lang="pt-PT" sz="1000" u="sng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233" y="7300913"/>
            <a:ext cx="5500687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latin typeface="+mn-lt"/>
              </a:rPr>
              <a:t>Centros focais de cada polo</a:t>
            </a:r>
            <a:endParaRPr lang="pt-PT" sz="1000" u="sng" dirty="0">
              <a:latin typeface="+mn-lt"/>
            </a:endParaRPr>
          </a:p>
        </p:txBody>
      </p:sp>
      <p:sp>
        <p:nvSpPr>
          <p:cNvPr id="17" name="CaixaDeTexto 14"/>
          <p:cNvSpPr txBox="1"/>
          <p:nvPr/>
        </p:nvSpPr>
        <p:spPr>
          <a:xfrm>
            <a:off x="0" y="228568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/>
              <a:t>Áreas de abrangência dos vários polos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C:\Documents and Settings\Andre Raposo\My Documents\My Received Files\eixos_quadrados-Layout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4" y="846774"/>
            <a:ext cx="11188065" cy="538956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1657013" y="0"/>
            <a:ext cx="640080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7938"/>
            <a:endParaRPr lang="pt-PT" dirty="0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12161520" y="0"/>
            <a:ext cx="640080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7938"/>
            <a:endParaRPr lang="pt-PT" dirty="0"/>
          </a:p>
        </p:txBody>
      </p:sp>
      <p:sp>
        <p:nvSpPr>
          <p:cNvPr id="3077" name="TextBox 7"/>
          <p:cNvSpPr txBox="1">
            <a:spLocks noChangeArrowheads="1"/>
          </p:cNvSpPr>
          <p:nvPr/>
        </p:nvSpPr>
        <p:spPr bwMode="auto">
          <a:xfrm rot="-5400000">
            <a:off x="9042242" y="3583782"/>
            <a:ext cx="6663055" cy="30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spAutoFit/>
          </a:bodyPr>
          <a:lstStyle/>
          <a:p>
            <a:pPr defTabSz="911225"/>
            <a:r>
              <a:rPr lang="pt-PT" sz="1400" b="1" dirty="0"/>
              <a:t>ESTRATEGIA: INTERVENÇÃO NA CIDADE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9831" y="3120391"/>
            <a:ext cx="100012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Espaço verde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4425" y="2180273"/>
            <a:ext cx="1380173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Praça do mercado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2114" y="4242753"/>
            <a:ext cx="1000125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Restauração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49796" y="3604896"/>
            <a:ext cx="1509078" cy="461653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800" dirty="0">
                <a:solidFill>
                  <a:srgbClr val="FF0000"/>
                </a:solidFill>
                <a:latin typeface="+mn-lt"/>
              </a:rPr>
              <a:t>Grande Praça articuladora com zona de cafés e comercio</a:t>
            </a:r>
            <a:endParaRPr lang="pt-PT" sz="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2784" y="4384993"/>
            <a:ext cx="1631315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Polo de serviços (torre)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7999" y="2942590"/>
            <a:ext cx="1000125" cy="4000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Exploração hoteleira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51431" y="1773555"/>
            <a:ext cx="1000125" cy="553986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Praça associada a serviços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1514" y="4078288"/>
            <a:ext cx="1000125" cy="4000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Serviços de apoio ao porto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8374" y="1657985"/>
            <a:ext cx="1157922" cy="553403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Praça associada a serviços de apoio ao cidadão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58311" y="2442528"/>
            <a:ext cx="1142365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Espaços verdes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98628" y="2073593"/>
            <a:ext cx="1173480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Espaços verdes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94083" y="2513649"/>
            <a:ext cx="1120140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Núcleo escolar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94246" y="1546860"/>
            <a:ext cx="1249045" cy="4000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Zona de comércio e restauração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3106" y="2475865"/>
            <a:ext cx="1337945" cy="4000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Praça associada a serviços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78626" y="2873694"/>
            <a:ext cx="1000125" cy="55562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Serviços de apoio ao cidadão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72233" y="2942591"/>
            <a:ext cx="1286827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rgbClr val="0070C0"/>
                </a:solidFill>
                <a:latin typeface="+mn-lt"/>
              </a:rPr>
              <a:t>Caminho pedonal</a:t>
            </a:r>
            <a:endParaRPr lang="pt-PT" sz="1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0051" y="2086929"/>
            <a:ext cx="1286828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rgbClr val="0070C0"/>
                </a:solidFill>
                <a:latin typeface="+mn-lt"/>
              </a:rPr>
              <a:t>Caminho pedonal</a:t>
            </a:r>
            <a:endParaRPr lang="pt-PT" sz="1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8931" y="5587365"/>
            <a:ext cx="7214235" cy="246209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 – </a:t>
            </a:r>
            <a:r>
              <a:rPr lang="pt-BR" sz="1000" u="sng" dirty="0">
                <a:solidFill>
                  <a:srgbClr val="FF0000"/>
                </a:solidFill>
                <a:latin typeface="+mn-lt"/>
              </a:rPr>
              <a:t>Praça articuladora contendo serviços básicos como, correios, esquadra policial, quiosques, etc  </a:t>
            </a:r>
            <a:endParaRPr lang="pt-PT" sz="1000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8930" y="5800726"/>
            <a:ext cx="4213860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2 – Hotel com estacionamento privativo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8931" y="6014086"/>
            <a:ext cx="728535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3 – Espaço verde, contendo zonas de descanço e parques para crianças, associado a caminho pedonal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930" y="6229668"/>
            <a:ext cx="10572433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4 – Conjunto de serviços associados ao porto como: administração do porto, posto médico, oficinas especializadas, docas secas, balneários e instalações da policia marítima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8931" y="6443029"/>
            <a:ext cx="7143115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5 – </a:t>
            </a:r>
            <a:r>
              <a:rPr lang="pt-BR" sz="1000" u="sng" dirty="0">
                <a:solidFill>
                  <a:srgbClr val="FF0000"/>
                </a:solidFill>
                <a:latin typeface="+mn-lt"/>
              </a:rPr>
              <a:t>Praça articuladora contendo serviços como, posto de policia, cafés, lojas</a:t>
            </a:r>
            <a:endParaRPr lang="pt-PT" sz="1000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8930" y="6658611"/>
            <a:ext cx="7858760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6 – Grande núcleo de escolas composto por três estabelecimentos, um do 1º ciclo, um do 2º e 3º ciclos e uma secundária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8930" y="6871971"/>
            <a:ext cx="10143490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7 – Marco referencial composto por uma torre contendo  serviços/habitação/comércio associado a um centro de eventos multiusos e uma piscina oceânica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8931" y="7087554"/>
            <a:ext cx="7714298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8 – Grande espaço verde situado numa zona mais elevada e privilegiada, possivel miradouro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8930" y="7300913"/>
            <a:ext cx="6500813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9 – Praça situada em zona alta destinada à restauração e comércio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8931" y="7514274"/>
            <a:ext cx="7358698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10 – </a:t>
            </a:r>
            <a:r>
              <a:rPr lang="pt-BR" sz="1000" u="sng" dirty="0">
                <a:solidFill>
                  <a:srgbClr val="FF0000"/>
                </a:solidFill>
                <a:latin typeface="+mn-lt"/>
              </a:rPr>
              <a:t>Praça contendo serviços básicos como correios, seguradoras, papelarias, etc</a:t>
            </a:r>
            <a:endParaRPr lang="pt-PT" sz="1000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8930" y="7729856"/>
            <a:ext cx="6714173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11 – Praça contendo  um posto de saúde e farmácias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46961" y="1824674"/>
            <a:ext cx="1000125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38034" y="2575878"/>
            <a:ext cx="1000125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2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04946" y="2395856"/>
            <a:ext cx="100012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3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75929" y="4176078"/>
            <a:ext cx="1000125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4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53941" y="2162493"/>
            <a:ext cx="1000125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5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67389" y="2409191"/>
            <a:ext cx="100012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6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91649" y="4400551"/>
            <a:ext cx="100012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7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05271" y="2186941"/>
            <a:ext cx="1000125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8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71996" y="1524636"/>
            <a:ext cx="100012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96419" y="2531429"/>
            <a:ext cx="1000125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10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20816" y="2800351"/>
            <a:ext cx="100012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11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8930" y="7943216"/>
            <a:ext cx="6571933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12 – Praça associada ao mercado de Algés podendo conter espaço verde e zonas de descanço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8931" y="8158798"/>
            <a:ext cx="7785418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13 – Espaço verde associado ao caminho pedonal mas com uma escala inferior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8930" y="8372158"/>
            <a:ext cx="10001250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14 – Grande praça articuladora podendo conter serviços adimistrativos das freguesias, bancos, ou outras empresas terciárias, contém também zona de lazer e cafés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8931" y="8587741"/>
            <a:ext cx="7285355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15 – Grande zona de restauração privilegiada pela proximidade do rio, da praia e do fornecimento de peixe fresco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552181" y="2175828"/>
            <a:ext cx="1000125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12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07594" y="3029269"/>
            <a:ext cx="1000125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13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967539" y="3673793"/>
            <a:ext cx="1000125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14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78751" y="4249421"/>
            <a:ext cx="100012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15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87566" y="4942841"/>
            <a:ext cx="128460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rgbClr val="FFC000"/>
                </a:solidFill>
                <a:latin typeface="+mn-lt"/>
              </a:rPr>
              <a:t>Eixos a criar</a:t>
            </a:r>
            <a:endParaRPr lang="pt-PT" sz="1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8931" y="9087804"/>
            <a:ext cx="7285355" cy="2444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0070C0"/>
                </a:solidFill>
                <a:latin typeface="+mn-lt"/>
              </a:rPr>
              <a:t>Caminho pedonal – percurso pedonal, via para bicicletas, e a espaços, zonas comerciais ao longo do percurso</a:t>
            </a:r>
            <a:endParaRPr lang="pt-PT" sz="1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27" name="Rectangle 63"/>
          <p:cNvSpPr>
            <a:spLocks noChangeArrowheads="1"/>
          </p:cNvSpPr>
          <p:nvPr/>
        </p:nvSpPr>
        <p:spPr bwMode="auto">
          <a:xfrm rot="315542">
            <a:off x="2767013" y="3178175"/>
            <a:ext cx="3571557" cy="355600"/>
          </a:xfrm>
          <a:prstGeom prst="rect">
            <a:avLst/>
          </a:prstGeom>
          <a:noFill/>
          <a:ln w="28575" algn="ctr">
            <a:solidFill>
              <a:srgbClr val="99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8931" y="8801101"/>
            <a:ext cx="7285355" cy="24669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16 – Zona de lazer associada a área comercial e bares diurnos/nocturnos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042729" y="3229293"/>
            <a:ext cx="1000125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16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329430" y="3300413"/>
            <a:ext cx="2642553" cy="24669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rgbClr val="FF0000"/>
                </a:solidFill>
                <a:latin typeface="+mn-lt"/>
              </a:rPr>
              <a:t>Promenade associada a marina</a:t>
            </a:r>
            <a:endParaRPr lang="pt-PT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31" name="Rectangle 68"/>
          <p:cNvSpPr>
            <a:spLocks noChangeArrowheads="1"/>
          </p:cNvSpPr>
          <p:nvPr/>
        </p:nvSpPr>
        <p:spPr bwMode="auto">
          <a:xfrm>
            <a:off x="4002723" y="2362519"/>
            <a:ext cx="284480" cy="286702"/>
          </a:xfrm>
          <a:prstGeom prst="rect">
            <a:avLst/>
          </a:prstGeom>
          <a:solidFill>
            <a:srgbClr val="00B050">
              <a:alpha val="50980"/>
            </a:srgbClr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3132" name="Rectangle 69"/>
          <p:cNvSpPr>
            <a:spLocks noChangeArrowheads="1"/>
          </p:cNvSpPr>
          <p:nvPr/>
        </p:nvSpPr>
        <p:spPr bwMode="auto">
          <a:xfrm>
            <a:off x="7478713" y="3049270"/>
            <a:ext cx="168910" cy="168910"/>
          </a:xfrm>
          <a:prstGeom prst="rect">
            <a:avLst/>
          </a:prstGeom>
          <a:solidFill>
            <a:srgbClr val="00B050">
              <a:alpha val="50980"/>
            </a:srgbClr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3133" name="Rectangle 70"/>
          <p:cNvSpPr>
            <a:spLocks noChangeArrowheads="1"/>
          </p:cNvSpPr>
          <p:nvPr/>
        </p:nvSpPr>
        <p:spPr bwMode="auto">
          <a:xfrm>
            <a:off x="6563044" y="2144714"/>
            <a:ext cx="286702" cy="286702"/>
          </a:xfrm>
          <a:prstGeom prst="rect">
            <a:avLst/>
          </a:prstGeom>
          <a:solidFill>
            <a:srgbClr val="00B050">
              <a:alpha val="50980"/>
            </a:srgbClr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defTabSz="1277938"/>
            <a:endParaRPr lang="pt-PT" dirty="0">
              <a:cs typeface="Arial" charset="0"/>
            </a:endParaRPr>
          </a:p>
        </p:txBody>
      </p:sp>
      <p:sp>
        <p:nvSpPr>
          <p:cNvPr id="64" name="CaixaDeTexto 14"/>
          <p:cNvSpPr txBox="1"/>
          <p:nvPr/>
        </p:nvSpPr>
        <p:spPr>
          <a:xfrm>
            <a:off x="0" y="228568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/>
              <a:t>Definição de espaços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 rot="16200000">
            <a:off x="9608381" y="3950473"/>
            <a:ext cx="4789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 smtClean="0"/>
              <a:t>PRESENÇAS SIGNIFICATIVAS NO TERRITÓRIO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300" dirty="0">
              <a:latin typeface="Calibri" pitchFamily="-65" charset="0"/>
            </a:endParaRPr>
          </a:p>
        </p:txBody>
      </p:sp>
      <p:sp>
        <p:nvSpPr>
          <p:cNvPr id="2058" name="TextBox 7"/>
          <p:cNvSpPr txBox="1">
            <a:spLocks noChangeArrowheads="1"/>
          </p:cNvSpPr>
          <p:nvPr/>
        </p:nvSpPr>
        <p:spPr bwMode="auto">
          <a:xfrm>
            <a:off x="279400" y="479425"/>
            <a:ext cx="9901238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PRESENÇAS SIGNIFICATIVAS NO TERRITÓRIO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8" name="Immagine 10" descr="slide 1.jpg"/>
          <p:cNvPicPr>
            <a:picLocks noChangeAspect="1"/>
          </p:cNvPicPr>
          <p:nvPr/>
        </p:nvPicPr>
        <p:blipFill>
          <a:blip r:embed="rId2" cstate="print"/>
          <a:srcRect l="1242"/>
          <a:stretch>
            <a:fillRect/>
          </a:stretch>
        </p:blipFill>
        <p:spPr bwMode="auto">
          <a:xfrm>
            <a:off x="0" y="871510"/>
            <a:ext cx="11625239" cy="832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1657013" y="0"/>
            <a:ext cx="640080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7938"/>
            <a:endParaRPr lang="pt-PT" dirty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2161520" y="0"/>
            <a:ext cx="640080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algn="ctr" defTabSz="1277938"/>
            <a:endParaRPr lang="pt-PT" dirty="0"/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 rot="-5400000">
            <a:off x="9042242" y="3583782"/>
            <a:ext cx="6663055" cy="30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spAutoFit/>
          </a:bodyPr>
          <a:lstStyle/>
          <a:p>
            <a:pPr defTabSz="911225"/>
            <a:r>
              <a:rPr lang="pt-PT" sz="1400" b="1" dirty="0"/>
              <a:t>ESTRATEGIA: INTERVENÇÃO NA CIDADE</a:t>
            </a:r>
          </a:p>
        </p:txBody>
      </p:sp>
      <p:pic>
        <p:nvPicPr>
          <p:cNvPr id="1028" name="Picture 4" descr="C:\Users\HP\Faculdade\PROJECTO\ESTRATEGIA\digit\Digitalizar0004.jpg"/>
          <p:cNvPicPr>
            <a:picLocks noChangeAspect="1" noChangeArrowheads="1"/>
          </p:cNvPicPr>
          <p:nvPr/>
        </p:nvPicPr>
        <p:blipFill>
          <a:blip r:embed="rId2" cstate="print"/>
          <a:srcRect t="1286"/>
          <a:stretch>
            <a:fillRect/>
          </a:stretch>
        </p:blipFill>
        <p:spPr bwMode="auto">
          <a:xfrm>
            <a:off x="3257528" y="3086088"/>
            <a:ext cx="8160813" cy="5857916"/>
          </a:xfrm>
          <a:prstGeom prst="rect">
            <a:avLst/>
          </a:prstGeom>
          <a:noFill/>
        </p:spPr>
      </p:pic>
      <p:pic>
        <p:nvPicPr>
          <p:cNvPr id="1026" name="Picture 2" descr="C:\Users\HP\Faculdade\PROJECTO\ESTRATEGIA\digit\Digitalizar0001.jpg"/>
          <p:cNvPicPr>
            <a:picLocks noChangeAspect="1" noChangeArrowheads="1"/>
          </p:cNvPicPr>
          <p:nvPr/>
        </p:nvPicPr>
        <p:blipFill>
          <a:blip r:embed="rId3" cstate="print"/>
          <a:srcRect t="8949" r="20288" b="1566"/>
          <a:stretch>
            <a:fillRect/>
          </a:stretch>
        </p:blipFill>
        <p:spPr bwMode="auto">
          <a:xfrm>
            <a:off x="328570" y="371444"/>
            <a:ext cx="4288066" cy="3500462"/>
          </a:xfrm>
          <a:prstGeom prst="rect">
            <a:avLst/>
          </a:prstGeom>
          <a:noFill/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28570" y="3943344"/>
            <a:ext cx="3000396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12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USO MISTO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CIDADE COMPACTA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ESPAÇOS ABERTOS, NATURAIS E PUBLICOS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ESCOLHAS  e DIVERSIDADE HABITACIONAIS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COMUNIDADES PERCORRIVEIS e PERMEAVEIS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0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pt-P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PEAO e TRANSPORTES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IDENTIDADE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SENTIDO DE LUGAR, SENTIDO DE BAIRRO E VIZINHANÇA</a:t>
            </a:r>
            <a:endParaRPr kumimoji="0" lang="pt-PT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00668" y="1300138"/>
            <a:ext cx="64008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PT" sz="1200" b="1" dirty="0" smtClean="0">
                <a:latin typeface="+mj-lt"/>
                <a:ea typeface="Calibri" pitchFamily="34" charset="0"/>
                <a:cs typeface="Times New Roman" pitchFamily="18" charset="0"/>
              </a:rPr>
              <a:t>Cidade orientada para o peão, usos mistos, alta densidade.</a:t>
            </a:r>
          </a:p>
          <a:p>
            <a:pPr lvl="0"/>
            <a:endParaRPr lang="pt-PT" sz="1200" b="1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/>
            <a:r>
              <a:rPr lang="pt-PT" sz="1200" b="1" dirty="0" smtClean="0">
                <a:latin typeface="+mj-lt"/>
                <a:ea typeface="Calibri" pitchFamily="34" charset="0"/>
                <a:cs typeface="Times New Roman" pitchFamily="18" charset="0"/>
              </a:rPr>
              <a:t>Flexibilidade e Abertura de Desenho e Planos.</a:t>
            </a:r>
          </a:p>
          <a:p>
            <a:pPr lvl="0"/>
            <a:endParaRPr lang="pt-PT" sz="28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7" descr="slide 2.jpg"/>
          <p:cNvPicPr>
            <a:picLocks noChangeAspect="1"/>
          </p:cNvPicPr>
          <p:nvPr/>
        </p:nvPicPr>
        <p:blipFill>
          <a:blip r:embed="rId2" cstate="print"/>
          <a:srcRect b="21560"/>
          <a:stretch>
            <a:fillRect/>
          </a:stretch>
        </p:blipFill>
        <p:spPr bwMode="auto">
          <a:xfrm>
            <a:off x="0" y="1085824"/>
            <a:ext cx="11709722" cy="64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 rot="16200000">
            <a:off x="9608381" y="3950473"/>
            <a:ext cx="4789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 smtClean="0"/>
              <a:t>ZONAS HOMOGÉNEAS - CARACTERIZAÇÃO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300" dirty="0">
              <a:latin typeface="Calibri" pitchFamily="-65" charset="0"/>
            </a:endParaRPr>
          </a:p>
        </p:txBody>
      </p:sp>
      <p:sp>
        <p:nvSpPr>
          <p:cNvPr id="2058" name="TextBox 7"/>
          <p:cNvSpPr txBox="1">
            <a:spLocks noChangeArrowheads="1"/>
          </p:cNvSpPr>
          <p:nvPr/>
        </p:nvSpPr>
        <p:spPr bwMode="auto">
          <a:xfrm>
            <a:off x="279400" y="479425"/>
            <a:ext cx="9901238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CARACTERIZAÇÃO DE ZONAS HOMOGENEAS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57132" y="5372104"/>
            <a:ext cx="7929618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Análise</a:t>
            </a:r>
          </a:p>
          <a:p>
            <a:endParaRPr lang="pt-PT" sz="1800" b="1" dirty="0" smtClean="0"/>
          </a:p>
          <a:p>
            <a:pPr>
              <a:lnSpc>
                <a:spcPct val="150000"/>
              </a:lnSpc>
            </a:pPr>
            <a:r>
              <a:rPr lang="pt-PT" sz="1200" dirty="0" smtClean="0"/>
              <a:t>1- Área residencial associada à elevação topográfica – </a:t>
            </a:r>
            <a:r>
              <a:rPr lang="pt-PT" sz="1200" dirty="0" err="1" smtClean="0"/>
              <a:t>housing</a:t>
            </a:r>
            <a:r>
              <a:rPr lang="pt-PT" sz="1200" dirty="0" smtClean="0"/>
              <a:t> </a:t>
            </a:r>
            <a:r>
              <a:rPr lang="pt-PT" sz="1200" dirty="0" err="1" smtClean="0"/>
              <a:t>hill</a:t>
            </a:r>
            <a:endParaRPr lang="pt-PT" sz="1200" dirty="0" smtClean="0"/>
          </a:p>
          <a:p>
            <a:pPr>
              <a:lnSpc>
                <a:spcPct val="150000"/>
              </a:lnSpc>
            </a:pPr>
            <a:r>
              <a:rPr lang="pt-PT" sz="1200" dirty="0" smtClean="0"/>
              <a:t>2 – Zona histórica residencial, associada aos eixos viários</a:t>
            </a:r>
          </a:p>
          <a:p>
            <a:pPr>
              <a:lnSpc>
                <a:spcPct val="150000"/>
              </a:lnSpc>
            </a:pPr>
            <a:r>
              <a:rPr lang="pt-PT" sz="1200" dirty="0" smtClean="0"/>
              <a:t>3 – Planeamento urbano residencial na inclinação.</a:t>
            </a:r>
          </a:p>
          <a:p>
            <a:pPr>
              <a:lnSpc>
                <a:spcPct val="150000"/>
              </a:lnSpc>
            </a:pPr>
            <a:r>
              <a:rPr lang="pt-PT" sz="1200" dirty="0" smtClean="0"/>
              <a:t>4 – Zona </a:t>
            </a:r>
            <a:r>
              <a:rPr lang="pt-PT" sz="1200" dirty="0" err="1" smtClean="0"/>
              <a:t>radio-concentrica</a:t>
            </a:r>
            <a:r>
              <a:rPr lang="pt-PT" sz="1200" dirty="0" smtClean="0"/>
              <a:t>, segundo as curvas de nível</a:t>
            </a:r>
          </a:p>
          <a:p>
            <a:pPr>
              <a:lnSpc>
                <a:spcPct val="150000"/>
              </a:lnSpc>
            </a:pPr>
            <a:r>
              <a:rPr lang="pt-PT" sz="1200" dirty="0" smtClean="0"/>
              <a:t>5 – Planeamento ortogonal, entre as duas encostas</a:t>
            </a:r>
          </a:p>
          <a:p>
            <a:pPr>
              <a:lnSpc>
                <a:spcPct val="150000"/>
              </a:lnSpc>
            </a:pPr>
            <a:r>
              <a:rPr lang="pt-PT" sz="1200" dirty="0" smtClean="0"/>
              <a:t>6 – Plano do Restelo de forma </a:t>
            </a:r>
            <a:r>
              <a:rPr lang="pt-PT" sz="1200" dirty="0" err="1" smtClean="0"/>
              <a:t>radio-concentrico</a:t>
            </a:r>
            <a:endParaRPr lang="pt-PT" sz="1200" dirty="0"/>
          </a:p>
          <a:p>
            <a:endParaRPr lang="pt-PT" sz="1800" b="1" dirty="0" smtClean="0"/>
          </a:p>
          <a:p>
            <a:endParaRPr lang="pt-PT" sz="1200" b="1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 rot="-5400000">
            <a:off x="9581356" y="4350544"/>
            <a:ext cx="4789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 smtClean="0"/>
              <a:t>ESTUDO DE CONDIÇÕES: MARINA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300" dirty="0">
              <a:latin typeface="Calibri" pitchFamily="-65" charset="0"/>
            </a:endParaRP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614322" y="514320"/>
            <a:ext cx="9901238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MARINA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28702" y="1014386"/>
            <a:ext cx="4500594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Factores de  influencia na localização da marina:</a:t>
            </a:r>
          </a:p>
          <a:p>
            <a:endParaRPr lang="pt-PT" sz="1200" dirty="0" smtClean="0"/>
          </a:p>
          <a:p>
            <a:r>
              <a:rPr lang="pt-PT" sz="1200" dirty="0"/>
              <a:t>	</a:t>
            </a:r>
            <a:r>
              <a:rPr lang="pt-PT" sz="1200" dirty="0" smtClean="0"/>
              <a:t>- Correntes</a:t>
            </a:r>
          </a:p>
          <a:p>
            <a:r>
              <a:rPr lang="pt-PT" sz="1200" dirty="0"/>
              <a:t>	</a:t>
            </a:r>
            <a:r>
              <a:rPr lang="pt-PT" sz="1200" dirty="0" smtClean="0"/>
              <a:t>- Agitação Maritima</a:t>
            </a:r>
          </a:p>
          <a:p>
            <a:r>
              <a:rPr lang="pt-PT" sz="1200" dirty="0"/>
              <a:t>	</a:t>
            </a:r>
            <a:r>
              <a:rPr lang="pt-PT" sz="1200" dirty="0" smtClean="0"/>
              <a:t>- Inserção com o território</a:t>
            </a:r>
            <a:endParaRPr lang="pt-PT" sz="1200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71512" y="2157394"/>
            <a:ext cx="450059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Modelo de Correntes na Zona de Intervenção:</a:t>
            </a:r>
          </a:p>
          <a:p>
            <a:endParaRPr lang="pt-PT" sz="1200" b="1" dirty="0"/>
          </a:p>
          <a:p>
            <a:endParaRPr lang="pt-PT" sz="1200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85892" y="2728898"/>
            <a:ext cx="450059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Praia Mar</a:t>
            </a:r>
          </a:p>
          <a:p>
            <a:endParaRPr lang="pt-PT" sz="1200" b="1" dirty="0"/>
          </a:p>
          <a:p>
            <a:endParaRPr lang="pt-PT" sz="1200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57330" y="6657988"/>
            <a:ext cx="450059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Vazante – Corrente Máxima</a:t>
            </a:r>
          </a:p>
          <a:p>
            <a:endParaRPr lang="pt-PT" sz="1200" b="1" dirty="0"/>
          </a:p>
          <a:p>
            <a:endParaRPr lang="pt-PT" sz="1200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757990" y="2657460"/>
            <a:ext cx="450059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Baixa Mar</a:t>
            </a:r>
          </a:p>
          <a:p>
            <a:endParaRPr lang="pt-PT" sz="1200" b="1" dirty="0"/>
          </a:p>
          <a:p>
            <a:endParaRPr lang="pt-PT" sz="1200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00866" y="4729162"/>
            <a:ext cx="450059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Enchente Inicio</a:t>
            </a:r>
          </a:p>
          <a:p>
            <a:endParaRPr lang="pt-PT" sz="1200" b="1" dirty="0"/>
          </a:p>
          <a:p>
            <a:endParaRPr lang="pt-PT" sz="1200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043742" y="6657988"/>
            <a:ext cx="450059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Enchente Maximo</a:t>
            </a:r>
          </a:p>
          <a:p>
            <a:endParaRPr lang="pt-PT" sz="1200" b="1" dirty="0"/>
          </a:p>
          <a:p>
            <a:endParaRPr lang="pt-PT" sz="1200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pic>
        <p:nvPicPr>
          <p:cNvPr id="16" name="Picture 4" descr="Vazante Inicio"/>
          <p:cNvPicPr>
            <a:picLocks noChangeAspect="1" noChangeArrowheads="1"/>
          </p:cNvPicPr>
          <p:nvPr/>
        </p:nvPicPr>
        <p:blipFill>
          <a:blip r:embed="rId2"/>
          <a:srcRect l="24961" b="51351"/>
          <a:stretch>
            <a:fillRect/>
          </a:stretch>
        </p:blipFill>
        <p:spPr bwMode="auto">
          <a:xfrm>
            <a:off x="2043082" y="4943476"/>
            <a:ext cx="3357586" cy="1633422"/>
          </a:xfrm>
          <a:prstGeom prst="rect">
            <a:avLst/>
          </a:prstGeom>
          <a:noFill/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85892" y="4657724"/>
            <a:ext cx="450059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Vazante - Inicio</a:t>
            </a:r>
          </a:p>
          <a:p>
            <a:endParaRPr lang="pt-PT" sz="1200" b="1" dirty="0"/>
          </a:p>
          <a:p>
            <a:endParaRPr lang="pt-PT" sz="1200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pic>
        <p:nvPicPr>
          <p:cNvPr id="17" name="Picture 4" descr="Baixa Mar"/>
          <p:cNvPicPr>
            <a:picLocks noChangeAspect="1" noChangeArrowheads="1"/>
          </p:cNvPicPr>
          <p:nvPr/>
        </p:nvPicPr>
        <p:blipFill>
          <a:blip r:embed="rId3"/>
          <a:srcRect l="25000" b="57255"/>
          <a:stretch>
            <a:fillRect/>
          </a:stretch>
        </p:blipFill>
        <p:spPr bwMode="auto">
          <a:xfrm>
            <a:off x="2043082" y="3014650"/>
            <a:ext cx="3346080" cy="1428760"/>
          </a:xfrm>
          <a:prstGeom prst="rect">
            <a:avLst/>
          </a:prstGeom>
          <a:noFill/>
        </p:spPr>
      </p:pic>
      <p:pic>
        <p:nvPicPr>
          <p:cNvPr id="18" name="Picture 4" descr="Vazante força máxima"/>
          <p:cNvPicPr>
            <a:picLocks noChangeAspect="1" noChangeArrowheads="1"/>
          </p:cNvPicPr>
          <p:nvPr/>
        </p:nvPicPr>
        <p:blipFill>
          <a:blip r:embed="rId4"/>
          <a:srcRect l="22578" b="52587"/>
          <a:stretch>
            <a:fillRect/>
          </a:stretch>
        </p:blipFill>
        <p:spPr bwMode="auto">
          <a:xfrm>
            <a:off x="2043082" y="6943741"/>
            <a:ext cx="3429024" cy="1571635"/>
          </a:xfrm>
          <a:prstGeom prst="rect">
            <a:avLst/>
          </a:prstGeom>
          <a:noFill/>
        </p:spPr>
      </p:pic>
      <p:pic>
        <p:nvPicPr>
          <p:cNvPr id="19" name="Picture 4" descr="Baixa Mar"/>
          <p:cNvPicPr>
            <a:picLocks noChangeAspect="1" noChangeArrowheads="1"/>
          </p:cNvPicPr>
          <p:nvPr/>
        </p:nvPicPr>
        <p:blipFill>
          <a:blip r:embed="rId5"/>
          <a:srcRect l="24416" b="57005"/>
          <a:stretch>
            <a:fillRect/>
          </a:stretch>
        </p:blipFill>
        <p:spPr bwMode="auto">
          <a:xfrm>
            <a:off x="7115180" y="2943212"/>
            <a:ext cx="3357586" cy="1428760"/>
          </a:xfrm>
          <a:prstGeom prst="rect">
            <a:avLst/>
          </a:prstGeom>
          <a:noFill/>
        </p:spPr>
      </p:pic>
      <p:pic>
        <p:nvPicPr>
          <p:cNvPr id="20" name="Picture 4" descr="Correntes na enchente"/>
          <p:cNvPicPr>
            <a:picLocks noChangeAspect="1" noChangeArrowheads="1"/>
          </p:cNvPicPr>
          <p:nvPr/>
        </p:nvPicPr>
        <p:blipFill>
          <a:blip r:embed="rId6"/>
          <a:srcRect l="24921" b="55550"/>
          <a:stretch>
            <a:fillRect/>
          </a:stretch>
        </p:blipFill>
        <p:spPr bwMode="auto">
          <a:xfrm>
            <a:off x="7186618" y="5014914"/>
            <a:ext cx="3357585" cy="1500198"/>
          </a:xfrm>
          <a:prstGeom prst="rect">
            <a:avLst/>
          </a:prstGeom>
          <a:noFill/>
        </p:spPr>
      </p:pic>
      <p:pic>
        <p:nvPicPr>
          <p:cNvPr id="21" name="Picture 4" descr="Enchente corrente máxima"/>
          <p:cNvPicPr>
            <a:picLocks noChangeAspect="1" noChangeArrowheads="1"/>
          </p:cNvPicPr>
          <p:nvPr/>
        </p:nvPicPr>
        <p:blipFill>
          <a:blip r:embed="rId7"/>
          <a:srcRect l="23831" b="54355"/>
          <a:stretch>
            <a:fillRect/>
          </a:stretch>
        </p:blipFill>
        <p:spPr bwMode="auto">
          <a:xfrm>
            <a:off x="7115180" y="6943740"/>
            <a:ext cx="3500461" cy="1571636"/>
          </a:xfrm>
          <a:prstGeom prst="rect">
            <a:avLst/>
          </a:prstGeom>
          <a:noFill/>
        </p:spPr>
      </p:pic>
      <p:pic>
        <p:nvPicPr>
          <p:cNvPr id="22" name="Picture 4" descr="Enchente corrente máxima"/>
          <p:cNvPicPr>
            <a:picLocks noChangeAspect="1" noChangeArrowheads="1"/>
          </p:cNvPicPr>
          <p:nvPr/>
        </p:nvPicPr>
        <p:blipFill>
          <a:blip r:embed="rId7"/>
          <a:srcRect l="71729" t="75260" r="1717" b="-278"/>
          <a:stretch>
            <a:fillRect/>
          </a:stretch>
        </p:blipFill>
        <p:spPr bwMode="auto">
          <a:xfrm>
            <a:off x="757198" y="8273906"/>
            <a:ext cx="928694" cy="655549"/>
          </a:xfrm>
          <a:prstGeom prst="rect">
            <a:avLst/>
          </a:prstGeom>
          <a:noFill/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71446" y="8000762"/>
            <a:ext cx="450059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000" dirty="0" smtClean="0"/>
              <a:t>Legenda</a:t>
            </a:r>
            <a:r>
              <a:rPr lang="pt-PT" sz="1200" b="1" dirty="0" smtClean="0"/>
              <a:t>:</a:t>
            </a:r>
          </a:p>
          <a:p>
            <a:endParaRPr lang="pt-PT" sz="1200" b="1" dirty="0"/>
          </a:p>
          <a:p>
            <a:endParaRPr lang="pt-PT" sz="1200" dirty="0"/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8" name="TextBox 7"/>
          <p:cNvSpPr txBox="1">
            <a:spLocks noChangeArrowheads="1"/>
          </p:cNvSpPr>
          <p:nvPr/>
        </p:nvSpPr>
        <p:spPr bwMode="auto">
          <a:xfrm>
            <a:off x="7900998" y="657196"/>
            <a:ext cx="2764661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SOLUÇÕES: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42884" y="442882"/>
            <a:ext cx="6000792" cy="769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400" b="1" dirty="0"/>
              <a:t>PROBLEMAS</a:t>
            </a:r>
            <a:r>
              <a:rPr lang="pt-PT" sz="1400" b="1" dirty="0" smtClean="0"/>
              <a:t>:</a:t>
            </a:r>
          </a:p>
          <a:p>
            <a:endParaRPr lang="pt-PT" sz="1200" i="1" dirty="0"/>
          </a:p>
          <a:p>
            <a:pPr lvl="1"/>
            <a:r>
              <a:rPr lang="pt-PT" sz="1200" i="1" dirty="0"/>
              <a:t>Indistinto e confuso</a:t>
            </a:r>
            <a:r>
              <a:rPr lang="pt-PT" sz="1200" i="1" dirty="0" smtClean="0"/>
              <a:t>;</a:t>
            </a:r>
          </a:p>
          <a:p>
            <a:pPr lvl="1"/>
            <a:r>
              <a:rPr lang="pt-PT" sz="1200" i="1" dirty="0" smtClean="0"/>
              <a:t>caotico</a:t>
            </a:r>
            <a:r>
              <a:rPr lang="pt-PT" sz="1200" i="1" dirty="0"/>
              <a:t>; </a:t>
            </a:r>
            <a:endParaRPr lang="pt-PT" sz="1200" i="1" dirty="0" smtClean="0"/>
          </a:p>
          <a:p>
            <a:pPr lvl="1"/>
            <a:r>
              <a:rPr lang="pt-PT" sz="1200" i="1" dirty="0" smtClean="0"/>
              <a:t>caos </a:t>
            </a:r>
            <a:r>
              <a:rPr lang="pt-PT" sz="1200" i="1" dirty="0"/>
              <a:t>viario e pedestre (nao funciona nem para um, nem para outro); </a:t>
            </a:r>
            <a:endParaRPr lang="pt-PT" sz="1200" i="1" dirty="0" smtClean="0"/>
          </a:p>
          <a:p>
            <a:endParaRPr lang="pt-PT" sz="1200" dirty="0"/>
          </a:p>
          <a:p>
            <a:endParaRPr lang="pt-PT" sz="1200" dirty="0"/>
          </a:p>
          <a:p>
            <a:pPr>
              <a:buFontTx/>
              <a:buChar char="-"/>
            </a:pPr>
            <a:r>
              <a:rPr lang="pt-PT" sz="1200" b="1" dirty="0" smtClean="0"/>
              <a:t>Falta </a:t>
            </a:r>
            <a:r>
              <a:rPr lang="pt-PT" sz="1200" b="1" dirty="0"/>
              <a:t>de forma articuladora do espaço</a:t>
            </a:r>
            <a:r>
              <a:rPr lang="pt-PT" sz="1200" b="1" dirty="0" smtClean="0"/>
              <a:t>.</a:t>
            </a:r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Heterogeneidade </a:t>
            </a:r>
            <a:r>
              <a:rPr lang="pt-PT" sz="1200" b="1" dirty="0"/>
              <a:t>da estrutura</a:t>
            </a:r>
            <a:r>
              <a:rPr lang="pt-PT" sz="1200" b="1" dirty="0" smtClean="0"/>
              <a:t>.</a:t>
            </a:r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Imaginabilidade </a:t>
            </a:r>
            <a:r>
              <a:rPr lang="pt-PT" sz="1200" b="1" dirty="0"/>
              <a:t>fraca</a:t>
            </a:r>
            <a:r>
              <a:rPr lang="pt-PT" sz="1200" b="1" dirty="0" smtClean="0"/>
              <a:t>.</a:t>
            </a:r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Nao </a:t>
            </a:r>
            <a:r>
              <a:rPr lang="pt-PT" sz="1200" b="1" dirty="0"/>
              <a:t>existe uma imagem clara. </a:t>
            </a:r>
            <a:endParaRPr lang="pt-PT" sz="1200" b="1" dirty="0" smtClean="0"/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É </a:t>
            </a:r>
            <a:r>
              <a:rPr lang="pt-PT" sz="1200" b="1" dirty="0"/>
              <a:t>dificil de simbolizar e caracterizar</a:t>
            </a:r>
            <a:r>
              <a:rPr lang="pt-PT" sz="1200" b="1" dirty="0" smtClean="0"/>
              <a:t>.</a:t>
            </a:r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Nao </a:t>
            </a:r>
            <a:r>
              <a:rPr lang="pt-PT" sz="1200" b="1" dirty="0"/>
              <a:t>tem um centro</a:t>
            </a:r>
            <a:r>
              <a:rPr lang="pt-PT" sz="1200" b="1" dirty="0" smtClean="0"/>
              <a:t>.</a:t>
            </a:r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Falta </a:t>
            </a:r>
            <a:r>
              <a:rPr lang="pt-PT" sz="1200" b="1" dirty="0"/>
              <a:t>de nodulos ou pontos articuladores</a:t>
            </a:r>
            <a:r>
              <a:rPr lang="pt-PT" sz="1200" b="1" dirty="0" smtClean="0"/>
              <a:t>.</a:t>
            </a:r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Local </a:t>
            </a:r>
            <a:r>
              <a:rPr lang="pt-PT" sz="1200" b="1" dirty="0"/>
              <a:t>na margem de </a:t>
            </a:r>
            <a:r>
              <a:rPr lang="pt-PT" sz="1200" b="1" dirty="0" smtClean="0"/>
              <a:t>algo</a:t>
            </a:r>
          </a:p>
          <a:p>
            <a:endParaRPr lang="pt-PT" sz="1200" b="1" dirty="0" smtClean="0"/>
          </a:p>
          <a:p>
            <a:r>
              <a:rPr lang="pt-PT" sz="1200" b="1" dirty="0" smtClean="0"/>
              <a:t>- </a:t>
            </a:r>
            <a:r>
              <a:rPr lang="pt-PT" sz="1200" b="1" dirty="0"/>
              <a:t>Falta de unanimidade</a:t>
            </a:r>
            <a:r>
              <a:rPr lang="pt-PT" sz="1200" b="1" dirty="0" smtClean="0"/>
              <a:t>.</a:t>
            </a:r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Nao </a:t>
            </a:r>
            <a:r>
              <a:rPr lang="pt-PT" sz="1200" b="1" dirty="0"/>
              <a:t>existe identidade, nem um sentido de ligação com um passado </a:t>
            </a:r>
            <a:endParaRPr lang="pt-PT" sz="1200" b="1" dirty="0" smtClean="0"/>
          </a:p>
          <a:p>
            <a:pPr>
              <a:buFontTx/>
              <a:buChar char="-"/>
            </a:pPr>
            <a:endParaRPr lang="pt-PT" sz="1200" b="1" dirty="0"/>
          </a:p>
          <a:p>
            <a:r>
              <a:rPr lang="pt-PT" sz="1200" b="1" dirty="0" smtClean="0"/>
              <a:t>- Nao </a:t>
            </a:r>
            <a:r>
              <a:rPr lang="pt-PT" sz="1200" b="1" dirty="0"/>
              <a:t>ha sentido evolutivo nem marcas do tempo enfatizadas em função de um espaço publico</a:t>
            </a:r>
            <a:r>
              <a:rPr lang="pt-PT" sz="1200" b="1" dirty="0" smtClean="0"/>
              <a:t>.</a:t>
            </a:r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Falta </a:t>
            </a:r>
            <a:r>
              <a:rPr lang="pt-PT" sz="1200" b="1" dirty="0"/>
              <a:t>de orientação, estabilidade e significado. </a:t>
            </a:r>
            <a:endParaRPr lang="pt-PT" sz="1200" b="1" dirty="0" smtClean="0"/>
          </a:p>
          <a:p>
            <a:pPr>
              <a:buFontTx/>
              <a:buChar char="-"/>
            </a:pPr>
            <a:endParaRPr lang="pt-PT" sz="1200" b="1" dirty="0"/>
          </a:p>
          <a:p>
            <a:pPr>
              <a:buFontTx/>
              <a:buChar char="-"/>
            </a:pPr>
            <a:r>
              <a:rPr lang="pt-PT" sz="1200" b="1" dirty="0" smtClean="0"/>
              <a:t>Falta </a:t>
            </a:r>
            <a:r>
              <a:rPr lang="pt-PT" sz="1200" b="1" dirty="0"/>
              <a:t>de caracter reconhecivel e identificavel. </a:t>
            </a:r>
            <a:endParaRPr lang="pt-PT" sz="1200" b="1" dirty="0" smtClean="0"/>
          </a:p>
          <a:p>
            <a:pPr>
              <a:buFontTx/>
              <a:buChar char="-"/>
            </a:pPr>
            <a:endParaRPr lang="pt-PT" sz="1200" b="1" dirty="0"/>
          </a:p>
          <a:p>
            <a:r>
              <a:rPr lang="pt-PT" sz="1200" b="1" dirty="0"/>
              <a:t>- Marcada por obstaculos isoladores: arterias, linhas de comboio, viadutos, etc.</a:t>
            </a:r>
          </a:p>
          <a:p>
            <a:endParaRPr lang="pt-PT" sz="1200" b="1" dirty="0"/>
          </a:p>
          <a:p>
            <a:endParaRPr lang="pt-PT" sz="1000" dirty="0"/>
          </a:p>
          <a:p>
            <a:r>
              <a:rPr lang="pt-PT" sz="1000" dirty="0"/>
              <a:t/>
            </a:r>
            <a:br>
              <a:rPr lang="pt-PT" sz="1000" dirty="0"/>
            </a:br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16200000">
            <a:off x="9608381" y="3950473"/>
            <a:ext cx="4789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 smtClean="0"/>
              <a:t>ESTUDO DA CIDADE: Conceitos e Imagem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300" dirty="0">
              <a:latin typeface="Calibri" pitchFamily="-65" charset="0"/>
            </a:endParaRPr>
          </a:p>
        </p:txBody>
      </p:sp>
      <p:pic>
        <p:nvPicPr>
          <p:cNvPr id="9" name="Imagem 10" descr="altu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6" y="7229492"/>
            <a:ext cx="962025" cy="1590675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7043742" y="8729690"/>
            <a:ext cx="2357454" cy="41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85" tIns="63994" rIns="127985" bIns="6399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79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105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IMAGIBILIDADE</a:t>
            </a:r>
            <a:endParaRPr kumimoji="0" lang="pt-PT" sz="105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329626" y="7229492"/>
            <a:ext cx="2643206" cy="1916095"/>
            <a:chOff x="7686684" y="3300402"/>
            <a:chExt cx="2643206" cy="1916095"/>
          </a:xfrm>
        </p:grpSpPr>
        <p:pic>
          <p:nvPicPr>
            <p:cNvPr id="14" name="Imagem 14" descr="densidad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6684" y="3300402"/>
              <a:ext cx="2066925" cy="1590675"/>
            </a:xfrm>
            <a:prstGeom prst="rect">
              <a:avLst/>
            </a:prstGeom>
          </p:spPr>
        </p:pic>
        <p:sp>
          <p:nvSpPr>
            <p:cNvPr id="15" name="Título 1"/>
            <p:cNvSpPr txBox="1">
              <a:spLocks/>
            </p:cNvSpPr>
            <p:nvPr/>
          </p:nvSpPr>
          <p:spPr bwMode="auto">
            <a:xfrm>
              <a:off x="7972436" y="4800600"/>
              <a:ext cx="2357454" cy="415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7985" tIns="63994" rIns="127985" bIns="639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795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50" b="1" kern="0" noProof="0" dirty="0" smtClean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DENSIDADE</a:t>
              </a:r>
              <a:endParaRPr kumimoji="0" lang="pt-PT" sz="105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42950" y="7229492"/>
            <a:ext cx="2357454" cy="1844657"/>
            <a:chOff x="400008" y="3300402"/>
            <a:chExt cx="2357454" cy="1844657"/>
          </a:xfrm>
        </p:grpSpPr>
        <p:pic>
          <p:nvPicPr>
            <p:cNvPr id="17" name="Imagem 18" descr="estrategia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446" y="3300402"/>
              <a:ext cx="1571625" cy="1581150"/>
            </a:xfrm>
            <a:prstGeom prst="rect">
              <a:avLst/>
            </a:prstGeom>
          </p:spPr>
        </p:pic>
        <p:sp>
          <p:nvSpPr>
            <p:cNvPr id="18" name="Título 1"/>
            <p:cNvSpPr txBox="1">
              <a:spLocks/>
            </p:cNvSpPr>
            <p:nvPr/>
          </p:nvSpPr>
          <p:spPr bwMode="auto">
            <a:xfrm>
              <a:off x="400008" y="4729162"/>
              <a:ext cx="2357454" cy="415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7985" tIns="63994" rIns="127985" bIns="639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795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50" b="1" kern="0" dirty="0" smtClean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ORGANIZAÇÃO</a:t>
              </a:r>
              <a:endParaRPr kumimoji="0" lang="pt-PT" sz="105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14586" y="7229492"/>
            <a:ext cx="2357454" cy="1844657"/>
            <a:chOff x="1971644" y="3300402"/>
            <a:chExt cx="2357454" cy="1844657"/>
          </a:xfrm>
        </p:grpSpPr>
        <p:pic>
          <p:nvPicPr>
            <p:cNvPr id="20" name="Imagem 20" descr="globalização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3082" y="3300402"/>
              <a:ext cx="1590675" cy="1543050"/>
            </a:xfrm>
            <a:prstGeom prst="rect">
              <a:avLst/>
            </a:prstGeom>
          </p:spPr>
        </p:pic>
        <p:sp>
          <p:nvSpPr>
            <p:cNvPr id="21" name="Título 1"/>
            <p:cNvSpPr txBox="1">
              <a:spLocks/>
            </p:cNvSpPr>
            <p:nvPr/>
          </p:nvSpPr>
          <p:spPr bwMode="auto">
            <a:xfrm>
              <a:off x="1971644" y="4729162"/>
              <a:ext cx="2357454" cy="415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7985" tIns="63994" rIns="127985" bIns="639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795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50" b="1" kern="0" noProof="0" dirty="0" smtClean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SUSTENTABILIDADE</a:t>
              </a:r>
              <a:endParaRPr kumimoji="0" lang="pt-PT" sz="105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29098" y="7229492"/>
            <a:ext cx="3071834" cy="1916095"/>
            <a:chOff x="4614850" y="3228964"/>
            <a:chExt cx="3071834" cy="1916095"/>
          </a:xfrm>
        </p:grpSpPr>
        <p:pic>
          <p:nvPicPr>
            <p:cNvPr id="23" name="Imagem 25" descr="imagem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4850" y="3228964"/>
              <a:ext cx="2857500" cy="1590675"/>
            </a:xfrm>
            <a:prstGeom prst="rect">
              <a:avLst/>
            </a:prstGeom>
          </p:spPr>
        </p:pic>
        <p:sp>
          <p:nvSpPr>
            <p:cNvPr id="24" name="Título 1"/>
            <p:cNvSpPr txBox="1">
              <a:spLocks/>
            </p:cNvSpPr>
            <p:nvPr/>
          </p:nvSpPr>
          <p:spPr bwMode="auto">
            <a:xfrm>
              <a:off x="5329230" y="4729162"/>
              <a:ext cx="2357454" cy="415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7985" tIns="63994" rIns="127985" bIns="639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795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50" b="1" kern="0" dirty="0" smtClean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FLEXIBILIDADE </a:t>
              </a:r>
              <a:endParaRPr kumimoji="0" lang="pt-PT" sz="105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25" name="Imagem 33" descr="1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312" y="1157262"/>
            <a:ext cx="2162175" cy="1600200"/>
          </a:xfrm>
          <a:prstGeom prst="rect">
            <a:avLst/>
          </a:prstGeom>
        </p:spPr>
      </p:pic>
      <p:sp>
        <p:nvSpPr>
          <p:cNvPr id="26" name="Título 1"/>
          <p:cNvSpPr txBox="1">
            <a:spLocks/>
          </p:cNvSpPr>
          <p:nvPr/>
        </p:nvSpPr>
        <p:spPr bwMode="auto">
          <a:xfrm>
            <a:off x="8043874" y="2657460"/>
            <a:ext cx="2357454" cy="41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85" tIns="63994" rIns="127985" bIns="6399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79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PAISAGEM</a:t>
            </a:r>
            <a:endParaRPr kumimoji="0" lang="pt-PT" sz="105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29428" y="1228700"/>
            <a:ext cx="2357454" cy="1987533"/>
            <a:chOff x="5829296" y="871510"/>
            <a:chExt cx="2357454" cy="1987533"/>
          </a:xfrm>
        </p:grpSpPr>
        <p:pic>
          <p:nvPicPr>
            <p:cNvPr id="28" name="Imagem 12" descr="conservação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2172" y="871510"/>
              <a:ext cx="1028700" cy="1628775"/>
            </a:xfrm>
            <a:prstGeom prst="rect">
              <a:avLst/>
            </a:prstGeom>
          </p:spPr>
        </p:pic>
        <p:sp>
          <p:nvSpPr>
            <p:cNvPr id="29" name="Título 1"/>
            <p:cNvSpPr txBox="1">
              <a:spLocks/>
            </p:cNvSpPr>
            <p:nvPr/>
          </p:nvSpPr>
          <p:spPr bwMode="auto">
            <a:xfrm>
              <a:off x="5829296" y="2443146"/>
              <a:ext cx="2357454" cy="415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7985" tIns="63994" rIns="127985" bIns="639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795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50" b="1" kern="0" dirty="0" smtClean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CONSERVAÇÃO</a:t>
              </a:r>
              <a:endParaRPr kumimoji="0" lang="pt-PT" sz="105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972304" y="3157526"/>
            <a:ext cx="2357454" cy="1916095"/>
            <a:chOff x="9401196" y="942948"/>
            <a:chExt cx="2357454" cy="1916095"/>
          </a:xfrm>
        </p:grpSpPr>
        <p:pic>
          <p:nvPicPr>
            <p:cNvPr id="31" name="Imagem 16" descr="estilo de vida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72634" y="942948"/>
              <a:ext cx="2114550" cy="1581150"/>
            </a:xfrm>
            <a:prstGeom prst="rect">
              <a:avLst/>
            </a:prstGeom>
          </p:spPr>
        </p:pic>
        <p:sp>
          <p:nvSpPr>
            <p:cNvPr id="32" name="Título 1"/>
            <p:cNvSpPr txBox="1">
              <a:spLocks/>
            </p:cNvSpPr>
            <p:nvPr/>
          </p:nvSpPr>
          <p:spPr bwMode="auto">
            <a:xfrm>
              <a:off x="9401196" y="2443146"/>
              <a:ext cx="2357454" cy="415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7985" tIns="63994" rIns="127985" bIns="639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795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50" b="1" kern="0" dirty="0" smtClean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QUALIDADE DE VIDA</a:t>
              </a:r>
              <a:endParaRPr kumimoji="0" lang="pt-PT" sz="105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258320" y="3157526"/>
            <a:ext cx="2000264" cy="1773219"/>
            <a:chOff x="400008" y="5300666"/>
            <a:chExt cx="2357454" cy="1916095"/>
          </a:xfrm>
        </p:grpSpPr>
        <p:pic>
          <p:nvPicPr>
            <p:cNvPr id="34" name="Imagem 31" descr="tempo livre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1446" y="5300666"/>
              <a:ext cx="2047875" cy="1571625"/>
            </a:xfrm>
            <a:prstGeom prst="rect">
              <a:avLst/>
            </a:prstGeom>
          </p:spPr>
        </p:pic>
        <p:sp>
          <p:nvSpPr>
            <p:cNvPr id="35" name="Título 1"/>
            <p:cNvSpPr txBox="1">
              <a:spLocks/>
            </p:cNvSpPr>
            <p:nvPr/>
          </p:nvSpPr>
          <p:spPr bwMode="auto">
            <a:xfrm>
              <a:off x="400008" y="6800864"/>
              <a:ext cx="2357454" cy="415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7985" tIns="63994" rIns="127985" bIns="639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795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50" b="1" kern="0" noProof="0" dirty="0" smtClean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LAZER</a:t>
              </a:r>
              <a:endParaRPr kumimoji="0" lang="pt-PT" sz="105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36" name="Marcador de Posição de Conteúdo 5" descr="acessibilidade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6686552" y="5086352"/>
            <a:ext cx="22955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ítulo 1"/>
          <p:cNvSpPr txBox="1">
            <a:spLocks/>
          </p:cNvSpPr>
          <p:nvPr/>
        </p:nvSpPr>
        <p:spPr bwMode="auto">
          <a:xfrm>
            <a:off x="6543676" y="6586550"/>
            <a:ext cx="2357454" cy="41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85" tIns="63994" rIns="127985" bIns="6399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79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105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ACESSIBILIDADE</a:t>
            </a:r>
            <a:endParaRPr kumimoji="0" lang="pt-PT" sz="105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044006" y="5086352"/>
            <a:ext cx="3500462" cy="1928826"/>
            <a:chOff x="8543940" y="4586286"/>
            <a:chExt cx="3571900" cy="1844657"/>
          </a:xfrm>
        </p:grpSpPr>
        <p:grpSp>
          <p:nvGrpSpPr>
            <p:cNvPr id="39" name="Group 39"/>
            <p:cNvGrpSpPr/>
            <p:nvPr/>
          </p:nvGrpSpPr>
          <p:grpSpPr>
            <a:xfrm>
              <a:off x="8543940" y="4586286"/>
              <a:ext cx="2428892" cy="1844657"/>
              <a:chOff x="8401064" y="3228964"/>
              <a:chExt cx="2428892" cy="1844657"/>
            </a:xfrm>
          </p:grpSpPr>
          <p:pic>
            <p:nvPicPr>
              <p:cNvPr id="43" name="Imagem 27" descr="multidao.jp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01064" y="3228964"/>
                <a:ext cx="1162050" cy="1562100"/>
              </a:xfrm>
              <a:prstGeom prst="rect">
                <a:avLst/>
              </a:prstGeom>
            </p:spPr>
          </p:pic>
          <p:sp>
            <p:nvSpPr>
              <p:cNvPr id="44" name="Título 1"/>
              <p:cNvSpPr txBox="1">
                <a:spLocks/>
              </p:cNvSpPr>
              <p:nvPr/>
            </p:nvSpPr>
            <p:spPr bwMode="auto">
              <a:xfrm>
                <a:off x="8472502" y="4657724"/>
                <a:ext cx="2357454" cy="415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7985" tIns="63994" rIns="127985" bIns="63994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7952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PESSOAS</a:t>
                </a:r>
                <a:endParaRPr kumimoji="0" lang="pt-PT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9758386" y="4586286"/>
              <a:ext cx="2357454" cy="1844657"/>
              <a:chOff x="9972700" y="3228964"/>
              <a:chExt cx="2357454" cy="1844657"/>
            </a:xfrm>
          </p:grpSpPr>
          <p:pic>
            <p:nvPicPr>
              <p:cNvPr id="41" name="Imagem 29" descr="negocios.jp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72700" y="3228964"/>
                <a:ext cx="1171575" cy="1581150"/>
              </a:xfrm>
              <a:prstGeom prst="rect">
                <a:avLst/>
              </a:prstGeom>
            </p:spPr>
          </p:pic>
          <p:sp>
            <p:nvSpPr>
              <p:cNvPr id="42" name="Título 1"/>
              <p:cNvSpPr txBox="1">
                <a:spLocks/>
              </p:cNvSpPr>
              <p:nvPr/>
            </p:nvSpPr>
            <p:spPr bwMode="auto">
              <a:xfrm>
                <a:off x="9972700" y="4657724"/>
                <a:ext cx="2357454" cy="415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7985" tIns="63994" rIns="127985" bIns="63994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7952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PT" sz="1050" b="1" kern="0" noProof="0" dirty="0" smtClean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rPr>
                  <a:t>NEGÓCIOS</a:t>
                </a:r>
                <a:endParaRPr kumimoji="0" lang="pt-PT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p:grpSp>
      </p:grpSp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4757726" y="2514584"/>
            <a:ext cx="207170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RE-DISCOVER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REPAIR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RENEWAL</a:t>
            </a:r>
            <a:endParaRPr kumimoji="0" lang="pt-P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4322" y="300006"/>
            <a:ext cx="11522075" cy="344459"/>
          </a:xfrm>
        </p:spPr>
        <p:txBody>
          <a:bodyPr/>
          <a:lstStyle/>
          <a:p>
            <a:pPr algn="l"/>
            <a:r>
              <a:rPr lang="pt-PT" sz="1400" b="1" dirty="0" smtClean="0"/>
              <a:t>REDESENHO DA CIDADE: Estratégia como solução</a:t>
            </a:r>
            <a:endParaRPr lang="pt-PT" sz="1400" b="1" dirty="0"/>
          </a:p>
        </p:txBody>
      </p:sp>
      <p:pic>
        <p:nvPicPr>
          <p:cNvPr id="4" name="Marcador de Posição de Conteúdo 3" descr="chp_bigd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792" y="728634"/>
            <a:ext cx="2762813" cy="3357586"/>
          </a:xfrm>
        </p:spPr>
      </p:pic>
      <p:pic>
        <p:nvPicPr>
          <p:cNvPr id="5" name="Imagem 4" descr="CentralArter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60" y="728634"/>
            <a:ext cx="4500594" cy="333217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8043875" y="3800468"/>
            <a:ext cx="2500330" cy="27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85" tIns="63994" rIns="127985" bIns="6399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79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BOSTON –</a:t>
            </a:r>
            <a:r>
              <a:rPr kumimoji="0" lang="pt-PT" sz="105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resolução do eixo viário</a:t>
            </a:r>
            <a:endParaRPr kumimoji="0" lang="pt-PT" sz="105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" name="Imagem 6" descr="Federation-Square_77682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60" y="4229096"/>
            <a:ext cx="3714121" cy="1895294"/>
          </a:xfrm>
          <a:prstGeom prst="rect">
            <a:avLst/>
          </a:prstGeom>
        </p:spPr>
      </p:pic>
      <p:pic>
        <p:nvPicPr>
          <p:cNvPr id="8" name="Imagem 7" descr="Federation-Square_1051913-3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974" y="4229096"/>
            <a:ext cx="3714776" cy="189562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8186750" y="5800732"/>
            <a:ext cx="3429024" cy="34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85" tIns="63994" rIns="127985" bIns="6399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79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105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MELBOURNE -  reabilitação frente marítima</a:t>
            </a:r>
            <a:endParaRPr kumimoji="0" lang="pt-PT" sz="105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" name="Imagem 9" descr="4olympic_sculptu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60" y="6301560"/>
            <a:ext cx="3713736" cy="2785302"/>
          </a:xfrm>
          <a:prstGeom prst="rect">
            <a:avLst/>
          </a:prstGeom>
        </p:spPr>
      </p:pic>
      <p:pic>
        <p:nvPicPr>
          <p:cNvPr id="11" name="Imagem 10" descr="groundswell_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412" y="6300798"/>
            <a:ext cx="1801631" cy="2785321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 bwMode="auto">
          <a:xfrm>
            <a:off x="7186619" y="9086880"/>
            <a:ext cx="3714776" cy="34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85" tIns="63994" rIns="127985" bIns="6399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79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SEATLE – reabilitação</a:t>
            </a:r>
            <a:r>
              <a:rPr kumimoji="0" lang="pt-PT" sz="105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frente marítima</a:t>
            </a:r>
            <a:endParaRPr kumimoji="0" lang="pt-PT" sz="105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4" name="Imagem 13" descr="200351407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238" y="6300798"/>
            <a:ext cx="4227174" cy="2815298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1687212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 rot="-5400000">
            <a:off x="9517788" y="4326818"/>
            <a:ext cx="478948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>
                <a:latin typeface="Calibri" pitchFamily="-65" charset="0"/>
              </a:rPr>
              <a:t>PESQUISA: Redesenho da cidade</a:t>
            </a:r>
            <a:endParaRPr lang="pt-PT" sz="1400" b="1" dirty="0">
              <a:latin typeface="Calibri" pitchFamily="-65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 rot="16200000">
            <a:off x="9608381" y="3950473"/>
            <a:ext cx="4789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 smtClean="0"/>
              <a:t>ESTUDO DA CIDADE: Conceitos e Imagem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300" dirty="0">
              <a:latin typeface="Calibri" pitchFamily="-65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85760" y="552569"/>
            <a:ext cx="6643734" cy="880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A IMAGEM DA CIDADE</a:t>
            </a:r>
          </a:p>
          <a:p>
            <a:endParaRPr lang="pt-PT" sz="1200" dirty="0" smtClean="0"/>
          </a:p>
          <a:p>
            <a:r>
              <a:rPr lang="pt-PT" sz="1200" b="1" dirty="0" smtClean="0"/>
              <a:t>Actividades que requerem uma estrutura urbana publica:</a:t>
            </a:r>
            <a:r>
              <a:rPr lang="pt-PT" sz="1200" dirty="0" smtClean="0"/>
              <a:t> trabalhar, comprar, oferta, lazer, desporto, socialização, estar, jogar, etc.</a:t>
            </a:r>
          </a:p>
          <a:p>
            <a:endParaRPr lang="pt-PT" sz="1200" dirty="0" smtClean="0"/>
          </a:p>
          <a:p>
            <a:r>
              <a:rPr lang="pt-PT" sz="1200" b="1" dirty="0" smtClean="0"/>
              <a:t>Efeitos da forma fisica:</a:t>
            </a:r>
            <a:r>
              <a:rPr lang="pt-PT" sz="1200" dirty="0" smtClean="0"/>
              <a:t> Formas espaciais bem definidas, geram niveis de satisfação superior e um sentido de orientação e identificação. </a:t>
            </a:r>
          </a:p>
          <a:p>
            <a:endParaRPr lang="pt-PT" sz="1400" dirty="0" smtClean="0"/>
          </a:p>
          <a:p>
            <a:r>
              <a:rPr lang="pt-PT" sz="1400" b="1" dirty="0" smtClean="0"/>
              <a:t>ELEMENTOS DA FORMA FISICA:</a:t>
            </a:r>
            <a:r>
              <a:rPr lang="pt-PT" sz="1400" dirty="0" smtClean="0"/>
              <a:t> </a:t>
            </a:r>
          </a:p>
          <a:p>
            <a:endParaRPr lang="pt-PT" sz="1400" dirty="0" smtClean="0"/>
          </a:p>
          <a:p>
            <a:pPr marL="228600" indent="-228600">
              <a:buAutoNum type="arabicPeriod"/>
            </a:pPr>
            <a:r>
              <a:rPr lang="pt-PT" sz="1400" dirty="0" smtClean="0"/>
              <a:t>Vias; </a:t>
            </a:r>
            <a:r>
              <a:rPr lang="pt-PT" sz="1400" b="1" dirty="0" smtClean="0"/>
              <a:t>2.</a:t>
            </a:r>
            <a:r>
              <a:rPr lang="pt-PT" sz="1400" dirty="0" smtClean="0"/>
              <a:t> Limites; </a:t>
            </a:r>
            <a:r>
              <a:rPr lang="pt-PT" sz="1400" b="1" dirty="0" smtClean="0"/>
              <a:t>3. </a:t>
            </a:r>
            <a:r>
              <a:rPr lang="pt-PT" sz="1400" dirty="0" smtClean="0"/>
              <a:t>Bairros; </a:t>
            </a:r>
            <a:r>
              <a:rPr lang="pt-PT" sz="1400" b="1" dirty="0" smtClean="0"/>
              <a:t>4.</a:t>
            </a:r>
            <a:r>
              <a:rPr lang="pt-PT" sz="1400" dirty="0" smtClean="0"/>
              <a:t> Cruzamentos; </a:t>
            </a:r>
            <a:r>
              <a:rPr lang="pt-PT" sz="1400" b="1" dirty="0" smtClean="0"/>
              <a:t>5.</a:t>
            </a:r>
            <a:r>
              <a:rPr lang="pt-PT" sz="1400" dirty="0" smtClean="0"/>
              <a:t> Pontos Marcantes. </a:t>
            </a:r>
          </a:p>
          <a:p>
            <a:pPr marL="228600" indent="-228600">
              <a:buAutoNum type="arabicPeriod"/>
            </a:pPr>
            <a:endParaRPr lang="pt-PT" sz="1200" dirty="0" smtClean="0"/>
          </a:p>
          <a:p>
            <a:pPr marL="228600" indent="-228600"/>
            <a:endParaRPr lang="pt-PT" sz="1200" dirty="0" smtClean="0"/>
          </a:p>
          <a:p>
            <a:r>
              <a:rPr lang="pt-PT" sz="1200" dirty="0" smtClean="0"/>
              <a:t>Nenhum dos elementos existe isoladamente na realidade: </a:t>
            </a:r>
          </a:p>
          <a:p>
            <a:r>
              <a:rPr lang="pt-PT" sz="1200" dirty="0" smtClean="0"/>
              <a:t>interligam-se e estabelecem uma malhar de relações; alteram-se conforme o habitante/observador se articula no espaço; sobrepoem-se e interligam-se. </a:t>
            </a:r>
          </a:p>
          <a:p>
            <a:r>
              <a:rPr lang="pt-PT" sz="1200" dirty="0" smtClean="0"/>
              <a:t>Totalidade de conjunto. </a:t>
            </a:r>
          </a:p>
          <a:p>
            <a:endParaRPr lang="pt-PT" sz="1200" dirty="0" smtClean="0"/>
          </a:p>
          <a:p>
            <a:r>
              <a:rPr lang="pt-PT" sz="1200" b="1" dirty="0" smtClean="0"/>
              <a:t>1.VIAS</a:t>
            </a:r>
          </a:p>
          <a:p>
            <a:endParaRPr lang="pt-PT" sz="1200" dirty="0" smtClean="0"/>
          </a:p>
          <a:p>
            <a:r>
              <a:rPr lang="pt-PT" sz="1200" b="1" dirty="0" smtClean="0"/>
              <a:t>Cada rua:</a:t>
            </a:r>
            <a:r>
              <a:rPr lang="pt-PT" sz="1200" dirty="0" smtClean="0"/>
              <a:t> tem de ter as suas caracteristicas e importancias; tem de ter um inicio e um fim, um sentido de localização e de percurso; as intersecções tem de ser simples e articuladas; tem de ser qualificadas e direccionais; associar cada rua ou via a um tipo de actividade; hierarquização e sentido de continuidade; facilmente identificaveis; </a:t>
            </a:r>
          </a:p>
          <a:p>
            <a:endParaRPr lang="pt-PT" sz="1200" dirty="0" smtClean="0"/>
          </a:p>
          <a:p>
            <a:r>
              <a:rPr lang="pt-PT" sz="1200" b="1" dirty="0" smtClean="0"/>
              <a:t>3.BAIRROS</a:t>
            </a:r>
          </a:p>
          <a:p>
            <a:endParaRPr lang="pt-PT" sz="1200" dirty="0" smtClean="0"/>
          </a:p>
          <a:p>
            <a:r>
              <a:rPr lang="pt-PT" sz="1200" b="1" dirty="0" smtClean="0"/>
              <a:t>Continuidades Tematicas:</a:t>
            </a:r>
            <a:r>
              <a:rPr lang="pt-PT" sz="1200" dirty="0" smtClean="0"/>
              <a:t> tem de haver uma determinada percepção comum; conjunto de caracteristicas fisicas que regulam a identidade do espaço; Tema comum, unidade tematica; conceito de cidade e de vivencia. </a:t>
            </a:r>
          </a:p>
          <a:p>
            <a:endParaRPr lang="pt-PT" sz="1200" dirty="0" smtClean="0"/>
          </a:p>
          <a:p>
            <a:r>
              <a:rPr lang="pt-PT" sz="1200" b="1" dirty="0" smtClean="0"/>
              <a:t>Variações de:</a:t>
            </a:r>
            <a:r>
              <a:rPr lang="pt-PT" sz="1200" dirty="0" smtClean="0"/>
              <a:t> texturas, formas, tipo de vegetação, pavimentos, detalhes, simbolos, tipos de edificios, usos, actividades, habitantes, topografia, estado de conservação, cor, material, modelo, homogeneidade de fachada, ornamento, etc.</a:t>
            </a:r>
          </a:p>
          <a:p>
            <a:endParaRPr lang="pt-PT" sz="1200" dirty="0" smtClean="0"/>
          </a:p>
          <a:p>
            <a:r>
              <a:rPr lang="pt-PT" sz="1200" dirty="0" smtClean="0"/>
              <a:t>Centro forte que se dispersa. </a:t>
            </a:r>
          </a:p>
          <a:p>
            <a:endParaRPr lang="pt-PT" sz="1200" dirty="0" smtClean="0"/>
          </a:p>
          <a:p>
            <a:endParaRPr lang="pt-PT" sz="1200" dirty="0" smtClean="0"/>
          </a:p>
          <a:p>
            <a:r>
              <a:rPr lang="pt-PT" sz="1200" b="1" dirty="0" smtClean="0"/>
              <a:t>4.CRUZAMENTOS</a:t>
            </a:r>
            <a:endParaRPr lang="pt-PT" sz="1200" dirty="0" smtClean="0"/>
          </a:p>
          <a:p>
            <a:r>
              <a:rPr lang="pt-PT" sz="1200" dirty="0" smtClean="0"/>
              <a:t>Pequenos pontos, ou grandes praças, locais de junções ou de disperçoes; espaços que fornecem orientações, interligação de zonas; fornecem direcção, sentido e orientação;</a:t>
            </a:r>
          </a:p>
          <a:p>
            <a:r>
              <a:rPr lang="pt-PT" sz="1200" dirty="0" smtClean="0"/>
              <a:t> </a:t>
            </a:r>
          </a:p>
          <a:p>
            <a:r>
              <a:rPr lang="pt-PT" sz="1200" dirty="0" smtClean="0"/>
              <a:t> </a:t>
            </a:r>
          </a:p>
          <a:p>
            <a:r>
              <a:rPr lang="pt-PT" sz="1200" dirty="0" smtClean="0"/>
              <a:t> </a:t>
            </a:r>
          </a:p>
          <a:p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28834" y="-271498"/>
            <a:ext cx="9579468" cy="7416815"/>
            <a:chOff x="0" y="2184385"/>
            <a:chExt cx="9579468" cy="7416815"/>
          </a:xfrm>
        </p:grpSpPr>
        <p:pic>
          <p:nvPicPr>
            <p:cNvPr id="9" name="Picture 2" descr="C:\Users\HP\Faculdade\PROJECTO\ESTRATEGIA\digit\Digitalizar000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86222" y="2184385"/>
              <a:ext cx="5393246" cy="7416815"/>
            </a:xfrm>
            <a:prstGeom prst="rect">
              <a:avLst/>
            </a:prstGeom>
            <a:noFill/>
          </p:spPr>
        </p:pic>
        <p:pic>
          <p:nvPicPr>
            <p:cNvPr id="10" name="Picture 3" descr="C:\Users\HP\Faculdade\PROJECTO\ESTRATEGIA\digit\Digitalizar000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184385"/>
              <a:ext cx="5393246" cy="7416815"/>
            </a:xfrm>
            <a:prstGeom prst="rect">
              <a:avLst/>
            </a:prstGeom>
            <a:noFill/>
          </p:spPr>
        </p:pic>
      </p:grp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 rot="16200000">
            <a:off x="9608381" y="3950473"/>
            <a:ext cx="4789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 smtClean="0"/>
              <a:t>ESTUDO DA CIDADE: Principios Reguladores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300" dirty="0">
              <a:latin typeface="Calibri" pitchFamily="-65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-242934" y="300006"/>
            <a:ext cx="3500462" cy="101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PT" sz="1200" b="1" dirty="0" smtClean="0"/>
              <a:t>	DESENHO URBANO:</a:t>
            </a:r>
          </a:p>
          <a:p>
            <a:endParaRPr lang="pt-PT" sz="1200" b="1" dirty="0" smtClean="0"/>
          </a:p>
          <a:p>
            <a:r>
              <a:rPr lang="pt-PT" sz="1600" b="1" dirty="0" smtClean="0"/>
              <a:t>	CONCEITO DE CIDADE</a:t>
            </a:r>
          </a:p>
          <a:p>
            <a:endParaRPr lang="pt-PT" sz="1200" b="1" dirty="0" smtClean="0"/>
          </a:p>
          <a:p>
            <a:endParaRPr lang="pt-PT" sz="1200" b="1" dirty="0" smtClean="0"/>
          </a:p>
          <a:p>
            <a:r>
              <a:rPr lang="pt-PT" sz="1200" b="1" dirty="0" smtClean="0"/>
              <a:t>	Princípios Reguladores:</a:t>
            </a:r>
          </a:p>
          <a:p>
            <a:endParaRPr lang="pt-PT" sz="1200" b="1" dirty="0" smtClean="0"/>
          </a:p>
          <a:p>
            <a:endParaRPr lang="pt-PT" sz="1200" b="1" dirty="0" smtClean="0"/>
          </a:p>
          <a:p>
            <a:endParaRPr lang="pt-PT" sz="1200" b="1" dirty="0" smtClean="0"/>
          </a:p>
          <a:p>
            <a:endParaRPr lang="pt-PT" sz="1200" b="1" dirty="0" smtClean="0"/>
          </a:p>
          <a:p>
            <a:endParaRPr lang="pt-PT" sz="1200" b="1" dirty="0" smtClean="0"/>
          </a:p>
          <a:p>
            <a:endParaRPr lang="pt-PT" sz="1200" b="1" dirty="0" smtClean="0"/>
          </a:p>
          <a:p>
            <a:endParaRPr lang="pt-PT" sz="1200" b="1" dirty="0" smtClean="0"/>
          </a:p>
          <a:p>
            <a:endParaRPr lang="pt-PT" sz="1200" b="1" dirty="0" smtClean="0"/>
          </a:p>
          <a:p>
            <a:endParaRPr lang="pt-PT" sz="1200" b="1" dirty="0" smtClean="0"/>
          </a:p>
          <a:p>
            <a:endParaRPr lang="pt-PT" sz="1200" dirty="0" smtClean="0"/>
          </a:p>
          <a:p>
            <a:pPr lvl="2"/>
            <a:r>
              <a:rPr lang="pt-PT" sz="1400" b="1" dirty="0" smtClean="0"/>
              <a:t>1- Carácter e Identidade:</a:t>
            </a:r>
          </a:p>
          <a:p>
            <a:pPr lvl="2"/>
            <a:r>
              <a:rPr lang="pt-PT" sz="1400" dirty="0" smtClean="0"/>
              <a:t> </a:t>
            </a:r>
            <a:r>
              <a:rPr lang="pt-PT" sz="1200" dirty="0" smtClean="0"/>
              <a:t>reforçar padroes de relaçoes, de desenvolvimento e de actividade. </a:t>
            </a:r>
          </a:p>
          <a:p>
            <a:pPr lvl="2"/>
            <a:endParaRPr lang="pt-PT" sz="1200" dirty="0" smtClean="0"/>
          </a:p>
          <a:p>
            <a:pPr lvl="2"/>
            <a:r>
              <a:rPr lang="pt-PT" sz="1400" b="1" dirty="0" smtClean="0"/>
              <a:t>2- Continuidade:</a:t>
            </a:r>
            <a:r>
              <a:rPr lang="pt-PT" sz="1400" dirty="0" smtClean="0"/>
              <a:t> </a:t>
            </a:r>
            <a:r>
              <a:rPr lang="pt-PT" sz="1200" dirty="0" smtClean="0"/>
              <a:t>sentido claro de transição de espaços publicos para privados; diferentes graduações e sequencias de espaços. </a:t>
            </a:r>
          </a:p>
          <a:p>
            <a:pPr lvl="2"/>
            <a:endParaRPr lang="pt-PT" sz="1200" dirty="0" smtClean="0"/>
          </a:p>
          <a:p>
            <a:pPr lvl="2"/>
            <a:r>
              <a:rPr lang="pt-PT" sz="1400" b="1" dirty="0" smtClean="0"/>
              <a:t>3- Qualidade de Espaços Publicos</a:t>
            </a:r>
            <a:r>
              <a:rPr lang="pt-PT" sz="1200" b="1" dirty="0" smtClean="0"/>
              <a:t>:</a:t>
            </a:r>
            <a:r>
              <a:rPr lang="pt-PT" sz="1200" dirty="0" smtClean="0"/>
              <a:t> percursos pedonais, espaços abertos publicos, seguros e  orientados  para o peão.</a:t>
            </a:r>
          </a:p>
          <a:p>
            <a:pPr lvl="2"/>
            <a:endParaRPr lang="pt-PT" sz="1200" dirty="0" smtClean="0"/>
          </a:p>
          <a:p>
            <a:pPr lvl="2"/>
            <a:r>
              <a:rPr lang="pt-PT" sz="1400" b="1" dirty="0" smtClean="0"/>
              <a:t>4- Facilidade de Movimento:</a:t>
            </a:r>
            <a:r>
              <a:rPr lang="pt-PT" sz="1400" dirty="0" smtClean="0"/>
              <a:t> </a:t>
            </a:r>
            <a:r>
              <a:rPr lang="pt-PT" sz="1200" dirty="0" smtClean="0"/>
              <a:t>acessibilidade, orientação e permeabilidade tanto para o peao, como para o automovel.</a:t>
            </a:r>
          </a:p>
          <a:p>
            <a:pPr lvl="2"/>
            <a:endParaRPr lang="pt-PT" sz="1200" dirty="0" smtClean="0"/>
          </a:p>
          <a:p>
            <a:pPr lvl="2"/>
            <a:r>
              <a:rPr lang="pt-PT" sz="1400" b="1" dirty="0" smtClean="0"/>
              <a:t>5- Legibilidade:</a:t>
            </a:r>
            <a:r>
              <a:rPr lang="pt-PT" sz="1400" dirty="0" smtClean="0"/>
              <a:t> </a:t>
            </a:r>
            <a:r>
              <a:rPr lang="pt-PT" sz="1200" dirty="0" smtClean="0"/>
              <a:t>Locais facilmente identificaveis, pontos de atracção.</a:t>
            </a:r>
          </a:p>
          <a:p>
            <a:pPr lvl="2"/>
            <a:endParaRPr lang="pt-PT" sz="1200" dirty="0" smtClean="0"/>
          </a:p>
          <a:p>
            <a:pPr lvl="2"/>
            <a:r>
              <a:rPr lang="pt-PT" sz="1400" b="1" dirty="0" smtClean="0"/>
              <a:t>6- Adaptabilidade e Flexibilidade:</a:t>
            </a:r>
            <a:r>
              <a:rPr lang="pt-PT" sz="1400" dirty="0" smtClean="0"/>
              <a:t> </a:t>
            </a:r>
            <a:r>
              <a:rPr lang="pt-PT" sz="1200" dirty="0" smtClean="0"/>
              <a:t>capacidade de nao ser um plano rigido mas sim de ser flexivel e permitir diferentes adaptações e usos ao longo do tempo.</a:t>
            </a:r>
          </a:p>
          <a:p>
            <a:pPr lvl="2"/>
            <a:endParaRPr lang="pt-PT" sz="1400" dirty="0" smtClean="0"/>
          </a:p>
          <a:p>
            <a:pPr lvl="1"/>
            <a:r>
              <a:rPr lang="pt-PT" sz="1200" dirty="0" smtClean="0"/>
              <a:t> </a:t>
            </a:r>
          </a:p>
          <a:p>
            <a:pPr lvl="1"/>
            <a:r>
              <a:rPr lang="pt-PT" sz="1200" dirty="0" smtClean="0"/>
              <a:t> </a:t>
            </a:r>
          </a:p>
          <a:p>
            <a:pPr lvl="1"/>
            <a:r>
              <a:rPr lang="pt-PT" sz="1200" dirty="0" smtClean="0"/>
              <a:t> </a:t>
            </a:r>
          </a:p>
          <a:p>
            <a:pPr lvl="1"/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829032" y="6943740"/>
            <a:ext cx="3143272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/>
            <a:endParaRPr lang="pt-PT" sz="1400" dirty="0" smtClean="0"/>
          </a:p>
          <a:p>
            <a:pPr lvl="1"/>
            <a:endParaRPr lang="pt-PT" sz="1400" dirty="0" smtClean="0"/>
          </a:p>
          <a:p>
            <a:pPr lvl="1"/>
            <a:r>
              <a:rPr lang="pt-PT" sz="1400" b="1" dirty="0" smtClean="0"/>
              <a:t>7- Diversidade:</a:t>
            </a:r>
            <a:r>
              <a:rPr lang="pt-PT" sz="1200" dirty="0" smtClean="0"/>
              <a:t> promover escolhas e liberdade, mantendo uma ideia e um conceito de cidade.</a:t>
            </a:r>
          </a:p>
          <a:p>
            <a:pPr lvl="1"/>
            <a:endParaRPr lang="pt-PT" sz="1400" b="1" dirty="0" smtClean="0"/>
          </a:p>
          <a:p>
            <a:pPr lvl="1"/>
            <a:r>
              <a:rPr lang="pt-PT" sz="1400" b="1" dirty="0" smtClean="0"/>
              <a:t>8- Densidade:</a:t>
            </a:r>
            <a:r>
              <a:rPr lang="pt-PT" sz="1400" dirty="0" smtClean="0"/>
              <a:t> </a:t>
            </a:r>
            <a:r>
              <a:rPr lang="pt-PT" sz="1200" dirty="0" smtClean="0"/>
              <a:t>Cidade compacta; condensação;</a:t>
            </a:r>
          </a:p>
          <a:p>
            <a:pPr lvl="1"/>
            <a:endParaRPr lang="pt-PT" sz="1200" dirty="0" smtClean="0"/>
          </a:p>
          <a:p>
            <a:pPr lvl="1"/>
            <a:r>
              <a:rPr lang="pt-PT" sz="1400" b="1" dirty="0" smtClean="0"/>
              <a:t>9- Sustentabilidade: </a:t>
            </a:r>
            <a:r>
              <a:rPr lang="pt-PT" sz="1200" dirty="0" smtClean="0"/>
              <a:t>Principios de desenvolvimento sustentavel. </a:t>
            </a:r>
          </a:p>
          <a:p>
            <a:pPr lvl="1"/>
            <a:endParaRPr lang="pt-PT" sz="1200" dirty="0" smtClean="0"/>
          </a:p>
          <a:p>
            <a:pPr lvl="1"/>
            <a:endParaRPr lang="pt-PT" sz="1400" dirty="0" smtClean="0"/>
          </a:p>
          <a:p>
            <a:r>
              <a:rPr lang="pt-PT" sz="1200" dirty="0" smtClean="0"/>
              <a:t> </a:t>
            </a:r>
          </a:p>
          <a:p>
            <a:r>
              <a:rPr lang="pt-PT" sz="1200" dirty="0" smtClean="0"/>
              <a:t> </a:t>
            </a:r>
          </a:p>
          <a:p>
            <a:r>
              <a:rPr lang="pt-PT" sz="1200" dirty="0" smtClean="0"/>
              <a:t> </a:t>
            </a:r>
          </a:p>
          <a:p>
            <a:endParaRPr lang="pt-PT" sz="1000" dirty="0"/>
          </a:p>
          <a:p>
            <a:endParaRPr lang="pt-PT" sz="1000" dirty="0"/>
          </a:p>
          <a:p>
            <a:pPr eaLnBrk="0" hangingPunct="0"/>
            <a:endParaRPr lang="pt-PT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1657013" y="0"/>
            <a:ext cx="639762" cy="96012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2161838" y="0"/>
            <a:ext cx="639762" cy="960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 defTabSz="1279525"/>
            <a:endParaRPr lang="pt-PT"/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 rot="16200000">
            <a:off x="9608381" y="3950473"/>
            <a:ext cx="4789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300" b="1" dirty="0" smtClean="0"/>
              <a:t>PRESENÇAS SIGNIFICATIVAS NO TERRITÓRIO</a:t>
            </a:r>
            <a:endParaRPr lang="pt-BR" sz="1300" dirty="0">
              <a:latin typeface="Calibri" pitchFamily="-65" charset="0"/>
            </a:endParaRPr>
          </a:p>
          <a:p>
            <a:pPr defTabSz="912813"/>
            <a:endParaRPr lang="pt-PT" sz="1300" dirty="0">
              <a:latin typeface="Calibri" pitchFamily="-65" charset="0"/>
            </a:endParaRPr>
          </a:p>
        </p:txBody>
      </p:sp>
      <p:sp>
        <p:nvSpPr>
          <p:cNvPr id="2058" name="TextBox 7"/>
          <p:cNvSpPr txBox="1">
            <a:spLocks noChangeArrowheads="1"/>
          </p:cNvSpPr>
          <p:nvPr/>
        </p:nvSpPr>
        <p:spPr bwMode="auto">
          <a:xfrm>
            <a:off x="279400" y="479425"/>
            <a:ext cx="9901238" cy="11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9525"/>
            <a:r>
              <a:rPr lang="pt-PT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ESTABELECIMENTO DE RELAÇÕES</a:t>
            </a: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r>
              <a:rPr lang="pt-PT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</a:p>
          <a:p>
            <a:pPr defTabSz="1279525"/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1279525"/>
            <a:endParaRPr lang="pt-PT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9" name="Immagine 7" descr="strategi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4386"/>
            <a:ext cx="11615774" cy="82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8"/>
          <p:cNvSpPr txBox="1">
            <a:spLocks noChangeArrowheads="1"/>
          </p:cNvSpPr>
          <p:nvPr/>
        </p:nvSpPr>
        <p:spPr bwMode="auto">
          <a:xfrm>
            <a:off x="4438656" y="5800732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latin typeface="Myriad Pro" pitchFamily="-65" charset="0"/>
              </a:rPr>
              <a:t>Marina</a:t>
            </a:r>
          </a:p>
        </p:txBody>
      </p:sp>
      <p:sp>
        <p:nvSpPr>
          <p:cNvPr id="12" name="CasellaDiTesto 10"/>
          <p:cNvSpPr txBox="1">
            <a:spLocks noChangeArrowheads="1"/>
          </p:cNvSpPr>
          <p:nvPr/>
        </p:nvSpPr>
        <p:spPr bwMode="auto">
          <a:xfrm>
            <a:off x="7258056" y="5800732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/>
              <a:t>Praia </a:t>
            </a:r>
            <a:endParaRPr lang="it-IT" sz="1200" dirty="0">
              <a:latin typeface="Myriad Pro" pitchFamily="-65" charset="0"/>
            </a:endParaRPr>
          </a:p>
        </p:txBody>
      </p: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8258188" y="2728898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/>
              <a:t>Praça</a:t>
            </a:r>
            <a:endParaRPr lang="it-IT" sz="1200" dirty="0">
              <a:latin typeface="Myriad Pro" pitchFamily="-65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 rot="16200000">
            <a:off x="9042400" y="3583887"/>
            <a:ext cx="666273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2813"/>
            <a:r>
              <a:rPr lang="pt-PT" sz="1400" b="1" dirty="0" smtClean="0"/>
              <a:t>ESTRATEGIA: INTERVENÇÃO NA CIDADE</a:t>
            </a:r>
            <a:endParaRPr lang="pt-PT" sz="14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57132" y="5872170"/>
            <a:ext cx="16144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800" dirty="0" smtClean="0"/>
          </a:p>
          <a:p>
            <a:r>
              <a:rPr lang="pt-PT" sz="1600" b="1" dirty="0" smtClean="0"/>
              <a:t>Prolongamento de eixos </a:t>
            </a:r>
            <a:r>
              <a:rPr lang="pt-PT" sz="1200" dirty="0" smtClean="0"/>
              <a:t>de circulação, visuais, pedonais, etc.</a:t>
            </a:r>
          </a:p>
          <a:p>
            <a:endParaRPr lang="pt-PT" sz="1200" dirty="0" smtClean="0"/>
          </a:p>
          <a:p>
            <a:r>
              <a:rPr lang="pt-PT" sz="1200" dirty="0" smtClean="0"/>
              <a:t>Criação de </a:t>
            </a:r>
            <a:r>
              <a:rPr lang="pt-PT" sz="1600" b="1" dirty="0" smtClean="0"/>
              <a:t>Novos centros</a:t>
            </a:r>
            <a:r>
              <a:rPr lang="pt-PT" sz="1200" dirty="0" smtClean="0"/>
              <a:t>: novas centralidades.</a:t>
            </a:r>
          </a:p>
          <a:p>
            <a:r>
              <a:rPr lang="pt-PT" sz="1200" dirty="0" smtClean="0"/>
              <a:t/>
            </a:r>
            <a:br>
              <a:rPr lang="pt-PT" sz="1200" dirty="0" smtClean="0"/>
            </a:br>
            <a:r>
              <a:rPr lang="pt-PT" sz="1200" dirty="0" smtClean="0"/>
              <a:t>Relação da </a:t>
            </a:r>
            <a:r>
              <a:rPr lang="pt-PT" sz="1600" b="1" dirty="0" smtClean="0"/>
              <a:t>Marina com a Zona Histórica</a:t>
            </a:r>
            <a:r>
              <a:rPr lang="pt-PT" sz="1200" dirty="0" smtClean="0"/>
              <a:t>, estabelecendo unidade ao desenho;</a:t>
            </a:r>
          </a:p>
          <a:p>
            <a:endParaRPr lang="pt-PT" sz="1200" dirty="0" smtClean="0"/>
          </a:p>
          <a:p>
            <a:r>
              <a:rPr lang="pt-PT" sz="1600" b="1" dirty="0" smtClean="0"/>
              <a:t>Praia</a:t>
            </a:r>
            <a:r>
              <a:rPr lang="pt-PT" sz="1200" dirty="0" smtClean="0"/>
              <a:t>, geradora de um novo centro de lazer;</a:t>
            </a:r>
          </a:p>
          <a:p>
            <a:endParaRPr lang="pt-PT" sz="1200" dirty="0" smtClean="0"/>
          </a:p>
          <a:p>
            <a:r>
              <a:rPr lang="pt-PT" sz="1600" b="1" dirty="0" smtClean="0"/>
              <a:t>Rua Histórica</a:t>
            </a:r>
            <a:r>
              <a:rPr lang="pt-PT" sz="1200" dirty="0" smtClean="0"/>
              <a:t>, com maioria de equipamentos ligados ao património; prolongamento de uma rua pedonal</a:t>
            </a:r>
          </a:p>
          <a:p>
            <a:endParaRPr lang="pt-PT" sz="1200" dirty="0" smtClean="0"/>
          </a:p>
          <a:p>
            <a:r>
              <a:rPr lang="pt-PT" sz="1200" dirty="0" smtClean="0"/>
              <a:t>Relacionar equipamentos existentes com espaço urbano;</a:t>
            </a:r>
            <a:endParaRPr lang="pt-PT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1889</Words>
  <Application>Microsoft Office PowerPoint</Application>
  <PresentationFormat>A3 Paper (297x420 mm)</PresentationFormat>
  <Paragraphs>490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Slide 1</vt:lpstr>
      <vt:lpstr>Slide 2</vt:lpstr>
      <vt:lpstr>Slide 3</vt:lpstr>
      <vt:lpstr>Slide 4</vt:lpstr>
      <vt:lpstr>Slide 5</vt:lpstr>
      <vt:lpstr>REDESENHO DA CIDADE: Estratégia como solução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Sarah Dias</dc:creator>
  <cp:lastModifiedBy>Andre</cp:lastModifiedBy>
  <cp:revision>66</cp:revision>
  <dcterms:created xsi:type="dcterms:W3CDTF">2008-10-12T12:03:59Z</dcterms:created>
  <dcterms:modified xsi:type="dcterms:W3CDTF">2008-10-27T21:00:29Z</dcterms:modified>
</cp:coreProperties>
</file>