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48768000" cy="12192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0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ítulo e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12" name="Nível um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Manuel Macieira"/>
          <p:cNvSpPr/>
          <p:nvPr>
            <p:ph type="body" sz="quarter" idx="13"/>
          </p:nvPr>
        </p:nvSpPr>
        <p:spPr>
          <a:xfrm>
            <a:off x="17448107" y="7578412"/>
            <a:ext cx="13880772" cy="52907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–Manuel Macieira</a:t>
            </a:r>
          </a:p>
        </p:txBody>
      </p:sp>
      <p:sp>
        <p:nvSpPr>
          <p:cNvPr id="94" name="“Digite aqui uma citação.”"/>
          <p:cNvSpPr/>
          <p:nvPr>
            <p:ph type="body" sz="quarter" idx="14"/>
          </p:nvPr>
        </p:nvSpPr>
        <p:spPr>
          <a:xfrm>
            <a:off x="17448107" y="5494717"/>
            <a:ext cx="13880772" cy="681475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000"/>
            </a:lvl1pPr>
          </a:lstStyle>
          <a:p>
            <a:pPr/>
            <a:r>
              <a:t>“Digite aqui uma citação.” </a:t>
            </a:r>
          </a:p>
        </p:txBody>
      </p:sp>
      <p:sp>
        <p:nvSpPr>
          <p:cNvPr id="9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m"/>
          <p:cNvSpPr/>
          <p:nvPr>
            <p:ph type="pic" sz="half" idx="13"/>
          </p:nvPr>
        </p:nvSpPr>
        <p:spPr>
          <a:xfrm>
            <a:off x="15759055" y="1244468"/>
            <a:ext cx="17249892" cy="97030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m"/>
          <p:cNvSpPr/>
          <p:nvPr>
            <p:ph type="pic" sz="quarter" idx="13"/>
          </p:nvPr>
        </p:nvSpPr>
        <p:spPr>
          <a:xfrm>
            <a:off x="17970449" y="1720637"/>
            <a:ext cx="12829607" cy="618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o do título"/>
          <p:cNvSpPr txBox="1"/>
          <p:nvPr>
            <p:ph type="title"/>
          </p:nvPr>
        </p:nvSpPr>
        <p:spPr>
          <a:xfrm>
            <a:off x="16208271" y="7928800"/>
            <a:ext cx="16351460" cy="1419523"/>
          </a:xfrm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2" name="Nível um…"/>
          <p:cNvSpPr txBox="1"/>
          <p:nvPr>
            <p:ph type="body" sz="quarter" idx="1"/>
          </p:nvPr>
        </p:nvSpPr>
        <p:spPr>
          <a:xfrm>
            <a:off x="16208271" y="9393245"/>
            <a:ext cx="16351460" cy="1123040"/>
          </a:xfrm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-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o título"/>
          <p:cNvSpPr txBox="1"/>
          <p:nvPr>
            <p:ph type="title"/>
          </p:nvPr>
        </p:nvSpPr>
        <p:spPr>
          <a:xfrm>
            <a:off x="17016858" y="4451869"/>
            <a:ext cx="14734284" cy="3288261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do título</a:t>
            </a:r>
          </a:p>
        </p:txBody>
      </p:sp>
      <p:sp>
        <p:nvSpPr>
          <p:cNvPr id="3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m"/>
          <p:cNvSpPr/>
          <p:nvPr>
            <p:ph type="pic" sz="quarter" idx="13"/>
          </p:nvPr>
        </p:nvSpPr>
        <p:spPr>
          <a:xfrm>
            <a:off x="25073021" y="2026104"/>
            <a:ext cx="6738239" cy="81397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o do título"/>
          <p:cNvSpPr txBox="1"/>
          <p:nvPr>
            <p:ph type="title"/>
          </p:nvPr>
        </p:nvSpPr>
        <p:spPr>
          <a:xfrm>
            <a:off x="16927016" y="2026104"/>
            <a:ext cx="7232377" cy="3971069"/>
          </a:xfrm>
          <a:prstGeom prst="rect">
            <a:avLst/>
          </a:prstGeom>
        </p:spPr>
        <p:txBody>
          <a:bodyPr/>
          <a:lstStyle>
            <a:lvl1pPr>
              <a:defRPr sz="7000"/>
            </a:lvl1pPr>
          </a:lstStyle>
          <a:p>
            <a:pPr/>
            <a:r>
              <a:t>Texto do título</a:t>
            </a:r>
          </a:p>
        </p:txBody>
      </p:sp>
      <p:sp>
        <p:nvSpPr>
          <p:cNvPr id="40" name="Nível um…"/>
          <p:cNvSpPr txBox="1"/>
          <p:nvPr>
            <p:ph type="body" sz="quarter" idx="1"/>
          </p:nvPr>
        </p:nvSpPr>
        <p:spPr>
          <a:xfrm>
            <a:off x="16927016" y="6087015"/>
            <a:ext cx="7232377" cy="4078882"/>
          </a:xfrm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- to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o título"/>
          <p:cNvSpPr txBox="1"/>
          <p:nvPr>
            <p:ph type="title"/>
          </p:nvPr>
        </p:nvSpPr>
        <p:spPr>
          <a:xfrm>
            <a:off x="16953969" y="1918292"/>
            <a:ext cx="14860063" cy="1617178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do título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alín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o título"/>
          <p:cNvSpPr txBox="1"/>
          <p:nvPr>
            <p:ph type="title"/>
          </p:nvPr>
        </p:nvSpPr>
        <p:spPr>
          <a:xfrm>
            <a:off x="16953969" y="1918292"/>
            <a:ext cx="14860063" cy="1617178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do título</a:t>
            </a:r>
          </a:p>
        </p:txBody>
      </p:sp>
      <p:sp>
        <p:nvSpPr>
          <p:cNvPr id="57" name="Nível um…"/>
          <p:cNvSpPr txBox="1"/>
          <p:nvPr>
            <p:ph type="body" sz="quarter" idx="1"/>
          </p:nvPr>
        </p:nvSpPr>
        <p:spPr>
          <a:xfrm>
            <a:off x="16953969" y="3535469"/>
            <a:ext cx="14860063" cy="6513631"/>
          </a:xfrm>
          <a:prstGeom prst="rect">
            <a:avLst/>
          </a:prstGeom>
        </p:spPr>
        <p:txBody>
          <a:bodyPr anchor="ctr"/>
          <a:lstStyle>
            <a:lvl1pPr marL="488461" indent="-488461" algn="l">
              <a:spcBef>
                <a:spcPts val="5900"/>
              </a:spcBef>
              <a:buSzPct val="75000"/>
              <a:buChar char="•"/>
              <a:defRPr sz="4000"/>
            </a:lvl1pPr>
            <a:lvl2pPr marL="1123461" indent="-488461" algn="l">
              <a:spcBef>
                <a:spcPts val="5900"/>
              </a:spcBef>
              <a:buSzPct val="75000"/>
              <a:buChar char="•"/>
              <a:defRPr sz="4000"/>
            </a:lvl2pPr>
            <a:lvl3pPr marL="1758461" indent="-488461" algn="l">
              <a:spcBef>
                <a:spcPts val="5900"/>
              </a:spcBef>
              <a:buSzPct val="75000"/>
              <a:buChar char="•"/>
              <a:defRPr sz="4000"/>
            </a:lvl3pPr>
            <a:lvl4pPr marL="2393461" indent="-488461" algn="l">
              <a:spcBef>
                <a:spcPts val="5900"/>
              </a:spcBef>
              <a:buSzPct val="75000"/>
              <a:buChar char="•"/>
              <a:defRPr sz="4000"/>
            </a:lvl4pPr>
            <a:lvl5pPr marL="3028461" indent="-488461" algn="l">
              <a:spcBef>
                <a:spcPts val="5900"/>
              </a:spcBef>
              <a:buSzPct val="75000"/>
              <a:buChar char="•"/>
              <a:defRPr sz="40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alíneas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m"/>
          <p:cNvSpPr/>
          <p:nvPr>
            <p:ph type="pic" sz="quarter" idx="13"/>
          </p:nvPr>
        </p:nvSpPr>
        <p:spPr>
          <a:xfrm>
            <a:off x="25075792" y="3535469"/>
            <a:ext cx="6738240" cy="651363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o do título"/>
          <p:cNvSpPr txBox="1"/>
          <p:nvPr>
            <p:ph type="title"/>
          </p:nvPr>
        </p:nvSpPr>
        <p:spPr>
          <a:xfrm>
            <a:off x="16953969" y="1918292"/>
            <a:ext cx="14860063" cy="1617178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Texto do título</a:t>
            </a:r>
          </a:p>
        </p:txBody>
      </p:sp>
      <p:sp>
        <p:nvSpPr>
          <p:cNvPr id="67" name="Nível um…"/>
          <p:cNvSpPr txBox="1"/>
          <p:nvPr>
            <p:ph type="body" sz="quarter" idx="1"/>
          </p:nvPr>
        </p:nvSpPr>
        <p:spPr>
          <a:xfrm>
            <a:off x="16953969" y="3535469"/>
            <a:ext cx="7079644" cy="6513631"/>
          </a:xfrm>
          <a:prstGeom prst="rect">
            <a:avLst/>
          </a:prstGeom>
        </p:spPr>
        <p:txBody>
          <a:bodyPr anchor="ctr"/>
          <a:lstStyle>
            <a:lvl1pPr marL="422204" indent="-422204" algn="l">
              <a:spcBef>
                <a:spcPts val="4500"/>
              </a:spcBef>
              <a:buSzPct val="75000"/>
              <a:buChar char="•"/>
            </a:lvl1pPr>
            <a:lvl2pPr marL="981004" indent="-422204" algn="l">
              <a:spcBef>
                <a:spcPts val="4500"/>
              </a:spcBef>
              <a:buSzPct val="75000"/>
              <a:buChar char="•"/>
            </a:lvl2pPr>
            <a:lvl3pPr marL="1539804" indent="-422204" algn="l">
              <a:spcBef>
                <a:spcPts val="4500"/>
              </a:spcBef>
              <a:buSzPct val="75000"/>
              <a:buChar char="•"/>
            </a:lvl3pPr>
            <a:lvl4pPr marL="2098604" indent="-422204" algn="l">
              <a:spcBef>
                <a:spcPts val="4500"/>
              </a:spcBef>
              <a:buSzPct val="75000"/>
              <a:buChar char="•"/>
            </a:lvl4pPr>
            <a:lvl5pPr marL="2657404" indent="-422204" algn="l">
              <a:spcBef>
                <a:spcPts val="4500"/>
              </a:spcBef>
              <a:buSzPct val="75000"/>
              <a:buChar char="•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ível um…"/>
          <p:cNvSpPr txBox="1"/>
          <p:nvPr>
            <p:ph type="body" sz="quarter" idx="1"/>
          </p:nvPr>
        </p:nvSpPr>
        <p:spPr>
          <a:xfrm>
            <a:off x="16953969" y="2502272"/>
            <a:ext cx="14860063" cy="7178471"/>
          </a:xfrm>
          <a:prstGeom prst="rect">
            <a:avLst/>
          </a:prstGeom>
        </p:spPr>
        <p:txBody>
          <a:bodyPr anchor="ctr"/>
          <a:lstStyle>
            <a:lvl1pPr marL="488461" indent="-488461" algn="l">
              <a:spcBef>
                <a:spcPts val="5900"/>
              </a:spcBef>
              <a:buSzPct val="75000"/>
              <a:buChar char="•"/>
              <a:defRPr sz="4000"/>
            </a:lvl1pPr>
            <a:lvl2pPr marL="1123461" indent="-488461" algn="l">
              <a:spcBef>
                <a:spcPts val="5900"/>
              </a:spcBef>
              <a:buSzPct val="75000"/>
              <a:buChar char="•"/>
              <a:defRPr sz="4000"/>
            </a:lvl2pPr>
            <a:lvl3pPr marL="1758461" indent="-488461" algn="l">
              <a:spcBef>
                <a:spcPts val="5900"/>
              </a:spcBef>
              <a:buSzPct val="75000"/>
              <a:buChar char="•"/>
              <a:defRPr sz="4000"/>
            </a:lvl3pPr>
            <a:lvl4pPr marL="2393461" indent="-488461" algn="l">
              <a:spcBef>
                <a:spcPts val="5900"/>
              </a:spcBef>
              <a:buSzPct val="75000"/>
              <a:buChar char="•"/>
              <a:defRPr sz="4000"/>
            </a:lvl4pPr>
            <a:lvl5pPr marL="3028461" indent="-488461" algn="l">
              <a:spcBef>
                <a:spcPts val="5900"/>
              </a:spcBef>
              <a:buSzPct val="75000"/>
              <a:buChar char="•"/>
              <a:defRPr sz="40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ac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m"/>
          <p:cNvSpPr/>
          <p:nvPr>
            <p:ph type="pic" sz="quarter" idx="13"/>
          </p:nvPr>
        </p:nvSpPr>
        <p:spPr>
          <a:xfrm>
            <a:off x="16612564" y="2044072"/>
            <a:ext cx="10026499" cy="81128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Imagem"/>
          <p:cNvSpPr/>
          <p:nvPr>
            <p:ph type="pic" sz="quarter" idx="14"/>
          </p:nvPr>
        </p:nvSpPr>
        <p:spPr>
          <a:xfrm>
            <a:off x="26908594" y="6230764"/>
            <a:ext cx="5237859" cy="39261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m"/>
          <p:cNvSpPr/>
          <p:nvPr>
            <p:ph type="pic" sz="quarter" idx="15"/>
          </p:nvPr>
        </p:nvSpPr>
        <p:spPr>
          <a:xfrm>
            <a:off x="26908592" y="2044072"/>
            <a:ext cx="5237858" cy="392614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/>
          <p:nvPr>
            <p:ph type="title"/>
          </p:nvPr>
        </p:nvSpPr>
        <p:spPr>
          <a:xfrm>
            <a:off x="17016858" y="2870629"/>
            <a:ext cx="14734284" cy="32882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b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3" name="Nível um…"/>
          <p:cNvSpPr txBox="1"/>
          <p:nvPr>
            <p:ph type="body" idx="1"/>
          </p:nvPr>
        </p:nvSpPr>
        <p:spPr>
          <a:xfrm>
            <a:off x="17016858" y="6248733"/>
            <a:ext cx="14734284" cy="11230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" name="Número do diapositivo"/>
          <p:cNvSpPr txBox="1"/>
          <p:nvPr>
            <p:ph type="sldNum" sz="quarter" idx="2"/>
          </p:nvPr>
        </p:nvSpPr>
        <p:spPr>
          <a:xfrm>
            <a:off x="24195995" y="10498315"/>
            <a:ext cx="367024" cy="376676"/>
          </a:xfrm>
          <a:prstGeom prst="rect">
            <a:avLst/>
          </a:prstGeom>
          <a:ln w="3175">
            <a:miter lim="400000"/>
          </a:ln>
        </p:spPr>
        <p:txBody>
          <a:bodyPr wrap="none" lIns="35937" tIns="35937" rIns="35937" bIns="35937">
            <a:spAutoFit/>
          </a:bodyPr>
          <a:lstStyle>
            <a:lvl1pPr>
              <a:defRPr sz="20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tif"/><Relationship Id="rId4" Type="http://schemas.openxmlformats.org/officeDocument/2006/relationships/image" Target="../media/image1.jpeg"/><Relationship Id="rId5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Quadrado"/>
          <p:cNvSpPr/>
          <p:nvPr/>
        </p:nvSpPr>
        <p:spPr>
          <a:xfrm>
            <a:off x="36573993" y="2229"/>
            <a:ext cx="12194006" cy="121940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p:spPr>
        <p:txBody>
          <a:bodyPr lIns="35937" tIns="35937" rIns="35937" bIns="35937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pic>
        <p:nvPicPr>
          <p:cNvPr id="120" name="Imagem" descr="Imagem"/>
          <p:cNvPicPr>
            <a:picLocks noChangeAspect="1"/>
          </p:cNvPicPr>
          <p:nvPr/>
        </p:nvPicPr>
        <p:blipFill>
          <a:blip r:embed="rId3">
            <a:extLst/>
          </a:blip>
          <a:srcRect l="0" t="10644" r="0" b="13929"/>
          <a:stretch>
            <a:fillRect/>
          </a:stretch>
        </p:blipFill>
        <p:spPr>
          <a:xfrm>
            <a:off x="36578043" y="-31676"/>
            <a:ext cx="12186054" cy="12255352"/>
          </a:xfrm>
          <a:prstGeom prst="rect">
            <a:avLst/>
          </a:prstGeom>
          <a:ln w="3175">
            <a:miter lim="400000"/>
          </a:ln>
        </p:spPr>
      </p:pic>
      <p:sp>
        <p:nvSpPr>
          <p:cNvPr id="121" name="Retângulo"/>
          <p:cNvSpPr/>
          <p:nvPr/>
        </p:nvSpPr>
        <p:spPr>
          <a:xfrm>
            <a:off x="12189209" y="-6183"/>
            <a:ext cx="24385119" cy="12191522"/>
          </a:xfrm>
          <a:prstGeom prst="rect">
            <a:avLst/>
          </a:prstGeom>
          <a:solidFill>
            <a:srgbClr val="DCDEE0"/>
          </a:solidFill>
          <a:ln w="3175">
            <a:miter lim="400000"/>
          </a:ln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p:spPr>
        <p:txBody>
          <a:bodyPr lIns="26952" tIns="26952" rIns="26952" bIns="26952" anchor="ctr"/>
          <a:lstStyle/>
          <a:p>
            <a:pPr>
              <a:defRPr sz="1400">
                <a:solidFill>
                  <a:srgbClr val="FFFFFF"/>
                </a:solidFill>
              </a:defRPr>
            </a:pPr>
          </a:p>
        </p:txBody>
      </p:sp>
      <p:pic>
        <p:nvPicPr>
          <p:cNvPr id="122" name="ULISBOA_VERTICAL_CMYK.jpg" descr="ULISBOA_VERTICAL_CMY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23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5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24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25" name="Maria da Glória Joana Carlota Leopoldina da Cruz Francisca Xavier de Paula Isidora Micaela Gabriela Rafaela Gonzaga de Bragança"/>
          <p:cNvSpPr txBox="1"/>
          <p:nvPr/>
        </p:nvSpPr>
        <p:spPr>
          <a:xfrm>
            <a:off x="12196976" y="11442917"/>
            <a:ext cx="24382285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Maria da Glória Joana Carlota Leopoldina da Cruz Francisca Xavier de Paula Isidora Micaela Gabriela Rafaela Gonzaga de Bragança</a:t>
            </a:r>
          </a:p>
        </p:txBody>
      </p:sp>
      <p:sp>
        <p:nvSpPr>
          <p:cNvPr id="126" name="modelação geométrica e generativa"/>
          <p:cNvSpPr txBox="1"/>
          <p:nvPr/>
        </p:nvSpPr>
        <p:spPr>
          <a:xfrm>
            <a:off x="12439335" y="3352270"/>
            <a:ext cx="24323076" cy="48678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i="1" sz="15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modelação geométrica e generativa</a:t>
            </a:r>
          </a:p>
        </p:txBody>
      </p:sp>
      <p:sp>
        <p:nvSpPr>
          <p:cNvPr id="127" name="número 20141234"/>
          <p:cNvSpPr txBox="1"/>
          <p:nvPr/>
        </p:nvSpPr>
        <p:spPr>
          <a:xfrm>
            <a:off x="42603929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 algn="l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número 20141234  </a:t>
            </a:r>
          </a:p>
        </p:txBody>
      </p:sp>
      <p:sp>
        <p:nvSpPr>
          <p:cNvPr id="128" name="MESTRADO INTEGRADO EM ARQUITECTURA"/>
          <p:cNvSpPr txBox="1"/>
          <p:nvPr/>
        </p:nvSpPr>
        <p:spPr>
          <a:xfrm>
            <a:off x="12120733" y="10173140"/>
            <a:ext cx="24486807" cy="7540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45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MESTRADO INTEGRADO EM ARQUITECTURA</a:t>
            </a:r>
          </a:p>
        </p:txBody>
      </p:sp>
      <p:sp>
        <p:nvSpPr>
          <p:cNvPr id="129" name="PORTUGAL"/>
          <p:cNvSpPr txBox="1"/>
          <p:nvPr/>
        </p:nvSpPr>
        <p:spPr>
          <a:xfrm>
            <a:off x="36601065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PORTUGAL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insira aqui a captura de ecrã do seu exercício e apague este texto e fundo…"/>
          <p:cNvSpPr txBox="1"/>
          <p:nvPr/>
        </p:nvSpPr>
        <p:spPr>
          <a:xfrm>
            <a:off x="36576000" y="-1"/>
            <a:ext cx="12192000" cy="12192001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a captura de ecrã do seu exercício e apague este texto e fundo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(use a totalidade deste quadrado de 960x960px)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the screen capture of our exercise and delete this text and background (fully use this square 960x960 px)</a:t>
            </a:r>
          </a:p>
        </p:txBody>
      </p:sp>
      <p:sp>
        <p:nvSpPr>
          <p:cNvPr id="207" name="insira aqui a captura de ecrã do seu exercício e apague este texto e fundo…"/>
          <p:cNvSpPr txBox="1"/>
          <p:nvPr/>
        </p:nvSpPr>
        <p:spPr>
          <a:xfrm>
            <a:off x="24384000" y="-1"/>
            <a:ext cx="12192000" cy="12192001"/>
          </a:xfrm>
          <a:prstGeom prst="rect">
            <a:avLst/>
          </a:prstGeom>
          <a:solidFill>
            <a:schemeClr val="accent3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a captura de ecrã do seu exercício e apague este texto e fundo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(use a totalidade deste quadrado de 960x960px)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the screen capture of our exercise and delete this text and background (fully use this square 960x960 px)</a:t>
            </a:r>
          </a:p>
        </p:txBody>
      </p:sp>
      <p:sp>
        <p:nvSpPr>
          <p:cNvPr id="208" name="insira aqui a captura de ecrã do seu exercício e apague este texto e fundo…"/>
          <p:cNvSpPr txBox="1"/>
          <p:nvPr/>
        </p:nvSpPr>
        <p:spPr>
          <a:xfrm>
            <a:off x="12192000" y="0"/>
            <a:ext cx="12192000" cy="12192000"/>
          </a:xfrm>
          <a:prstGeom prst="rect">
            <a:avLst/>
          </a:prstGeom>
          <a:solidFill>
            <a:schemeClr val="accent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a captura de ecrã do seu exercício e apague este texto e fundo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(use a totalidade deste quadrado de 960x960px)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the screen capture of our exercise and delete this text and background (fully use this square 960x960 px)</a:t>
            </a:r>
          </a:p>
        </p:txBody>
      </p:sp>
      <p:sp>
        <p:nvSpPr>
          <p:cNvPr id="209" name="insira aqui a captura de ecrã do seu exercício e apague este texto e fundo…"/>
          <p:cNvSpPr txBox="1"/>
          <p:nvPr/>
        </p:nvSpPr>
        <p:spPr>
          <a:xfrm>
            <a:off x="0" y="-1"/>
            <a:ext cx="12192000" cy="12192001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a captura de ecrã do seu exercício e apague este texto e fundo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(use a totalidade deste quadrado de 960x960px)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the screen capture of our exercise and delete this text and background (fully use this square 960x960 px)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to de um exemplo concreto de abóbada…"/>
          <p:cNvSpPr txBox="1"/>
          <p:nvPr/>
        </p:nvSpPr>
        <p:spPr>
          <a:xfrm>
            <a:off x="36576000" y="-1"/>
            <a:ext cx="12192000" cy="12192001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foto de um exemplo concreto de abóbada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photo of a real 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example of the vault</a:t>
            </a:r>
          </a:p>
        </p:txBody>
      </p:sp>
      <p:sp>
        <p:nvSpPr>
          <p:cNvPr id="212" name="(ponto de vista)…"/>
          <p:cNvSpPr txBox="1"/>
          <p:nvPr/>
        </p:nvSpPr>
        <p:spPr>
          <a:xfrm>
            <a:off x="24384000" y="-1"/>
            <a:ext cx="12192000" cy="12192001"/>
          </a:xfrm>
          <a:prstGeom prst="rect">
            <a:avLst/>
          </a:prstGeom>
          <a:solidFill>
            <a:schemeClr val="accent3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(ponto de vista)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perspectiva superior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upper perspective 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(point of view)</a:t>
            </a:r>
          </a:p>
        </p:txBody>
      </p:sp>
      <p:sp>
        <p:nvSpPr>
          <p:cNvPr id="213" name="(ponto de vista)…"/>
          <p:cNvSpPr txBox="1"/>
          <p:nvPr/>
        </p:nvSpPr>
        <p:spPr>
          <a:xfrm>
            <a:off x="12192000" y="0"/>
            <a:ext cx="12192000" cy="12192000"/>
          </a:xfrm>
          <a:prstGeom prst="rect">
            <a:avLst/>
          </a:prstGeom>
          <a:solidFill>
            <a:schemeClr val="accent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(ponto de vista)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perspectiva inferior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lower perspective 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(point of view)</a:t>
            </a:r>
          </a:p>
        </p:txBody>
      </p:sp>
      <p:sp>
        <p:nvSpPr>
          <p:cNvPr id="214" name="alçado…"/>
          <p:cNvSpPr txBox="1"/>
          <p:nvPr/>
        </p:nvSpPr>
        <p:spPr>
          <a:xfrm>
            <a:off x="0" y="-1"/>
            <a:ext cx="12192000" cy="12192001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alçado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elevation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foto do arco…"/>
          <p:cNvSpPr txBox="1"/>
          <p:nvPr/>
        </p:nvSpPr>
        <p:spPr>
          <a:xfrm>
            <a:off x="36576000" y="-1"/>
            <a:ext cx="12192000" cy="12192001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foto do arco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(entre Lisboa e Sintra)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arch photo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(between Lisbon and Sintra)</a:t>
            </a:r>
          </a:p>
        </p:txBody>
      </p:sp>
      <p:sp>
        <p:nvSpPr>
          <p:cNvPr id="217" name="arco…"/>
          <p:cNvSpPr txBox="1"/>
          <p:nvPr/>
        </p:nvSpPr>
        <p:spPr>
          <a:xfrm>
            <a:off x="24384000" y="-1"/>
            <a:ext cx="12192000" cy="12192001"/>
          </a:xfrm>
          <a:prstGeom prst="rect">
            <a:avLst/>
          </a:prstGeom>
          <a:solidFill>
            <a:schemeClr val="accent3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arco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arch</a:t>
            </a:r>
          </a:p>
        </p:txBody>
      </p:sp>
      <p:sp>
        <p:nvSpPr>
          <p:cNvPr id="218" name="foto do arco…"/>
          <p:cNvSpPr txBox="1"/>
          <p:nvPr/>
        </p:nvSpPr>
        <p:spPr>
          <a:xfrm>
            <a:off x="12192000" y="0"/>
            <a:ext cx="12192000" cy="12192000"/>
          </a:xfrm>
          <a:prstGeom prst="rect">
            <a:avLst/>
          </a:prstGeom>
          <a:solidFill>
            <a:schemeClr val="accent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foto do arco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(entre Lisboa e Sintra)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arch photo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(between Lisbon and Sintra)</a:t>
            </a:r>
          </a:p>
        </p:txBody>
      </p:sp>
      <p:sp>
        <p:nvSpPr>
          <p:cNvPr id="219" name="arco…"/>
          <p:cNvSpPr txBox="1"/>
          <p:nvPr/>
        </p:nvSpPr>
        <p:spPr>
          <a:xfrm>
            <a:off x="0" y="-1"/>
            <a:ext cx="12192000" cy="12192001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arco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arch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insira aqui o código GH, em formato PNG…"/>
          <p:cNvSpPr txBox="1"/>
          <p:nvPr/>
        </p:nvSpPr>
        <p:spPr>
          <a:xfrm>
            <a:off x="14286" y="-25308"/>
            <a:ext cx="36533514" cy="12192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o código GH, em formato PNG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(na sua totalidade ou em parte, caso seja grande) 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e apague este texto explicativo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8000">
                <a:solidFill>
                  <a:srgbClr val="A6AAA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your GH code, in PNG format </a:t>
            </a:r>
          </a:p>
          <a:p>
            <a:pPr>
              <a:defRPr i="1" sz="8000">
                <a:solidFill>
                  <a:srgbClr val="A6AAA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(fully or partially if it is too big) </a:t>
            </a:r>
          </a:p>
          <a:p>
            <a:pPr>
              <a:defRPr i="1" sz="8000">
                <a:solidFill>
                  <a:srgbClr val="A6AAA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and delete this explaining text</a:t>
            </a:r>
          </a:p>
        </p:txBody>
      </p:sp>
      <p:sp>
        <p:nvSpPr>
          <p:cNvPr id="222" name="insira aqui o resultado do código (imagem) e apague este texto e fundo…"/>
          <p:cNvSpPr txBox="1"/>
          <p:nvPr/>
        </p:nvSpPr>
        <p:spPr>
          <a:xfrm>
            <a:off x="36576000" y="0"/>
            <a:ext cx="12192000" cy="12192000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insira aqui o resultado do código (imagem) e apague este texto e fundo</a:t>
            </a:r>
          </a:p>
          <a:p>
            <a:pPr>
              <a:defRPr i="1" sz="8000">
                <a:latin typeface="Helvetica"/>
                <a:ea typeface="Helvetica"/>
                <a:cs typeface="Helvetica"/>
                <a:sym typeface="Helvetica"/>
              </a:defRPr>
            </a:pPr>
            <a:r>
              <a:t>(use a totalidade deste quadrado de 960x960px)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insert here your code result (image) and delete this text and background</a:t>
            </a:r>
          </a:p>
          <a:p>
            <a:pPr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(fully use this square 960x960 px)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Quadrado"/>
          <p:cNvSpPr/>
          <p:nvPr/>
        </p:nvSpPr>
        <p:spPr>
          <a:xfrm>
            <a:off x="36573993" y="2229"/>
            <a:ext cx="12194006" cy="121940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p:spPr>
        <p:txBody>
          <a:bodyPr lIns="35937" tIns="35937" rIns="35937" bIns="35937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pic>
        <p:nvPicPr>
          <p:cNvPr id="132" name="Imagem" descr="Imagem"/>
          <p:cNvPicPr>
            <a:picLocks noChangeAspect="1"/>
          </p:cNvPicPr>
          <p:nvPr/>
        </p:nvPicPr>
        <p:blipFill>
          <a:blip r:embed="rId3">
            <a:extLst/>
          </a:blip>
          <a:srcRect l="0" t="10644" r="0" b="13929"/>
          <a:stretch>
            <a:fillRect/>
          </a:stretch>
        </p:blipFill>
        <p:spPr>
          <a:xfrm>
            <a:off x="36578043" y="-31676"/>
            <a:ext cx="12186054" cy="12255352"/>
          </a:xfrm>
          <a:prstGeom prst="rect">
            <a:avLst/>
          </a:prstGeom>
          <a:ln w="3175">
            <a:miter lim="400000"/>
          </a:ln>
        </p:spPr>
      </p:pic>
      <p:sp>
        <p:nvSpPr>
          <p:cNvPr id="133" name="Retângulo"/>
          <p:cNvSpPr/>
          <p:nvPr/>
        </p:nvSpPr>
        <p:spPr>
          <a:xfrm>
            <a:off x="12189209" y="-6183"/>
            <a:ext cx="24385119" cy="12191522"/>
          </a:xfrm>
          <a:prstGeom prst="rect">
            <a:avLst/>
          </a:prstGeom>
          <a:solidFill>
            <a:srgbClr val="DCDEE0"/>
          </a:solidFill>
          <a:ln w="3175">
            <a:miter lim="400000"/>
          </a:ln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p:spPr>
        <p:txBody>
          <a:bodyPr lIns="26952" tIns="26952" rIns="26952" bIns="26952" anchor="ctr"/>
          <a:lstStyle/>
          <a:p>
            <a:pPr>
              <a:defRPr sz="1400">
                <a:solidFill>
                  <a:srgbClr val="FFFFFF"/>
                </a:solidFill>
              </a:defRPr>
            </a:pPr>
          </a:p>
        </p:txBody>
      </p:sp>
      <p:pic>
        <p:nvPicPr>
          <p:cNvPr id="134" name="ULISBOA_VERTICAL_CMYK.jpg" descr="ULISBOA_VERTICAL_CMY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35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5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36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37" name="Maria da Glória Joana Carlota Leopoldina da Cruz Francisca Xavier de Paula Isidora Micaela Gabriela Rafaela Gonzaga de Bragança"/>
          <p:cNvSpPr txBox="1"/>
          <p:nvPr/>
        </p:nvSpPr>
        <p:spPr>
          <a:xfrm>
            <a:off x="12196976" y="11442917"/>
            <a:ext cx="24382285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Maria da Glória Joana Carlota Leopoldina da Cruz Francisca Xavier de Paula Isidora Micaela Gabriela Rafaela Gonzaga de Bragança</a:t>
            </a:r>
          </a:p>
        </p:txBody>
      </p:sp>
      <p:sp>
        <p:nvSpPr>
          <p:cNvPr id="138" name="modelação paramétrica e prototipagem digital em design"/>
          <p:cNvSpPr txBox="1"/>
          <p:nvPr/>
        </p:nvSpPr>
        <p:spPr>
          <a:xfrm>
            <a:off x="12439335" y="3352270"/>
            <a:ext cx="24323076" cy="48678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i="1" sz="135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modelação paramétrica e prototipagem digital em design</a:t>
            </a:r>
          </a:p>
        </p:txBody>
      </p:sp>
      <p:sp>
        <p:nvSpPr>
          <p:cNvPr id="139" name="número 20141234"/>
          <p:cNvSpPr txBox="1"/>
          <p:nvPr/>
        </p:nvSpPr>
        <p:spPr>
          <a:xfrm>
            <a:off x="42603929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 algn="l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número 20141234  </a:t>
            </a:r>
          </a:p>
        </p:txBody>
      </p:sp>
      <p:sp>
        <p:nvSpPr>
          <p:cNvPr id="140" name="LICENCIATURA EM DESIGN"/>
          <p:cNvSpPr txBox="1"/>
          <p:nvPr/>
        </p:nvSpPr>
        <p:spPr>
          <a:xfrm>
            <a:off x="12120733" y="10173140"/>
            <a:ext cx="24486807" cy="7540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45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LICENCIATURA EM DESIGN</a:t>
            </a:r>
          </a:p>
        </p:txBody>
      </p:sp>
      <p:sp>
        <p:nvSpPr>
          <p:cNvPr id="141" name="PORTUGAL"/>
          <p:cNvSpPr txBox="1"/>
          <p:nvPr/>
        </p:nvSpPr>
        <p:spPr>
          <a:xfrm>
            <a:off x="36601065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PORTUGAL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Quadrado"/>
          <p:cNvSpPr/>
          <p:nvPr/>
        </p:nvSpPr>
        <p:spPr>
          <a:xfrm>
            <a:off x="36573993" y="2229"/>
            <a:ext cx="12194006" cy="121940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p:spPr>
        <p:txBody>
          <a:bodyPr lIns="35937" tIns="35937" rIns="35937" bIns="35937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pic>
        <p:nvPicPr>
          <p:cNvPr id="144" name="Imagem" descr="Imagem"/>
          <p:cNvPicPr>
            <a:picLocks noChangeAspect="1"/>
          </p:cNvPicPr>
          <p:nvPr/>
        </p:nvPicPr>
        <p:blipFill>
          <a:blip r:embed="rId3">
            <a:extLst/>
          </a:blip>
          <a:srcRect l="0" t="10644" r="0" b="13929"/>
          <a:stretch>
            <a:fillRect/>
          </a:stretch>
        </p:blipFill>
        <p:spPr>
          <a:xfrm>
            <a:off x="36578043" y="-31676"/>
            <a:ext cx="12186054" cy="12255352"/>
          </a:xfrm>
          <a:prstGeom prst="rect">
            <a:avLst/>
          </a:prstGeom>
          <a:ln w="3175">
            <a:miter lim="400000"/>
          </a:ln>
        </p:spPr>
      </p:pic>
      <p:sp>
        <p:nvSpPr>
          <p:cNvPr id="145" name="Retângulo"/>
          <p:cNvSpPr/>
          <p:nvPr/>
        </p:nvSpPr>
        <p:spPr>
          <a:xfrm>
            <a:off x="12189209" y="-6183"/>
            <a:ext cx="24385119" cy="12191522"/>
          </a:xfrm>
          <a:prstGeom prst="rect">
            <a:avLst/>
          </a:prstGeom>
          <a:solidFill>
            <a:srgbClr val="DCDEE0"/>
          </a:solidFill>
          <a:ln w="3175">
            <a:miter lim="400000"/>
          </a:ln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p:spPr>
        <p:txBody>
          <a:bodyPr lIns="26952" tIns="26952" rIns="26952" bIns="26952" anchor="ctr"/>
          <a:lstStyle/>
          <a:p>
            <a:pPr>
              <a:defRPr sz="1400">
                <a:solidFill>
                  <a:srgbClr val="FFFFFF"/>
                </a:solidFill>
              </a:defRPr>
            </a:pPr>
          </a:p>
        </p:txBody>
      </p:sp>
      <p:pic>
        <p:nvPicPr>
          <p:cNvPr id="146" name="ULISBOA_VERTICAL_CMYK.jpg" descr="ULISBOA_VERTICAL_CMY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47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5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48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49" name="Maria da Glória Joana Carlota Leopoldina da Cruz Francisca Xavier de Paula Isidora Micaela Gabriela Rafaela Gonzaga de Bragança"/>
          <p:cNvSpPr txBox="1"/>
          <p:nvPr/>
        </p:nvSpPr>
        <p:spPr>
          <a:xfrm>
            <a:off x="12196976" y="11442917"/>
            <a:ext cx="24382285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Maria da Glória Joana Carlota Leopoldina da Cruz Francisca Xavier de Paula Isidora Micaela Gabriela Rafaela Gonzaga de Bragança</a:t>
            </a:r>
          </a:p>
        </p:txBody>
      </p:sp>
      <p:sp>
        <p:nvSpPr>
          <p:cNvPr id="150" name="laboratório de…"/>
          <p:cNvSpPr txBox="1"/>
          <p:nvPr/>
        </p:nvSpPr>
        <p:spPr>
          <a:xfrm>
            <a:off x="12439335" y="3352270"/>
            <a:ext cx="24323076" cy="48678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laboratório de </a:t>
            </a:r>
          </a:p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desenho paramétrico</a:t>
            </a:r>
          </a:p>
        </p:txBody>
      </p:sp>
      <p:sp>
        <p:nvSpPr>
          <p:cNvPr id="151" name="número 20141234"/>
          <p:cNvSpPr txBox="1"/>
          <p:nvPr/>
        </p:nvSpPr>
        <p:spPr>
          <a:xfrm>
            <a:off x="42603929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 algn="l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número 20141234  </a:t>
            </a:r>
          </a:p>
        </p:txBody>
      </p:sp>
      <p:sp>
        <p:nvSpPr>
          <p:cNvPr id="152" name="CURSO DE ESPECIALIZAÇÃO EM COMPUTAÇÃO / DOUTORAMENTO EM ARQUITECTURA"/>
          <p:cNvSpPr txBox="1"/>
          <p:nvPr/>
        </p:nvSpPr>
        <p:spPr>
          <a:xfrm>
            <a:off x="12120733" y="10173140"/>
            <a:ext cx="24486807" cy="7540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45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CURSO DE ESPECIALIZAÇÃO EM COMPUTAÇÃO / DOUTORAMENTO EM ARQUITECTURA</a:t>
            </a:r>
          </a:p>
        </p:txBody>
      </p:sp>
      <p:sp>
        <p:nvSpPr>
          <p:cNvPr id="153" name="PORTUGAL"/>
          <p:cNvSpPr txBox="1"/>
          <p:nvPr/>
        </p:nvSpPr>
        <p:spPr>
          <a:xfrm>
            <a:off x="36601065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PORTUGAL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Quadrado"/>
          <p:cNvSpPr/>
          <p:nvPr/>
        </p:nvSpPr>
        <p:spPr>
          <a:xfrm>
            <a:off x="36573993" y="2229"/>
            <a:ext cx="12194006" cy="121940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p:spPr>
        <p:txBody>
          <a:bodyPr lIns="35937" tIns="35937" rIns="35937" bIns="35937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pic>
        <p:nvPicPr>
          <p:cNvPr id="156" name="Imagem" descr="Imagem"/>
          <p:cNvPicPr>
            <a:picLocks noChangeAspect="1"/>
          </p:cNvPicPr>
          <p:nvPr/>
        </p:nvPicPr>
        <p:blipFill>
          <a:blip r:embed="rId3">
            <a:extLst/>
          </a:blip>
          <a:srcRect l="0" t="10644" r="0" b="13929"/>
          <a:stretch>
            <a:fillRect/>
          </a:stretch>
        </p:blipFill>
        <p:spPr>
          <a:xfrm>
            <a:off x="36578043" y="-31676"/>
            <a:ext cx="12186054" cy="12255352"/>
          </a:xfrm>
          <a:prstGeom prst="rect">
            <a:avLst/>
          </a:prstGeom>
          <a:ln w="3175">
            <a:miter lim="400000"/>
          </a:ln>
        </p:spPr>
      </p:pic>
      <p:sp>
        <p:nvSpPr>
          <p:cNvPr id="157" name="Retângulo"/>
          <p:cNvSpPr/>
          <p:nvPr/>
        </p:nvSpPr>
        <p:spPr>
          <a:xfrm>
            <a:off x="12189209" y="-6183"/>
            <a:ext cx="24385119" cy="12191522"/>
          </a:xfrm>
          <a:prstGeom prst="rect">
            <a:avLst/>
          </a:prstGeom>
          <a:solidFill>
            <a:srgbClr val="DCDEE0"/>
          </a:solidFill>
          <a:ln w="3175">
            <a:miter lim="400000"/>
          </a:ln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p:spPr>
        <p:txBody>
          <a:bodyPr lIns="26952" tIns="26952" rIns="26952" bIns="26952" anchor="ctr"/>
          <a:lstStyle/>
          <a:p>
            <a:pPr>
              <a:defRPr sz="1400">
                <a:solidFill>
                  <a:srgbClr val="FFFFFF"/>
                </a:solidFill>
              </a:defRPr>
            </a:pPr>
          </a:p>
        </p:txBody>
      </p:sp>
      <p:pic>
        <p:nvPicPr>
          <p:cNvPr id="158" name="ULISBOA_VERTICAL_CMYK.jpg" descr="ULISBOA_VERTICAL_CMY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59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5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60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61" name="Maria da Glória Joana Carlota Leopoldina da Cruz Francisca Xavier de Paula Isidora Micaela Gabriela Rafaela Gonzaga de Bragança"/>
          <p:cNvSpPr txBox="1"/>
          <p:nvPr/>
        </p:nvSpPr>
        <p:spPr>
          <a:xfrm>
            <a:off x="12196976" y="11442917"/>
            <a:ext cx="24382285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Maria da Glória Joana Carlota Leopoldina da Cruz Francisca Xavier de Paula Isidora Micaela Gabriela Rafaela Gonzaga de Bragança</a:t>
            </a:r>
          </a:p>
        </p:txBody>
      </p:sp>
      <p:sp>
        <p:nvSpPr>
          <p:cNvPr id="162" name="introdução ao laboratório de…"/>
          <p:cNvSpPr txBox="1"/>
          <p:nvPr/>
        </p:nvSpPr>
        <p:spPr>
          <a:xfrm>
            <a:off x="12439335" y="3352270"/>
            <a:ext cx="24323076" cy="48678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introdução ao laboratório de </a:t>
            </a:r>
          </a:p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desenho paramétrico</a:t>
            </a:r>
          </a:p>
        </p:txBody>
      </p:sp>
      <p:sp>
        <p:nvSpPr>
          <p:cNvPr id="163" name="número 20141234"/>
          <p:cNvSpPr txBox="1"/>
          <p:nvPr/>
        </p:nvSpPr>
        <p:spPr>
          <a:xfrm>
            <a:off x="42603929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 algn="l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número 20141234  </a:t>
            </a:r>
          </a:p>
        </p:txBody>
      </p:sp>
      <p:sp>
        <p:nvSpPr>
          <p:cNvPr id="164" name="OPTATIVA DE 2º CICLO DE ESTUDOS"/>
          <p:cNvSpPr txBox="1"/>
          <p:nvPr/>
        </p:nvSpPr>
        <p:spPr>
          <a:xfrm>
            <a:off x="12120733" y="10173140"/>
            <a:ext cx="24486807" cy="7540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45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OPTATIVA DE 2º CICLO DE ESTUDOS</a:t>
            </a:r>
          </a:p>
        </p:txBody>
      </p:sp>
      <p:sp>
        <p:nvSpPr>
          <p:cNvPr id="165" name="PORTUGAL"/>
          <p:cNvSpPr txBox="1"/>
          <p:nvPr/>
        </p:nvSpPr>
        <p:spPr>
          <a:xfrm>
            <a:off x="36601065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PORTUGAL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Quadrado"/>
          <p:cNvSpPr/>
          <p:nvPr/>
        </p:nvSpPr>
        <p:spPr>
          <a:xfrm>
            <a:off x="36573993" y="2229"/>
            <a:ext cx="12194006" cy="121940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p:spPr>
        <p:txBody>
          <a:bodyPr lIns="35937" tIns="35937" rIns="35937" bIns="35937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pic>
        <p:nvPicPr>
          <p:cNvPr id="168" name="Imagem" descr="Imagem"/>
          <p:cNvPicPr>
            <a:picLocks noChangeAspect="1"/>
          </p:cNvPicPr>
          <p:nvPr/>
        </p:nvPicPr>
        <p:blipFill>
          <a:blip r:embed="rId3">
            <a:extLst/>
          </a:blip>
          <a:srcRect l="0" t="10644" r="0" b="13929"/>
          <a:stretch>
            <a:fillRect/>
          </a:stretch>
        </p:blipFill>
        <p:spPr>
          <a:xfrm>
            <a:off x="36578043" y="-31676"/>
            <a:ext cx="12186054" cy="12255352"/>
          </a:xfrm>
          <a:prstGeom prst="rect">
            <a:avLst/>
          </a:prstGeom>
          <a:ln w="3175">
            <a:miter lim="400000"/>
          </a:ln>
        </p:spPr>
      </p:pic>
      <p:sp>
        <p:nvSpPr>
          <p:cNvPr id="169" name="Retângulo"/>
          <p:cNvSpPr/>
          <p:nvPr/>
        </p:nvSpPr>
        <p:spPr>
          <a:xfrm>
            <a:off x="12189209" y="-6183"/>
            <a:ext cx="24385119" cy="12191522"/>
          </a:xfrm>
          <a:prstGeom prst="rect">
            <a:avLst/>
          </a:prstGeom>
          <a:solidFill>
            <a:srgbClr val="DCDEE0"/>
          </a:solidFill>
          <a:ln w="3175">
            <a:miter lim="400000"/>
          </a:ln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p:spPr>
        <p:txBody>
          <a:bodyPr lIns="26952" tIns="26952" rIns="26952" bIns="26952" anchor="ctr"/>
          <a:lstStyle/>
          <a:p>
            <a:pPr>
              <a:defRPr sz="1400">
                <a:solidFill>
                  <a:srgbClr val="FFFFFF"/>
                </a:solidFill>
              </a:defRPr>
            </a:pPr>
          </a:p>
        </p:txBody>
      </p:sp>
      <p:pic>
        <p:nvPicPr>
          <p:cNvPr id="170" name="ULISBOA_VERTICAL_CMYK.jpg" descr="ULISBOA_VERTICAL_CMYK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71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5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72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73" name="Maria da Glória Joana Carlota Leopoldina da Cruz Francisca Xavier de Paula Isidora Micaela Gabriela Rafaela Gonzaga de Bragança"/>
          <p:cNvSpPr txBox="1"/>
          <p:nvPr/>
        </p:nvSpPr>
        <p:spPr>
          <a:xfrm>
            <a:off x="12196976" y="11442917"/>
            <a:ext cx="24382285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Maria da Glória Joana Carlota Leopoldina da Cruz Francisca Xavier de Paula Isidora Micaela Gabriela Rafaela Gonzaga de Bragança</a:t>
            </a:r>
          </a:p>
        </p:txBody>
      </p:sp>
      <p:sp>
        <p:nvSpPr>
          <p:cNvPr id="174" name="projecto e…"/>
          <p:cNvSpPr txBox="1"/>
          <p:nvPr/>
        </p:nvSpPr>
        <p:spPr>
          <a:xfrm>
            <a:off x="12439335" y="3352270"/>
            <a:ext cx="24323076" cy="486783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projecto e </a:t>
            </a:r>
          </a:p>
          <a:p>
            <a:pPr>
              <a:defRPr i="1" sz="15000">
                <a:latin typeface="Helvetica"/>
                <a:ea typeface="Helvetica"/>
                <a:cs typeface="Helvetica"/>
                <a:sym typeface="Helvetica"/>
              </a:defRPr>
            </a:pPr>
            <a:r>
              <a:t>fabricação digital</a:t>
            </a:r>
          </a:p>
        </p:txBody>
      </p:sp>
      <p:sp>
        <p:nvSpPr>
          <p:cNvPr id="175" name="número 20141234"/>
          <p:cNvSpPr txBox="1"/>
          <p:nvPr/>
        </p:nvSpPr>
        <p:spPr>
          <a:xfrm>
            <a:off x="42603929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 algn="l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número 20141234  </a:t>
            </a:r>
          </a:p>
        </p:txBody>
      </p:sp>
      <p:sp>
        <p:nvSpPr>
          <p:cNvPr id="176" name="CURSO DE ESPECIALIZAÇÃO EM COMPUTAÇÃO / DOUTORAMENTO EM ARQUITECTURA"/>
          <p:cNvSpPr txBox="1"/>
          <p:nvPr/>
        </p:nvSpPr>
        <p:spPr>
          <a:xfrm>
            <a:off x="12120733" y="10173140"/>
            <a:ext cx="24486807" cy="75403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45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CURSO DE ESPECIALIZAÇÃO EM COMPUTAÇÃO / DOUTORAMENTO EM ARQUITECTURA</a:t>
            </a:r>
          </a:p>
        </p:txBody>
      </p:sp>
      <p:sp>
        <p:nvSpPr>
          <p:cNvPr id="177" name="PORTUGAL"/>
          <p:cNvSpPr txBox="1"/>
          <p:nvPr/>
        </p:nvSpPr>
        <p:spPr>
          <a:xfrm>
            <a:off x="36601065" y="11442917"/>
            <a:ext cx="6096001" cy="76116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/>
          <a:p>
            <a:pPr lvl="1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PORTUGAL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04"/>
          <p:cNvSpPr txBox="1"/>
          <p:nvPr/>
        </p:nvSpPr>
        <p:spPr>
          <a:xfrm>
            <a:off x="36532833" y="9778"/>
            <a:ext cx="12190370" cy="12192000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>
            <a:lvl1pPr>
              <a:defRPr sz="800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04</a:t>
            </a:r>
          </a:p>
        </p:txBody>
      </p:sp>
      <p:sp>
        <p:nvSpPr>
          <p:cNvPr id="180" name="Dual de um cubo truncado a 1/3 de aresta (em Rhino)"/>
          <p:cNvSpPr txBox="1"/>
          <p:nvPr/>
        </p:nvSpPr>
        <p:spPr>
          <a:xfrm>
            <a:off x="12212162" y="-25308"/>
            <a:ext cx="24335638" cy="1219200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>
            <a:lvl1pPr>
              <a:defRPr i="1" sz="1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Dual de um cubo truncado a 1/3 de aresta (em Rhino)</a:t>
            </a:r>
          </a:p>
        </p:txBody>
      </p:sp>
      <p:pic>
        <p:nvPicPr>
          <p:cNvPr id="181" name="ULISBOA_VERTICAL_CMYK.jpg" descr="ULISBOA_VERTICAL_CMY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82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3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83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2017-2018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06.1"/>
          <p:cNvSpPr txBox="1"/>
          <p:nvPr/>
        </p:nvSpPr>
        <p:spPr>
          <a:xfrm>
            <a:off x="36532833" y="9778"/>
            <a:ext cx="12190370" cy="12192000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sz="8000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06</a:t>
            </a:r>
            <a:r>
              <a:rPr sz="10000"/>
              <a:t>.1</a:t>
            </a:r>
          </a:p>
        </p:txBody>
      </p:sp>
      <p:sp>
        <p:nvSpPr>
          <p:cNvPr id="186" name="Morfogénese Digital:…"/>
          <p:cNvSpPr txBox="1"/>
          <p:nvPr/>
        </p:nvSpPr>
        <p:spPr>
          <a:xfrm>
            <a:off x="12212162" y="-25308"/>
            <a:ext cx="24335638" cy="1219200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Morfogénese Digital: </a:t>
            </a:r>
          </a:p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construção de uma serpentina</a:t>
            </a:r>
          </a:p>
        </p:txBody>
      </p:sp>
      <p:pic>
        <p:nvPicPr>
          <p:cNvPr id="187" name="ULISBOA_VERTICAL_CMYK.jpg" descr="ULISBOA_VERTICAL_CMY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88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3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89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2017-2018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09.20"/>
          <p:cNvSpPr txBox="1"/>
          <p:nvPr/>
        </p:nvSpPr>
        <p:spPr>
          <a:xfrm>
            <a:off x="36532833" y="9778"/>
            <a:ext cx="12190370" cy="12192000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sz="8000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09</a:t>
            </a:r>
            <a:r>
              <a:rPr sz="10000"/>
              <a:t>.20</a:t>
            </a:r>
          </a:p>
        </p:txBody>
      </p:sp>
      <p:sp>
        <p:nvSpPr>
          <p:cNvPr id="192" name="Construções Geométricas:…"/>
          <p:cNvSpPr txBox="1"/>
          <p:nvPr/>
        </p:nvSpPr>
        <p:spPr>
          <a:xfrm>
            <a:off x="12212162" y="-25308"/>
            <a:ext cx="24335638" cy="12192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Construções Geométricas: </a:t>
            </a:r>
          </a:p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arco romano polilobulado</a:t>
            </a:r>
          </a:p>
        </p:txBody>
      </p:sp>
      <p:pic>
        <p:nvPicPr>
          <p:cNvPr id="193" name="ULISBOA_VERTICAL_CMYK.jpg" descr="ULISBOA_VERTICAL_CMY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194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3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195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196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2017-2018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09.20"/>
          <p:cNvSpPr txBox="1"/>
          <p:nvPr/>
        </p:nvSpPr>
        <p:spPr>
          <a:xfrm>
            <a:off x="36532833" y="9778"/>
            <a:ext cx="12190370" cy="12192000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sz="8000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09</a:t>
            </a:r>
            <a:r>
              <a:rPr sz="10000"/>
              <a:t>.20</a:t>
            </a:r>
          </a:p>
        </p:txBody>
      </p:sp>
      <p:sp>
        <p:nvSpPr>
          <p:cNvPr id="199" name="Construções Geométricas:…"/>
          <p:cNvSpPr txBox="1"/>
          <p:nvPr/>
        </p:nvSpPr>
        <p:spPr>
          <a:xfrm>
            <a:off x="12212162" y="-25308"/>
            <a:ext cx="24335638" cy="12192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/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Construções Geométricas: </a:t>
            </a:r>
          </a:p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19. arco elíptico</a:t>
            </a:r>
          </a:p>
          <a:p>
            <a:pPr>
              <a:defRPr i="1" sz="12000">
                <a:latin typeface="Helvetica"/>
                <a:ea typeface="Helvetica"/>
                <a:cs typeface="Helvetica"/>
                <a:sym typeface="Helvetica"/>
              </a:defRPr>
            </a:pPr>
            <a:r>
              <a:t>20. arco romano polilobulado</a:t>
            </a:r>
          </a:p>
        </p:txBody>
      </p:sp>
      <p:pic>
        <p:nvPicPr>
          <p:cNvPr id="200" name="ULISBOA_VERTICAL_CMYK.jpg" descr="ULISBOA_VERTICAL_CMY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08430" y="263526"/>
            <a:ext cx="4413784" cy="7395472"/>
          </a:xfrm>
          <a:prstGeom prst="rect">
            <a:avLst/>
          </a:prstGeom>
          <a:ln w="3175">
            <a:miter lim="400000"/>
          </a:ln>
        </p:spPr>
      </p:pic>
      <p:pic>
        <p:nvPicPr>
          <p:cNvPr id="201" name="Logotipo_Faculdade Arquitetura_UL_alta resoluá∆o_ 15.10.2013-01.png" descr="Logotipo_Faculdade Arquitetura_UL_alta resoluá∆o_ 15.10.2013-01.png"/>
          <p:cNvPicPr>
            <a:picLocks noChangeAspect="1"/>
          </p:cNvPicPr>
          <p:nvPr/>
        </p:nvPicPr>
        <p:blipFill>
          <a:blip r:embed="rId3">
            <a:extLst/>
          </a:blip>
          <a:srcRect l="0" t="4730" r="0" b="0"/>
          <a:stretch>
            <a:fillRect/>
          </a:stretch>
        </p:blipFill>
        <p:spPr>
          <a:xfrm>
            <a:off x="1509916" y="7352017"/>
            <a:ext cx="9210578" cy="4206988"/>
          </a:xfrm>
          <a:prstGeom prst="rect">
            <a:avLst/>
          </a:prstGeom>
          <a:ln w="3175">
            <a:miter lim="400000"/>
          </a:ln>
        </p:spPr>
      </p:pic>
      <p:sp>
        <p:nvSpPr>
          <p:cNvPr id="202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203" name="2017-2018"/>
          <p:cNvSpPr txBox="1"/>
          <p:nvPr/>
        </p:nvSpPr>
        <p:spPr>
          <a:xfrm>
            <a:off x="-1" y="11434457"/>
            <a:ext cx="12190371" cy="76116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952" tIns="26952" rIns="26952" bIns="26952" anchor="ctr"/>
          <a:lstStyle>
            <a:lvl1pPr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2017-2018</a:t>
            </a:r>
          </a:p>
        </p:txBody>
      </p:sp>
      <p:sp>
        <p:nvSpPr>
          <p:cNvPr id="204" name=".19"/>
          <p:cNvSpPr txBox="1"/>
          <p:nvPr/>
        </p:nvSpPr>
        <p:spPr>
          <a:xfrm>
            <a:off x="45407485" y="6814990"/>
            <a:ext cx="3105225" cy="15120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37" tIns="35937" rIns="35937" bIns="35937" anchor="ctr"/>
          <a:lstStyle>
            <a:lvl1pPr algn="r">
              <a:defRPr sz="1000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>
              <a:defRPr sz="80000"/>
            </a:pPr>
            <a:r>
              <a:rPr sz="10000"/>
              <a:t>.19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0" dist="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35937" tIns="35937" rIns="35937" bIns="35937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5937" tIns="35937" rIns="35937" bIns="35937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0" dist="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35937" tIns="35937" rIns="35937" bIns="35937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5937" tIns="35937" rIns="35937" bIns="35937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