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7"/>
  </p:notesMasterIdLst>
  <p:sldIdLst>
    <p:sldId id="256" r:id="rId2"/>
    <p:sldId id="257" r:id="rId3"/>
    <p:sldId id="258" r:id="rId4"/>
    <p:sldId id="262" r:id="rId5"/>
    <p:sldId id="264" r:id="rId6"/>
    <p:sldId id="265" r:id="rId7"/>
    <p:sldId id="266" r:id="rId8"/>
    <p:sldId id="267" r:id="rId9"/>
    <p:sldId id="269" r:id="rId10"/>
    <p:sldId id="268" r:id="rId11"/>
    <p:sldId id="270" r:id="rId12"/>
    <p:sldId id="281" r:id="rId13"/>
    <p:sldId id="259" r:id="rId14"/>
    <p:sldId id="260" r:id="rId15"/>
    <p:sldId id="261" r:id="rId16"/>
    <p:sldId id="280" r:id="rId17"/>
    <p:sldId id="277" r:id="rId18"/>
    <p:sldId id="282" r:id="rId19"/>
    <p:sldId id="283" r:id="rId20"/>
    <p:sldId id="279" r:id="rId21"/>
    <p:sldId id="278" r:id="rId22"/>
    <p:sldId id="284" r:id="rId23"/>
    <p:sldId id="275" r:id="rId24"/>
    <p:sldId id="286" r:id="rId25"/>
    <p:sldId id="289" r:id="rId26"/>
    <p:sldId id="290" r:id="rId27"/>
    <p:sldId id="287" r:id="rId28"/>
    <p:sldId id="291" r:id="rId29"/>
    <p:sldId id="292" r:id="rId30"/>
    <p:sldId id="293" r:id="rId31"/>
    <p:sldId id="294" r:id="rId32"/>
    <p:sldId id="295" r:id="rId33"/>
    <p:sldId id="296" r:id="rId34"/>
    <p:sldId id="297" r:id="rId35"/>
    <p:sldId id="298" r:id="rId36"/>
    <p:sldId id="299" r:id="rId37"/>
    <p:sldId id="300" r:id="rId38"/>
    <p:sldId id="285" r:id="rId39"/>
    <p:sldId id="271" r:id="rId40"/>
    <p:sldId id="273" r:id="rId41"/>
    <p:sldId id="274" r:id="rId42"/>
    <p:sldId id="272" r:id="rId43"/>
    <p:sldId id="276" r:id="rId44"/>
    <p:sldId id="301" r:id="rId45"/>
    <p:sldId id="302" r:id="rId4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536"/>
    <p:restoredTop sz="94694"/>
  </p:normalViewPr>
  <p:slideViewPr>
    <p:cSldViewPr snapToGrid="0">
      <p:cViewPr varScale="1">
        <p:scale>
          <a:sx n="60" d="100"/>
          <a:sy n="60" d="100"/>
        </p:scale>
        <p:origin x="416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ítulo e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 do título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Texto do título</a:t>
            </a:r>
          </a:p>
        </p:txBody>
      </p:sp>
      <p:sp>
        <p:nvSpPr>
          <p:cNvPr id="12" name="Nível um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Nível um</a:t>
            </a:r>
          </a:p>
          <a:p>
            <a:pPr lvl="1"/>
            <a:r>
              <a:t>Nível dois</a:t>
            </a:r>
          </a:p>
          <a:p>
            <a:pPr lvl="2"/>
            <a:r>
              <a:t>Nível três</a:t>
            </a:r>
          </a:p>
          <a:p>
            <a:pPr lvl="3"/>
            <a:r>
              <a:t>Nível quatro</a:t>
            </a:r>
          </a:p>
          <a:p>
            <a:pPr lvl="4"/>
            <a:r>
              <a:t>Nível cinco</a:t>
            </a:r>
          </a:p>
        </p:txBody>
      </p:sp>
      <p:sp>
        <p:nvSpPr>
          <p:cNvPr id="13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Manuel Macieira"/>
          <p:cNvSpPr txBox="1">
            <a:spLocks noGrp="1"/>
          </p:cNvSpPr>
          <p:nvPr>
            <p:ph type="body" sz="quarter" idx="21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–Manuel Macieira</a:t>
            </a:r>
          </a:p>
        </p:txBody>
      </p:sp>
      <p:sp>
        <p:nvSpPr>
          <p:cNvPr id="94" name="“Digite aqui uma citação.”"/>
          <p:cNvSpPr txBox="1">
            <a:spLocks noGrp="1"/>
          </p:cNvSpPr>
          <p:nvPr>
            <p:ph type="body" sz="quarter" idx="22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“Digite aqui uma citação.” </a:t>
            </a:r>
          </a:p>
        </p:txBody>
      </p:sp>
      <p:sp>
        <p:nvSpPr>
          <p:cNvPr id="95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graf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Vista da praia e do mar de uma duna de areia com vegetação rasteira"/>
          <p:cNvSpPr>
            <a:spLocks noGrp="1"/>
          </p:cNvSpPr>
          <p:nvPr>
            <p:ph type="pic" idx="21"/>
          </p:nvPr>
        </p:nvSpPr>
        <p:spPr>
          <a:xfrm>
            <a:off x="-50800" y="-1270000"/>
            <a:ext cx="24485600" cy="163237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grafia 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Vista da praia e do mar de uma duna de areia com vegetação rasteira"/>
          <p:cNvSpPr>
            <a:spLocks noGrp="1"/>
          </p:cNvSpPr>
          <p:nvPr>
            <p:ph type="pic" idx="21"/>
          </p:nvPr>
        </p:nvSpPr>
        <p:spPr>
          <a:xfrm>
            <a:off x="3125968" y="-393700"/>
            <a:ext cx="18135601" cy="12090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exto do título"/>
          <p:cNvSpPr txBox="1">
            <a:spLocks noGrp="1"/>
          </p:cNvSpPr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Texto do título</a:t>
            </a:r>
          </a:p>
        </p:txBody>
      </p:sp>
      <p:sp>
        <p:nvSpPr>
          <p:cNvPr id="22" name="Nível um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Nível um</a:t>
            </a:r>
          </a:p>
          <a:p>
            <a:pPr lvl="1"/>
            <a:r>
              <a:t>Nível dois</a:t>
            </a:r>
          </a:p>
          <a:p>
            <a:pPr lvl="2"/>
            <a:r>
              <a:t>Nível três</a:t>
            </a:r>
          </a:p>
          <a:p>
            <a:pPr lvl="3"/>
            <a:r>
              <a:t>Nível quatro</a:t>
            </a:r>
          </a:p>
          <a:p>
            <a:pPr lvl="4"/>
            <a:r>
              <a:t>Nível cinco</a:t>
            </a:r>
          </a:p>
        </p:txBody>
      </p:sp>
      <p:sp>
        <p:nvSpPr>
          <p:cNvPr id="23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- ce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o do título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31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grafia 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arça‑real em voo a baixa altitude sobre uma praia com uma pequena vedação em primeiro plano"/>
          <p:cNvSpPr>
            <a:spLocks noGrp="1"/>
          </p:cNvSpPr>
          <p:nvPr>
            <p:ph type="pic" sz="half" idx="21"/>
          </p:nvPr>
        </p:nvSpPr>
        <p:spPr>
          <a:xfrm>
            <a:off x="12827000" y="952500"/>
            <a:ext cx="114681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exto do título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Texto do título</a:t>
            </a:r>
          </a:p>
        </p:txBody>
      </p:sp>
      <p:sp>
        <p:nvSpPr>
          <p:cNvPr id="40" name="Nível um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Nível um</a:t>
            </a:r>
          </a:p>
          <a:p>
            <a:pPr lvl="1"/>
            <a:r>
              <a:t>Nível dois</a:t>
            </a:r>
          </a:p>
          <a:p>
            <a:pPr lvl="2"/>
            <a:r>
              <a:t>Nível três</a:t>
            </a:r>
          </a:p>
          <a:p>
            <a:pPr lvl="3"/>
            <a:r>
              <a:t>Nível quatro</a:t>
            </a:r>
          </a:p>
          <a:p>
            <a:pPr lvl="4"/>
            <a:r>
              <a:t>Nível cinco</a:t>
            </a:r>
          </a:p>
        </p:txBody>
      </p:sp>
      <p:sp>
        <p:nvSpPr>
          <p:cNvPr id="41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- top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49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marc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57" name="Nível um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Nível um</a:t>
            </a:r>
          </a:p>
          <a:p>
            <a:pPr lvl="1"/>
            <a:r>
              <a:t>Nível dois</a:t>
            </a:r>
          </a:p>
          <a:p>
            <a:pPr lvl="2"/>
            <a:r>
              <a:t>Nível três</a:t>
            </a:r>
          </a:p>
          <a:p>
            <a:pPr lvl="3"/>
            <a:r>
              <a:t>Nível quatro</a:t>
            </a:r>
          </a:p>
          <a:p>
            <a:pPr lvl="4"/>
            <a:r>
              <a:t>Nível cinco</a:t>
            </a:r>
          </a:p>
        </p:txBody>
      </p:sp>
      <p:sp>
        <p:nvSpPr>
          <p:cNvPr id="58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marcas e fotograf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Caminho de areia entre duas colinas que termina no mar"/>
          <p:cNvSpPr>
            <a:spLocks noGrp="1"/>
          </p:cNvSpPr>
          <p:nvPr>
            <p:ph type="pic" sz="half" idx="21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67" name="Nível um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Nível um</a:t>
            </a:r>
          </a:p>
          <a:p>
            <a:pPr lvl="1"/>
            <a:r>
              <a:t>Nível dois</a:t>
            </a:r>
          </a:p>
          <a:p>
            <a:pPr lvl="2"/>
            <a:r>
              <a:t>Nível três</a:t>
            </a:r>
          </a:p>
          <a:p>
            <a:pPr lvl="3"/>
            <a:r>
              <a:t>Nível quatro</a:t>
            </a:r>
          </a:p>
          <a:p>
            <a:pPr lvl="4"/>
            <a:r>
              <a:t>Nível cinco</a:t>
            </a:r>
          </a:p>
        </p:txBody>
      </p:sp>
      <p:sp>
        <p:nvSpPr>
          <p:cNvPr id="68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rc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Nível um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Nível um</a:t>
            </a:r>
          </a:p>
          <a:p>
            <a:pPr lvl="1"/>
            <a:r>
              <a:t>Nível dois</a:t>
            </a:r>
          </a:p>
          <a:p>
            <a:pPr lvl="2"/>
            <a:r>
              <a:t>Nível três</a:t>
            </a:r>
          </a:p>
          <a:p>
            <a:pPr lvl="3"/>
            <a:r>
              <a:t>Nível quatro</a:t>
            </a:r>
          </a:p>
          <a:p>
            <a:pPr lvl="4"/>
            <a:r>
              <a:t>Nível cinco</a:t>
            </a:r>
          </a:p>
        </p:txBody>
      </p:sp>
      <p:sp>
        <p:nvSpPr>
          <p:cNvPr id="76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grafia 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Caminho de areia entre duas colinas que termina no mar"/>
          <p:cNvSpPr>
            <a:spLocks noGrp="1"/>
          </p:cNvSpPr>
          <p:nvPr>
            <p:ph type="pic" sz="quarter" idx="21"/>
          </p:nvPr>
        </p:nvSpPr>
        <p:spPr>
          <a:xfrm>
            <a:off x="15300325" y="7048500"/>
            <a:ext cx="832485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Garça‑real em voo a baixa altitude sobre uma praia com uma pequena vedação em primeiro plano"/>
          <p:cNvSpPr>
            <a:spLocks noGrp="1"/>
          </p:cNvSpPr>
          <p:nvPr>
            <p:ph type="pic" sz="quarter" idx="22"/>
          </p:nvPr>
        </p:nvSpPr>
        <p:spPr>
          <a:xfrm>
            <a:off x="15760700" y="863600"/>
            <a:ext cx="7404100" cy="740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Vista da praia e do mar de uma duna de areia com vegetação rasteira"/>
          <p:cNvSpPr>
            <a:spLocks noGrp="1"/>
          </p:cNvSpPr>
          <p:nvPr>
            <p:ph type="pic" idx="23"/>
          </p:nvPr>
        </p:nvSpPr>
        <p:spPr>
          <a:xfrm>
            <a:off x="-9906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o título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Texto do título</a:t>
            </a:r>
          </a:p>
        </p:txBody>
      </p:sp>
      <p:sp>
        <p:nvSpPr>
          <p:cNvPr id="3" name="Nível um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Nível um</a:t>
            </a:r>
          </a:p>
          <a:p>
            <a:pPr lvl="1"/>
            <a:r>
              <a:t>Nível dois</a:t>
            </a:r>
          </a:p>
          <a:p>
            <a:pPr lvl="2"/>
            <a:r>
              <a:t>Nível três</a:t>
            </a:r>
          </a:p>
          <a:p>
            <a:pPr lvl="3"/>
            <a:r>
              <a:t>Nível quatro</a:t>
            </a:r>
          </a:p>
          <a:p>
            <a:pPr lvl="4"/>
            <a:r>
              <a:t>Nível cinco</a:t>
            </a:r>
          </a:p>
        </p:txBody>
      </p:sp>
      <p:sp>
        <p:nvSpPr>
          <p:cNvPr id="4" name="Número do diapositivo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Modelação Geométrica e Generativa"/>
          <p:cNvSpPr txBox="1">
            <a:spLocks noGrp="1"/>
          </p:cNvSpPr>
          <p:nvPr>
            <p:ph type="subTitle" sz="quarter" idx="1"/>
          </p:nvPr>
        </p:nvSpPr>
        <p:spPr>
          <a:xfrm>
            <a:off x="55663" y="9753113"/>
            <a:ext cx="24272674" cy="1721334"/>
          </a:xfrm>
          <a:prstGeom prst="rect">
            <a:avLst/>
          </a:prstGeom>
          <a:effectLst>
            <a:outerShdw blurRad="165100" dist="107197" dir="2700000" rotWithShape="0">
              <a:srgbClr val="000000">
                <a:alpha val="49800"/>
              </a:srgbClr>
            </a:outerShdw>
          </a:effectLst>
        </p:spPr>
        <p:txBody>
          <a:bodyPr>
            <a:normAutofit lnSpcReduction="10000"/>
          </a:bodyPr>
          <a:lstStyle>
            <a:lvl1pPr defTabSz="817244">
              <a:defRPr sz="10791" b="1">
                <a:gradFill flip="none" rotWithShape="1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t>Modelação Geométrica e Generativa</a:t>
            </a:r>
          </a:p>
        </p:txBody>
      </p:sp>
      <p:grpSp>
        <p:nvGrpSpPr>
          <p:cNvPr id="124" name="Agrupar"/>
          <p:cNvGrpSpPr/>
          <p:nvPr/>
        </p:nvGrpSpPr>
        <p:grpSpPr>
          <a:xfrm>
            <a:off x="253666" y="11778500"/>
            <a:ext cx="24026920" cy="1919033"/>
            <a:chOff x="0" y="0"/>
            <a:chExt cx="24026918" cy="1919031"/>
          </a:xfrm>
        </p:grpSpPr>
        <p:sp>
          <p:nvSpPr>
            <p:cNvPr id="120" name="Linha"/>
            <p:cNvSpPr/>
            <p:nvPr/>
          </p:nvSpPr>
          <p:spPr>
            <a:xfrm>
              <a:off x="0" y="0"/>
              <a:ext cx="23876667" cy="0"/>
            </a:xfrm>
            <a:prstGeom prst="line">
              <a:avLst/>
            </a:prstGeom>
            <a:noFill/>
            <a:ln w="25400" cap="flat">
              <a:solidFill>
                <a:srgbClr val="D5D5D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pic>
          <p:nvPicPr>
            <p:cNvPr id="121" name="Logotipo_Faculdade Arquitetura_UL_alta resoluá∆o_ white letters.jpg" descr="Logotipo_Faculdade Arquitetura_UL_alta resoluá∆o_ white letters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5283" y="154551"/>
              <a:ext cx="3493172" cy="16747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2" name="ULISBOA.jpg" descr="ULISBOA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67" y="64830"/>
              <a:ext cx="5080001" cy="18542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3" name="Mestrado Integrado em Arquitectura…"/>
            <p:cNvSpPr txBox="1"/>
            <p:nvPr/>
          </p:nvSpPr>
          <p:spPr>
            <a:xfrm>
              <a:off x="17465285" y="248138"/>
              <a:ext cx="6561633" cy="14875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>
                <a:defRPr b="0">
                  <a:solidFill>
                    <a:srgbClr val="D5D5D5"/>
                  </a:solidFill>
                </a:defRPr>
              </a:pPr>
              <a:r>
                <a:rPr lang="pt-PT" dirty="0"/>
                <a:t>Mestrado Integrado em Arquitectura</a:t>
              </a:r>
            </a:p>
            <a:p>
              <a:pPr algn="l">
                <a:defRPr b="0">
                  <a:solidFill>
                    <a:srgbClr val="D5D5D5"/>
                  </a:solidFill>
                </a:defRPr>
              </a:pPr>
              <a:r>
                <a:rPr lang="pt-PT" dirty="0"/>
                <a:t>Ano </a:t>
              </a:r>
              <a:r>
                <a:rPr lang="pt-PT" dirty="0" err="1"/>
                <a:t>Lectivo</a:t>
              </a:r>
              <a:r>
                <a:rPr lang="pt-PT" dirty="0"/>
                <a:t> 2022-2023 1º Semestre</a:t>
              </a:r>
            </a:p>
            <a:p>
              <a:pPr algn="l">
                <a:defRPr b="0">
                  <a:solidFill>
                    <a:srgbClr val="D5D5D5"/>
                  </a:solidFill>
                </a:defRPr>
              </a:pPr>
              <a:r>
                <a:rPr lang="pt-PT" dirty="0"/>
                <a:t>Docente - Nuno Alão  4º Ano Turma F  </a:t>
              </a:r>
            </a:p>
          </p:txBody>
        </p:sp>
      </p:grp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62500" lnSpcReduction="2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2</a:t>
            </a:r>
            <a:r>
              <a:rPr dirty="0"/>
              <a:t>.1</a:t>
            </a:r>
            <a:r>
              <a:rPr lang="pt-PT" dirty="0"/>
              <a:t>.4 – Dual do Dodecaedro Truncado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F968C75-83B7-1AC2-7C34-A9B8E0A704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98" b="14995"/>
          <a:stretch/>
        </p:blipFill>
        <p:spPr>
          <a:xfrm>
            <a:off x="10703863" y="1082830"/>
            <a:ext cx="12765741" cy="8303218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1431AA40-2E57-3A82-EDE8-7D41B392F6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547" b="10970"/>
          <a:stretch/>
        </p:blipFill>
        <p:spPr>
          <a:xfrm>
            <a:off x="1191106" y="1082830"/>
            <a:ext cx="7791531" cy="833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728287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77500" lnSpcReduction="2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3 – </a:t>
            </a:r>
            <a:r>
              <a:rPr lang="en-GB" dirty="0" err="1"/>
              <a:t>Conchas</a:t>
            </a:r>
            <a:r>
              <a:rPr lang="en-GB" dirty="0"/>
              <a:t> </a:t>
            </a:r>
            <a:r>
              <a:rPr lang="en-GB" dirty="0" err="1"/>
              <a:t>Gastrópodes</a:t>
            </a:r>
            <a:endParaRPr lang="en-GB" dirty="0"/>
          </a:p>
        </p:txBody>
      </p:sp>
      <p:pic>
        <p:nvPicPr>
          <p:cNvPr id="3" name="Imagem 2" descr="Uma imagem com rocha, exterior, rodeado, berbigão&#10;&#10;Descrição gerada automaticamente">
            <a:extLst>
              <a:ext uri="{FF2B5EF4-FFF2-40B4-BE49-F238E27FC236}">
                <a16:creationId xmlns:a16="http://schemas.microsoft.com/office/drawing/2014/main" id="{843C7DFF-DC3F-A8E5-6C69-1E194CA55A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324" y="505886"/>
            <a:ext cx="13041351" cy="10793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739468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77500" lnSpcReduction="2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3 – </a:t>
            </a:r>
            <a:r>
              <a:rPr lang="en-GB" dirty="0" err="1"/>
              <a:t>Conchas</a:t>
            </a:r>
            <a:r>
              <a:rPr lang="en-GB" dirty="0"/>
              <a:t> </a:t>
            </a:r>
            <a:r>
              <a:rPr lang="en-GB" dirty="0" err="1"/>
              <a:t>Gastrópodes</a:t>
            </a:r>
            <a:endParaRPr lang="en-GB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0D5E7E2-BA34-C0A2-7903-E339190D6B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742" y="0"/>
            <a:ext cx="20182114" cy="1157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939159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3</a:t>
            </a:r>
            <a:r>
              <a:rPr dirty="0"/>
              <a:t>.1 - </a:t>
            </a:r>
            <a:r>
              <a:rPr dirty="0" err="1"/>
              <a:t>Spirula</a:t>
            </a:r>
            <a:endParaRPr dirty="0"/>
          </a:p>
        </p:txBody>
      </p:sp>
      <p:pic>
        <p:nvPicPr>
          <p:cNvPr id="3" name="Imagem 2" descr="Uma imagem com invertebrado, molusco&#10;&#10;Descrição gerada automaticamente">
            <a:extLst>
              <a:ext uri="{FF2B5EF4-FFF2-40B4-BE49-F238E27FC236}">
                <a16:creationId xmlns:a16="http://schemas.microsoft.com/office/drawing/2014/main" id="{D1BB7073-EE06-AD54-1087-DBC5E99047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1480879"/>
            <a:ext cx="7478485" cy="853128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3</a:t>
            </a:r>
            <a:r>
              <a:rPr dirty="0"/>
              <a:t>.1 - </a:t>
            </a:r>
            <a:r>
              <a:rPr dirty="0" err="1"/>
              <a:t>Spirula</a:t>
            </a:r>
            <a:endParaRPr dirty="0"/>
          </a:p>
        </p:txBody>
      </p:sp>
      <p:pic>
        <p:nvPicPr>
          <p:cNvPr id="3" name="Imagem 2" descr="Uma imagem com interior, sentado, branco, acessório&#10;&#10;Descrição gerada automaticamente">
            <a:extLst>
              <a:ext uri="{FF2B5EF4-FFF2-40B4-BE49-F238E27FC236}">
                <a16:creationId xmlns:a16="http://schemas.microsoft.com/office/drawing/2014/main" id="{2D9ADF7C-D435-8180-4EA1-D0D2014728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857" y="1721334"/>
            <a:ext cx="11928947" cy="81407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" name="Agrupar"/>
          <p:cNvGrpSpPr/>
          <p:nvPr/>
        </p:nvGrpSpPr>
        <p:grpSpPr>
          <a:xfrm>
            <a:off x="6000125" y="-599"/>
            <a:ext cx="12960324" cy="12873065"/>
            <a:chOff x="0" y="0"/>
            <a:chExt cx="12960322" cy="12873064"/>
          </a:xfrm>
        </p:grpSpPr>
        <p:sp>
          <p:nvSpPr>
            <p:cNvPr id="149" name="Retângulo"/>
            <p:cNvSpPr/>
            <p:nvPr/>
          </p:nvSpPr>
          <p:spPr>
            <a:xfrm>
              <a:off x="0" y="0"/>
              <a:ext cx="12960323" cy="1287306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pic>
          <p:nvPicPr>
            <p:cNvPr id="150" name="planorbis.jpg" descr="planorbis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230" y="899545"/>
              <a:ext cx="12903864" cy="96779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3</a:t>
            </a:r>
            <a:r>
              <a:rPr dirty="0"/>
              <a:t>.2 - </a:t>
            </a:r>
            <a:r>
              <a:rPr dirty="0" err="1"/>
              <a:t>Planorbis</a:t>
            </a:r>
            <a:endParaRPr dirty="0"/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3</a:t>
            </a:r>
            <a:r>
              <a:rPr dirty="0"/>
              <a:t>.2 - </a:t>
            </a:r>
            <a:r>
              <a:rPr dirty="0" err="1"/>
              <a:t>Planorbis</a:t>
            </a:r>
            <a:endParaRPr dirty="0"/>
          </a:p>
        </p:txBody>
      </p:sp>
      <p:pic>
        <p:nvPicPr>
          <p:cNvPr id="3" name="Imagem 2" descr="Uma imagem com interior, sentado, branco, acessório&#10;&#10;Descrição gerada automaticamente">
            <a:extLst>
              <a:ext uri="{FF2B5EF4-FFF2-40B4-BE49-F238E27FC236}">
                <a16:creationId xmlns:a16="http://schemas.microsoft.com/office/drawing/2014/main" id="{CC95271D-18FE-15B1-1A38-A37D94A495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979" y="1093714"/>
            <a:ext cx="11410042" cy="857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229325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3</a:t>
            </a:r>
            <a:r>
              <a:rPr dirty="0"/>
              <a:t>.</a:t>
            </a:r>
            <a:r>
              <a:rPr lang="pt-PT" dirty="0"/>
              <a:t>3</a:t>
            </a:r>
            <a:r>
              <a:rPr dirty="0"/>
              <a:t> </a:t>
            </a:r>
            <a:r>
              <a:rPr lang="pt-PT" dirty="0"/>
              <a:t>–</a:t>
            </a:r>
            <a:r>
              <a:rPr dirty="0"/>
              <a:t> </a:t>
            </a:r>
            <a:r>
              <a:rPr lang="pt-PT" dirty="0" err="1"/>
              <a:t>Nautilus</a:t>
            </a:r>
            <a:endParaRPr lang="pt-PT" dirty="0"/>
          </a:p>
        </p:txBody>
      </p:sp>
      <p:pic>
        <p:nvPicPr>
          <p:cNvPr id="9" name="Imagem 8" descr="Uma imagem com invertebrado, molusco, interior, nautilus pompilius&#10;&#10;Descrição gerada automaticamente">
            <a:extLst>
              <a:ext uri="{FF2B5EF4-FFF2-40B4-BE49-F238E27FC236}">
                <a16:creationId xmlns:a16="http://schemas.microsoft.com/office/drawing/2014/main" id="{E112DBAE-F50E-1DF0-24A9-778B482D33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323" y="0"/>
            <a:ext cx="13301260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517939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3</a:t>
            </a:r>
            <a:r>
              <a:rPr dirty="0"/>
              <a:t>.</a:t>
            </a:r>
            <a:r>
              <a:rPr lang="pt-PT" dirty="0"/>
              <a:t>3</a:t>
            </a:r>
            <a:r>
              <a:rPr dirty="0"/>
              <a:t> </a:t>
            </a:r>
            <a:r>
              <a:rPr lang="pt-PT" dirty="0"/>
              <a:t>–</a:t>
            </a:r>
            <a:r>
              <a:rPr dirty="0"/>
              <a:t> </a:t>
            </a:r>
            <a:r>
              <a:rPr lang="pt-PT" dirty="0" err="1"/>
              <a:t>Nautilus</a:t>
            </a:r>
            <a:endParaRPr lang="pt-PT" dirty="0"/>
          </a:p>
        </p:txBody>
      </p:sp>
      <p:pic>
        <p:nvPicPr>
          <p:cNvPr id="7" name="Imagem 6" descr="Uma imagem com interior, branco&#10;&#10;Descrição gerada automaticamente">
            <a:extLst>
              <a:ext uri="{FF2B5EF4-FFF2-40B4-BE49-F238E27FC236}">
                <a16:creationId xmlns:a16="http://schemas.microsoft.com/office/drawing/2014/main" id="{DD245B92-262A-5B07-65BB-8259190EAD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106" y="1534886"/>
            <a:ext cx="10667155" cy="871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635665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3</a:t>
            </a:r>
            <a:r>
              <a:rPr dirty="0"/>
              <a:t>.</a:t>
            </a:r>
            <a:r>
              <a:rPr lang="pt-PT" dirty="0"/>
              <a:t>4</a:t>
            </a:r>
            <a:r>
              <a:rPr dirty="0"/>
              <a:t> </a:t>
            </a:r>
            <a:r>
              <a:rPr lang="pt-PT" dirty="0"/>
              <a:t>–</a:t>
            </a:r>
            <a:r>
              <a:rPr dirty="0"/>
              <a:t> </a:t>
            </a:r>
            <a:r>
              <a:rPr lang="pt-PT" dirty="0"/>
              <a:t>Caracol</a:t>
            </a:r>
            <a:endParaRPr dirty="0"/>
          </a:p>
        </p:txBody>
      </p:sp>
      <p:pic>
        <p:nvPicPr>
          <p:cNvPr id="3" name="Imagem 2" descr="Uma imagem com molusco, invertebrado, caracol, laranja&#10;&#10;Descrição gerada automaticamente">
            <a:extLst>
              <a:ext uri="{FF2B5EF4-FFF2-40B4-BE49-F238E27FC236}">
                <a16:creationId xmlns:a16="http://schemas.microsoft.com/office/drawing/2014/main" id="{5F7C2A4F-D059-B6B8-5BA4-0809BD8CC8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059" y="0"/>
            <a:ext cx="13683798" cy="11463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111520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Nome e Apelidos do Aluno"/>
          <p:cNvSpPr txBox="1">
            <a:spLocks noGrp="1"/>
          </p:cNvSpPr>
          <p:nvPr>
            <p:ph type="subTitle" sz="quarter" idx="1"/>
          </p:nvPr>
        </p:nvSpPr>
        <p:spPr>
          <a:xfrm>
            <a:off x="-1" y="9770047"/>
            <a:ext cx="24384001" cy="1721334"/>
          </a:xfrm>
          <a:prstGeom prst="rect">
            <a:avLst/>
          </a:prstGeom>
          <a:solidFill>
            <a:srgbClr val="D5D5D5"/>
          </a:solidFill>
        </p:spPr>
        <p:txBody>
          <a:bodyPr anchor="ctr"/>
          <a:lstStyle/>
          <a:p>
            <a:pPr lvl="1" algn="l">
              <a:defRPr sz="10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</a:t>
            </a:r>
            <a:r>
              <a:rPr lang="pt-PT" sz="6400" cap="small" dirty="0"/>
              <a:t>Vânia Borges de Freitas</a:t>
            </a:r>
            <a:r>
              <a:rPr sz="6400" cap="small" dirty="0"/>
              <a:t>                 </a:t>
            </a:r>
          </a:p>
        </p:txBody>
      </p:sp>
      <p:sp>
        <p:nvSpPr>
          <p:cNvPr id="127" name="Foto do Aluno"/>
          <p:cNvSpPr/>
          <p:nvPr/>
        </p:nvSpPr>
        <p:spPr>
          <a:xfrm>
            <a:off x="14257138" y="-3554"/>
            <a:ext cx="10126862" cy="9773601"/>
          </a:xfrm>
          <a:prstGeom prst="rect">
            <a:avLst/>
          </a:prstGeom>
          <a:solidFill>
            <a:srgbClr val="EEF0F2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Foto do Aluno</a:t>
            </a:r>
          </a:p>
        </p:txBody>
      </p:sp>
      <p:sp>
        <p:nvSpPr>
          <p:cNvPr id="128" name="20170000"/>
          <p:cNvSpPr txBox="1"/>
          <p:nvPr/>
        </p:nvSpPr>
        <p:spPr>
          <a:xfrm>
            <a:off x="2191879" y="7018866"/>
            <a:ext cx="11823940" cy="299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2" defTabSz="2257721">
              <a:defRPr sz="19000" b="0">
                <a:solidFill>
                  <a:srgbClr val="D5D5D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pt-PT" dirty="0"/>
              <a:t>3665</a:t>
            </a:r>
            <a:endParaRPr dirty="0"/>
          </a:p>
        </p:txBody>
      </p:sp>
      <p:grpSp>
        <p:nvGrpSpPr>
          <p:cNvPr id="134" name="Agrupar"/>
          <p:cNvGrpSpPr/>
          <p:nvPr/>
        </p:nvGrpSpPr>
        <p:grpSpPr>
          <a:xfrm>
            <a:off x="253666" y="11778500"/>
            <a:ext cx="24026920" cy="1919033"/>
            <a:chOff x="0" y="0"/>
            <a:chExt cx="24026918" cy="1919031"/>
          </a:xfrm>
        </p:grpSpPr>
        <p:sp>
          <p:nvSpPr>
            <p:cNvPr id="129" name="Linha"/>
            <p:cNvSpPr/>
            <p:nvPr/>
          </p:nvSpPr>
          <p:spPr>
            <a:xfrm>
              <a:off x="0" y="0"/>
              <a:ext cx="23876667" cy="0"/>
            </a:xfrm>
            <a:prstGeom prst="line">
              <a:avLst/>
            </a:prstGeom>
            <a:noFill/>
            <a:ln w="25400" cap="flat">
              <a:solidFill>
                <a:srgbClr val="D5D5D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pic>
          <p:nvPicPr>
            <p:cNvPr id="130" name="Logotipo_Faculdade Arquitetura_UL_alta resoluá∆o_ white letters.jpg" descr="Logotipo_Faculdade Arquitetura_UL_alta resoluá∆o_ white letters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5283" y="154551"/>
              <a:ext cx="3493172" cy="16747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1" name="ULISBOA.jpg" descr="ULISBOA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67" y="64830"/>
              <a:ext cx="5080001" cy="18542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2" name="MGeG"/>
            <p:cNvSpPr txBox="1"/>
            <p:nvPr/>
          </p:nvSpPr>
          <p:spPr>
            <a:xfrm>
              <a:off x="10501403" y="98849"/>
              <a:ext cx="5809516" cy="17213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65100" dist="107197" dir="2700000" rotWithShape="0">
                <a:srgbClr val="000000">
                  <a:alpha val="49800"/>
                </a:srgbClr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 lnSpcReduction="10000"/>
            </a:bodyPr>
            <a:lstStyle>
              <a:lvl1pPr defTabSz="817244">
                <a:defRPr sz="10791">
                  <a:gradFill flip="none" rotWithShape="1"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</a:defRPr>
              </a:lvl1pPr>
            </a:lstStyle>
            <a:p>
              <a:r>
                <a:t>MGeG</a:t>
              </a:r>
            </a:p>
          </p:txBody>
        </p:sp>
        <p:sp>
          <p:nvSpPr>
            <p:cNvPr id="133" name="Mestrado Integrado em Arquitectura…"/>
            <p:cNvSpPr txBox="1"/>
            <p:nvPr/>
          </p:nvSpPr>
          <p:spPr>
            <a:xfrm>
              <a:off x="17465285" y="248138"/>
              <a:ext cx="6561633" cy="14875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>
                <a:defRPr b="0">
                  <a:solidFill>
                    <a:srgbClr val="D5D5D5"/>
                  </a:solidFill>
                </a:defRPr>
              </a:pPr>
              <a:r>
                <a:rPr dirty="0" err="1"/>
                <a:t>Mestrado</a:t>
              </a:r>
              <a:r>
                <a:rPr dirty="0"/>
                <a:t> </a:t>
              </a:r>
              <a:r>
                <a:rPr dirty="0" err="1"/>
                <a:t>Integrado</a:t>
              </a:r>
              <a:r>
                <a:rPr dirty="0"/>
                <a:t> </a:t>
              </a:r>
              <a:r>
                <a:rPr dirty="0" err="1"/>
                <a:t>em</a:t>
              </a:r>
              <a:r>
                <a:rPr dirty="0"/>
                <a:t> </a:t>
              </a:r>
              <a:r>
                <a:rPr dirty="0" err="1"/>
                <a:t>Arquitectura</a:t>
              </a:r>
              <a:endParaRPr dirty="0"/>
            </a:p>
            <a:p>
              <a:pPr algn="l">
                <a:defRPr b="0">
                  <a:solidFill>
                    <a:srgbClr val="D5D5D5"/>
                  </a:solidFill>
                </a:defRPr>
              </a:pPr>
              <a:r>
                <a:rPr dirty="0" err="1"/>
                <a:t>Ano</a:t>
              </a:r>
              <a:r>
                <a:rPr dirty="0"/>
                <a:t> </a:t>
              </a:r>
              <a:r>
                <a:rPr dirty="0" err="1"/>
                <a:t>Lectivo</a:t>
              </a:r>
              <a:r>
                <a:rPr dirty="0"/>
                <a:t> 202</a:t>
              </a:r>
              <a:r>
                <a:rPr lang="en-GB" dirty="0"/>
                <a:t>2</a:t>
              </a:r>
              <a:r>
                <a:rPr dirty="0"/>
                <a:t>-202</a:t>
              </a:r>
              <a:r>
                <a:rPr lang="en-GB" dirty="0"/>
                <a:t>3</a:t>
              </a:r>
              <a:r>
                <a:rPr dirty="0"/>
                <a:t> 1º </a:t>
              </a:r>
              <a:r>
                <a:rPr dirty="0" err="1"/>
                <a:t>Semestre</a:t>
              </a:r>
              <a:endParaRPr dirty="0"/>
            </a:p>
            <a:p>
              <a:pPr algn="l">
                <a:defRPr b="0">
                  <a:solidFill>
                    <a:srgbClr val="D5D5D5"/>
                  </a:solidFill>
                </a:defRPr>
              </a:pPr>
              <a:r>
                <a:rPr dirty="0" err="1"/>
                <a:t>Docente</a:t>
              </a:r>
              <a:r>
                <a:rPr dirty="0"/>
                <a:t> - Nuno </a:t>
              </a:r>
              <a:r>
                <a:rPr dirty="0" err="1"/>
                <a:t>Alão</a:t>
              </a:r>
              <a:r>
                <a:rPr dirty="0"/>
                <a:t>  4º </a:t>
              </a:r>
              <a:r>
                <a:rPr dirty="0" err="1"/>
                <a:t>Ano</a:t>
              </a:r>
              <a:r>
                <a:rPr lang="pt-PT" dirty="0"/>
                <a:t> Turma F</a:t>
              </a:r>
              <a:r>
                <a:rPr dirty="0"/>
                <a:t>  </a:t>
              </a:r>
            </a:p>
          </p:txBody>
        </p:sp>
      </p:grpSp>
      <p:pic>
        <p:nvPicPr>
          <p:cNvPr id="3" name="Imagem 2" descr="Uma imagem com pessoa, interior&#10;&#10;Descrição gerada automaticamente">
            <a:extLst>
              <a:ext uri="{FF2B5EF4-FFF2-40B4-BE49-F238E27FC236}">
                <a16:creationId xmlns:a16="http://schemas.microsoft.com/office/drawing/2014/main" id="{E461F400-A52D-5DCF-F979-B04DB88AE6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8" r="-477"/>
          <a:stretch/>
        </p:blipFill>
        <p:spPr>
          <a:xfrm rot="5400000">
            <a:off x="15533071" y="968541"/>
            <a:ext cx="9826572" cy="787528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3</a:t>
            </a:r>
            <a:r>
              <a:rPr dirty="0"/>
              <a:t>.</a:t>
            </a:r>
            <a:r>
              <a:rPr lang="pt-PT" dirty="0"/>
              <a:t>4</a:t>
            </a:r>
            <a:r>
              <a:rPr dirty="0"/>
              <a:t> </a:t>
            </a:r>
            <a:r>
              <a:rPr lang="pt-PT" dirty="0"/>
              <a:t>–</a:t>
            </a:r>
            <a:r>
              <a:rPr dirty="0"/>
              <a:t> </a:t>
            </a:r>
            <a:r>
              <a:rPr lang="pt-PT" dirty="0"/>
              <a:t>Caracol</a:t>
            </a:r>
            <a:endParaRPr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41210AF-A378-1046-3CA8-E45857C73B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625" y="2096407"/>
            <a:ext cx="9036747" cy="7139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740332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70000" lnSpcReduction="2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sz="12900" dirty="0" err="1"/>
              <a:t>Exerc</a:t>
            </a:r>
            <a:r>
              <a:rPr sz="12900" dirty="0"/>
              <a:t>. </a:t>
            </a:r>
            <a:r>
              <a:rPr lang="en-GB" sz="12900" dirty="0"/>
              <a:t>3</a:t>
            </a:r>
            <a:r>
              <a:rPr sz="12900" dirty="0"/>
              <a:t>.</a:t>
            </a:r>
            <a:r>
              <a:rPr lang="pt-PT" sz="12900" dirty="0"/>
              <a:t>5</a:t>
            </a:r>
            <a:r>
              <a:rPr sz="12900" dirty="0"/>
              <a:t> </a:t>
            </a:r>
            <a:r>
              <a:rPr lang="pt-PT" sz="12900" dirty="0"/>
              <a:t>–</a:t>
            </a:r>
            <a:r>
              <a:rPr sz="12900" dirty="0"/>
              <a:t> </a:t>
            </a:r>
            <a:r>
              <a:rPr lang="pt-PT" sz="12900" dirty="0"/>
              <a:t>Caramujo do Mar</a:t>
            </a:r>
            <a:endParaRPr sz="12900" dirty="0"/>
          </a:p>
        </p:txBody>
      </p:sp>
      <p:pic>
        <p:nvPicPr>
          <p:cNvPr id="4" name="Imagem 3" descr="Uma imagem com molusco, invertebrado, metade, escuro&#10;&#10;Descrição gerada automaticamente">
            <a:extLst>
              <a:ext uri="{FF2B5EF4-FFF2-40B4-BE49-F238E27FC236}">
                <a16:creationId xmlns:a16="http://schemas.microsoft.com/office/drawing/2014/main" id="{00E5CED3-0EF0-5500-01FB-0165EEB0A8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200" y="0"/>
            <a:ext cx="17455821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486819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70000" lnSpcReduction="2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sz="12900" dirty="0" err="1"/>
              <a:t>Exerc</a:t>
            </a:r>
            <a:r>
              <a:rPr sz="12900" dirty="0"/>
              <a:t>. </a:t>
            </a:r>
            <a:r>
              <a:rPr lang="en-GB" sz="12900" dirty="0"/>
              <a:t>3</a:t>
            </a:r>
            <a:r>
              <a:rPr sz="12900" dirty="0"/>
              <a:t>.</a:t>
            </a:r>
            <a:r>
              <a:rPr lang="pt-PT" sz="12900" dirty="0"/>
              <a:t>5</a:t>
            </a:r>
            <a:r>
              <a:rPr sz="12900" dirty="0"/>
              <a:t> </a:t>
            </a:r>
            <a:r>
              <a:rPr lang="pt-PT" sz="12900" dirty="0"/>
              <a:t>–</a:t>
            </a:r>
            <a:r>
              <a:rPr sz="12900" dirty="0"/>
              <a:t> </a:t>
            </a:r>
            <a:r>
              <a:rPr lang="pt-PT" sz="12900" dirty="0"/>
              <a:t>Caramujo do Mar</a:t>
            </a:r>
            <a:endParaRPr sz="12900" dirty="0"/>
          </a:p>
        </p:txBody>
      </p:sp>
      <p:pic>
        <p:nvPicPr>
          <p:cNvPr id="3" name="Imagem 2" descr="Uma imagem com interior, branco&#10;&#10;Descrição gerada automaticamente">
            <a:extLst>
              <a:ext uri="{FF2B5EF4-FFF2-40B4-BE49-F238E27FC236}">
                <a16:creationId xmlns:a16="http://schemas.microsoft.com/office/drawing/2014/main" id="{EDE40906-6B1A-38C3-C4E9-E2F872C12E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088" y="1965997"/>
            <a:ext cx="7126502" cy="7594667"/>
          </a:xfrm>
          <a:prstGeom prst="rect">
            <a:avLst/>
          </a:prstGeom>
        </p:spPr>
      </p:pic>
      <p:pic>
        <p:nvPicPr>
          <p:cNvPr id="4" name="Imagem 3" descr="Uma imagem com utensílios de metal&#10;&#10;Descrição gerada automaticamente">
            <a:extLst>
              <a:ext uri="{FF2B5EF4-FFF2-40B4-BE49-F238E27FC236}">
                <a16:creationId xmlns:a16="http://schemas.microsoft.com/office/drawing/2014/main" id="{5B610811-D8C3-C26C-FE56-26676634CB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0193" y="1589660"/>
            <a:ext cx="8243777" cy="7971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129617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85000" lnSpcReduction="1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sz="11800" dirty="0" err="1"/>
              <a:t>Exerc</a:t>
            </a:r>
            <a:r>
              <a:rPr sz="11800" dirty="0"/>
              <a:t>. </a:t>
            </a:r>
            <a:r>
              <a:rPr lang="en-GB" sz="11800" dirty="0"/>
              <a:t>4</a:t>
            </a:r>
            <a:r>
              <a:rPr sz="11800" dirty="0"/>
              <a:t> </a:t>
            </a:r>
            <a:r>
              <a:rPr lang="pt-PT" sz="11800" dirty="0"/>
              <a:t>–</a:t>
            </a:r>
            <a:r>
              <a:rPr sz="11800" dirty="0"/>
              <a:t> </a:t>
            </a:r>
            <a:r>
              <a:rPr lang="pt-PT" sz="11800" dirty="0" err="1"/>
              <a:t>Grasshopper</a:t>
            </a:r>
            <a:endParaRPr sz="1180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A2E46F0-B3A4-8283-1D9C-07CC19188B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93" y="685798"/>
            <a:ext cx="23314362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235851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77500" lnSpcReduction="2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sz="11800" dirty="0" err="1"/>
              <a:t>Exerc</a:t>
            </a:r>
            <a:r>
              <a:rPr sz="11800" dirty="0"/>
              <a:t>. </a:t>
            </a:r>
            <a:r>
              <a:rPr lang="en-GB" sz="11800" dirty="0"/>
              <a:t>4.1</a:t>
            </a:r>
            <a:r>
              <a:rPr sz="11800" dirty="0"/>
              <a:t> </a:t>
            </a:r>
            <a:r>
              <a:rPr lang="pt-PT" sz="11800" dirty="0"/>
              <a:t>–</a:t>
            </a:r>
            <a:r>
              <a:rPr sz="11800" dirty="0"/>
              <a:t> </a:t>
            </a:r>
            <a:r>
              <a:rPr lang="pt-PT" sz="11800" dirty="0" err="1"/>
              <a:t>Grasshopper</a:t>
            </a:r>
            <a:endParaRPr sz="118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BF948E8-3002-5500-ADD3-A1FC6AD0FC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676" y="0"/>
            <a:ext cx="16116615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175177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77500" lnSpcReduction="2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sz="11800" dirty="0" err="1"/>
              <a:t>Exerc</a:t>
            </a:r>
            <a:r>
              <a:rPr sz="11800" dirty="0"/>
              <a:t>. </a:t>
            </a:r>
            <a:r>
              <a:rPr lang="en-GB" sz="11800" dirty="0"/>
              <a:t>4.1</a:t>
            </a:r>
            <a:r>
              <a:rPr sz="11800" dirty="0"/>
              <a:t> </a:t>
            </a:r>
            <a:r>
              <a:rPr lang="pt-PT" sz="11800" dirty="0"/>
              <a:t>–</a:t>
            </a:r>
            <a:r>
              <a:rPr sz="11800" dirty="0"/>
              <a:t> </a:t>
            </a:r>
            <a:r>
              <a:rPr lang="pt-PT" sz="11800" dirty="0" err="1"/>
              <a:t>Grasshopper</a:t>
            </a:r>
            <a:endParaRPr sz="11800" dirty="0"/>
          </a:p>
        </p:txBody>
      </p:sp>
      <p:pic>
        <p:nvPicPr>
          <p:cNvPr id="4" name="Imagem 3" descr="Uma imagem com chão&#10;&#10;Descrição gerada automaticamente">
            <a:extLst>
              <a:ext uri="{FF2B5EF4-FFF2-40B4-BE49-F238E27FC236}">
                <a16:creationId xmlns:a16="http://schemas.microsoft.com/office/drawing/2014/main" id="{B8F7C85F-7558-0CE6-700F-E290E8BFE5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487" y="343579"/>
            <a:ext cx="13291456" cy="10971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029654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77500" lnSpcReduction="2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sz="11800" dirty="0" err="1"/>
              <a:t>Exerc</a:t>
            </a:r>
            <a:r>
              <a:rPr sz="11800" dirty="0"/>
              <a:t>. </a:t>
            </a:r>
            <a:r>
              <a:rPr lang="en-GB" sz="11800" dirty="0"/>
              <a:t>4.2</a:t>
            </a:r>
            <a:r>
              <a:rPr sz="11800" dirty="0"/>
              <a:t> </a:t>
            </a:r>
            <a:r>
              <a:rPr lang="pt-PT" sz="11800" dirty="0"/>
              <a:t>–</a:t>
            </a:r>
            <a:r>
              <a:rPr sz="11800" dirty="0"/>
              <a:t> </a:t>
            </a:r>
            <a:r>
              <a:rPr lang="pt-PT" sz="11800" dirty="0" err="1"/>
              <a:t>Grasshopper</a:t>
            </a:r>
            <a:endParaRPr sz="118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FAC22F7-A0E0-B222-012A-4F918CB436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343" y="0"/>
            <a:ext cx="13234307" cy="11535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139600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77500" lnSpcReduction="2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sz="11800" dirty="0" err="1"/>
              <a:t>Exerc</a:t>
            </a:r>
            <a:r>
              <a:rPr sz="11800" dirty="0"/>
              <a:t>. </a:t>
            </a:r>
            <a:r>
              <a:rPr lang="en-GB" sz="11800" dirty="0"/>
              <a:t>4.2</a:t>
            </a:r>
            <a:r>
              <a:rPr sz="11800" dirty="0"/>
              <a:t> </a:t>
            </a:r>
            <a:r>
              <a:rPr lang="pt-PT" sz="11800" dirty="0"/>
              <a:t>–</a:t>
            </a:r>
            <a:r>
              <a:rPr sz="11800" dirty="0"/>
              <a:t> </a:t>
            </a:r>
            <a:r>
              <a:rPr lang="pt-PT" sz="11800" dirty="0" err="1"/>
              <a:t>Grasshopper</a:t>
            </a:r>
            <a:endParaRPr sz="11800" dirty="0"/>
          </a:p>
        </p:txBody>
      </p:sp>
      <p:pic>
        <p:nvPicPr>
          <p:cNvPr id="4" name="Imagem 3" descr="Uma imagem com verde, chão, interior, em mosaico&#10;&#10;Descrição gerada automaticamente">
            <a:extLst>
              <a:ext uri="{FF2B5EF4-FFF2-40B4-BE49-F238E27FC236}">
                <a16:creationId xmlns:a16="http://schemas.microsoft.com/office/drawing/2014/main" id="{4DEB85AF-2AEE-1F37-D358-81B5EE5AF6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973" y="783774"/>
            <a:ext cx="15593276" cy="9785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188701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77500" lnSpcReduction="2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sz="11800" dirty="0" err="1"/>
              <a:t>Exerc</a:t>
            </a:r>
            <a:r>
              <a:rPr sz="11800" dirty="0"/>
              <a:t>. </a:t>
            </a:r>
            <a:r>
              <a:rPr lang="en-GB" sz="11800" dirty="0"/>
              <a:t>4.3</a:t>
            </a:r>
            <a:r>
              <a:rPr sz="11800" dirty="0"/>
              <a:t> </a:t>
            </a:r>
            <a:r>
              <a:rPr lang="pt-PT" sz="11800" dirty="0"/>
              <a:t>–</a:t>
            </a:r>
            <a:r>
              <a:rPr sz="11800" dirty="0"/>
              <a:t> </a:t>
            </a:r>
            <a:r>
              <a:rPr lang="pt-PT" sz="11800" dirty="0" err="1"/>
              <a:t>Grasshopper</a:t>
            </a:r>
            <a:endParaRPr sz="118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FC0C3ED-E662-DBB3-35F2-FD0F529100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48" y="505886"/>
            <a:ext cx="23524504" cy="992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006712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77500" lnSpcReduction="2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sz="11800" dirty="0" err="1"/>
              <a:t>Exerc</a:t>
            </a:r>
            <a:r>
              <a:rPr sz="11800" dirty="0"/>
              <a:t>. </a:t>
            </a:r>
            <a:r>
              <a:rPr lang="en-GB" sz="11800" dirty="0"/>
              <a:t>4.3</a:t>
            </a:r>
            <a:r>
              <a:rPr sz="11800" dirty="0"/>
              <a:t> </a:t>
            </a:r>
            <a:r>
              <a:rPr lang="pt-PT" sz="11800" dirty="0"/>
              <a:t>–</a:t>
            </a:r>
            <a:r>
              <a:rPr sz="11800" dirty="0"/>
              <a:t> </a:t>
            </a:r>
            <a:r>
              <a:rPr lang="pt-PT" sz="11800" dirty="0" err="1"/>
              <a:t>Grasshopper</a:t>
            </a:r>
            <a:endParaRPr sz="11800" dirty="0"/>
          </a:p>
        </p:txBody>
      </p:sp>
      <p:pic>
        <p:nvPicPr>
          <p:cNvPr id="4" name="Imagem 3" descr="Uma imagem com chão, vermelho, interior, em mosaico&#10;&#10;Descrição gerada automaticamente">
            <a:extLst>
              <a:ext uri="{FF2B5EF4-FFF2-40B4-BE49-F238E27FC236}">
                <a16:creationId xmlns:a16="http://schemas.microsoft.com/office/drawing/2014/main" id="{C0745FF6-EF2F-E8A9-8298-4519D24858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86" y="788862"/>
            <a:ext cx="8980713" cy="1017572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54EC9AAD-7923-2C61-0279-6189D6C0AF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0857" y="788862"/>
            <a:ext cx="10306857" cy="1017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01122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" name="Agrupar"/>
          <p:cNvGrpSpPr/>
          <p:nvPr/>
        </p:nvGrpSpPr>
        <p:grpSpPr>
          <a:xfrm>
            <a:off x="178541" y="11796967"/>
            <a:ext cx="24026918" cy="1919033"/>
            <a:chOff x="0" y="0"/>
            <a:chExt cx="24026918" cy="1919031"/>
          </a:xfrm>
        </p:grpSpPr>
        <p:sp>
          <p:nvSpPr>
            <p:cNvPr id="136" name="Linha"/>
            <p:cNvSpPr/>
            <p:nvPr/>
          </p:nvSpPr>
          <p:spPr>
            <a:xfrm>
              <a:off x="0" y="0"/>
              <a:ext cx="23876667" cy="0"/>
            </a:xfrm>
            <a:prstGeom prst="line">
              <a:avLst/>
            </a:prstGeom>
            <a:noFill/>
            <a:ln w="25400" cap="flat">
              <a:solidFill>
                <a:srgbClr val="D5D5D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pic>
          <p:nvPicPr>
            <p:cNvPr id="137" name="Logotipo_Faculdade Arquitetura_UL_alta resoluá∆o_ white letters.jpg" descr="Logotipo_Faculdade Arquitetura_UL_alta resoluá∆o_ white letters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5283" y="154551"/>
              <a:ext cx="3493172" cy="16747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8" name="ULISBOA.jpg" descr="ULISBOA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67" y="64830"/>
              <a:ext cx="5080001" cy="18542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9" name="MGeG"/>
            <p:cNvSpPr txBox="1"/>
            <p:nvPr/>
          </p:nvSpPr>
          <p:spPr>
            <a:xfrm>
              <a:off x="10501403" y="98849"/>
              <a:ext cx="5809516" cy="17213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65100" dist="107197" dir="2700000" rotWithShape="0">
                <a:srgbClr val="000000">
                  <a:alpha val="49800"/>
                </a:srgbClr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 lnSpcReduction="10000"/>
            </a:bodyPr>
            <a:lstStyle>
              <a:lvl1pPr defTabSz="817244">
                <a:defRPr sz="10791">
                  <a:gradFill flip="none" rotWithShape="1"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</a:defRPr>
              </a:lvl1pPr>
            </a:lstStyle>
            <a:p>
              <a:r>
                <a:t>MGeG</a:t>
              </a:r>
            </a:p>
          </p:txBody>
        </p:sp>
        <p:sp>
          <p:nvSpPr>
            <p:cNvPr id="140" name="Mestrado Integrado em Arquitectura…"/>
            <p:cNvSpPr txBox="1"/>
            <p:nvPr/>
          </p:nvSpPr>
          <p:spPr>
            <a:xfrm>
              <a:off x="17465285" y="248138"/>
              <a:ext cx="6561633" cy="14875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>
                <a:defRPr b="0">
                  <a:solidFill>
                    <a:srgbClr val="D5D5D5"/>
                  </a:solidFill>
                </a:defRPr>
              </a:pPr>
              <a:r>
                <a:rPr lang="pt-PT" dirty="0"/>
                <a:t>Mestrado Integrado em Arquitectura</a:t>
              </a:r>
            </a:p>
            <a:p>
              <a:pPr algn="l">
                <a:defRPr b="0">
                  <a:solidFill>
                    <a:srgbClr val="D5D5D5"/>
                  </a:solidFill>
                </a:defRPr>
              </a:pPr>
              <a:r>
                <a:rPr lang="pt-PT" dirty="0"/>
                <a:t>Ano </a:t>
              </a:r>
              <a:r>
                <a:rPr lang="pt-PT" dirty="0" err="1"/>
                <a:t>Lectivo</a:t>
              </a:r>
              <a:r>
                <a:rPr lang="pt-PT" dirty="0"/>
                <a:t> 2022-2023 1º Semestre</a:t>
              </a:r>
            </a:p>
            <a:p>
              <a:pPr algn="l">
                <a:defRPr b="0">
                  <a:solidFill>
                    <a:srgbClr val="D5D5D5"/>
                  </a:solidFill>
                </a:defRPr>
              </a:pPr>
              <a:r>
                <a:rPr lang="pt-PT" dirty="0"/>
                <a:t>Docente - Nuno Alão  4º Ano Turma F  </a:t>
              </a:r>
            </a:p>
          </p:txBody>
        </p:sp>
      </p:grpSp>
      <p:sp>
        <p:nvSpPr>
          <p:cNvPr id="142" name="ÍNDICE"/>
          <p:cNvSpPr txBox="1"/>
          <p:nvPr/>
        </p:nvSpPr>
        <p:spPr>
          <a:xfrm>
            <a:off x="2539406" y="1176042"/>
            <a:ext cx="1432942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929292"/>
                </a:solidFill>
              </a:defRPr>
            </a:lvl1pPr>
          </a:lstStyle>
          <a:p>
            <a:r>
              <a:t>ÍNDICE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17F0B126-DC4D-28F6-53A6-118AA71863EB}"/>
              </a:ext>
            </a:extLst>
          </p:cNvPr>
          <p:cNvSpPr txBox="1"/>
          <p:nvPr/>
        </p:nvSpPr>
        <p:spPr>
          <a:xfrm>
            <a:off x="1765005" y="3611415"/>
            <a:ext cx="11589488" cy="564257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514350" marR="0" indent="-514350" algn="l" defTabSz="825500" rtl="0" fontAlgn="auto" latinLnBrk="0" hangingPunct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lang="pt-P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QGIS</a:t>
            </a:r>
          </a:p>
          <a:p>
            <a:pPr marL="514350" marR="0" indent="-514350" algn="l" defTabSz="825500" rtl="0" fontAlgn="auto" latinLnBrk="0" hangingPunct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pt-PT" sz="3000" b="1" i="0" u="none" strike="noStrike" cap="none" spc="0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POLIEDROS</a:t>
            </a:r>
          </a:p>
          <a:p>
            <a:pPr marL="514350" marR="0" indent="-514350" algn="l" defTabSz="825500" rtl="0" fontAlgn="auto" latinLnBrk="0" hangingPunct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lang="pt-P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CONCHAS GASTRÓPODES</a:t>
            </a:r>
          </a:p>
          <a:p>
            <a:pPr marL="514350" marR="0" indent="-514350" algn="l" defTabSz="825500" rtl="0" fontAlgn="auto" latinLnBrk="0" hangingPunct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pt-PT" sz="3000" b="1" i="0" u="none" strike="noStrike" cap="none" spc="0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GRASSHOPPER</a:t>
            </a:r>
          </a:p>
          <a:p>
            <a:pPr marL="514350" marR="0" indent="-514350" algn="l" defTabSz="825500" rtl="0" fontAlgn="auto" latinLnBrk="0" hangingPunct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lang="pt-P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CONCHAS BIVALVES</a:t>
            </a:r>
          </a:p>
          <a:p>
            <a:pPr marL="514350" marR="0" indent="-514350" algn="l" defTabSz="825500" rtl="0" fontAlgn="auto" latinLnBrk="0" hangingPunct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pt-PT" sz="3000" b="1" i="0" u="none" strike="noStrike" cap="none" spc="0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CORAIS</a:t>
            </a: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77500" lnSpcReduction="2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sz="11800" dirty="0" err="1"/>
              <a:t>Exerc</a:t>
            </a:r>
            <a:r>
              <a:rPr sz="11800" dirty="0"/>
              <a:t>. </a:t>
            </a:r>
            <a:r>
              <a:rPr lang="en-GB" sz="11800" dirty="0"/>
              <a:t>4.4</a:t>
            </a:r>
            <a:r>
              <a:rPr sz="11800" dirty="0"/>
              <a:t> </a:t>
            </a:r>
            <a:r>
              <a:rPr lang="pt-PT" sz="11800" dirty="0"/>
              <a:t>–</a:t>
            </a:r>
            <a:r>
              <a:rPr sz="11800" dirty="0"/>
              <a:t> </a:t>
            </a:r>
            <a:r>
              <a:rPr lang="pt-PT" sz="11800" dirty="0" err="1"/>
              <a:t>Grasshopper</a:t>
            </a:r>
            <a:endParaRPr sz="118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41D029F-69A8-686A-601C-8E277DD909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113" y="505886"/>
            <a:ext cx="13026555" cy="10751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856510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77500" lnSpcReduction="2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sz="11800" dirty="0" err="1"/>
              <a:t>Exerc</a:t>
            </a:r>
            <a:r>
              <a:rPr sz="11800" dirty="0"/>
              <a:t>. </a:t>
            </a:r>
            <a:r>
              <a:rPr lang="en-GB" sz="11800" dirty="0"/>
              <a:t>4.4</a:t>
            </a:r>
            <a:r>
              <a:rPr sz="11800" dirty="0"/>
              <a:t> </a:t>
            </a:r>
            <a:r>
              <a:rPr lang="pt-PT" sz="11800" dirty="0"/>
              <a:t>–</a:t>
            </a:r>
            <a:r>
              <a:rPr sz="11800" dirty="0"/>
              <a:t> </a:t>
            </a:r>
            <a:r>
              <a:rPr lang="pt-PT" sz="11800" dirty="0" err="1"/>
              <a:t>Grasshopper</a:t>
            </a:r>
            <a:endParaRPr sz="118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4E91CF9-1850-A853-1984-C291F2E2CE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58372"/>
            <a:ext cx="11169691" cy="9593942"/>
          </a:xfrm>
          <a:prstGeom prst="rect">
            <a:avLst/>
          </a:prstGeom>
        </p:spPr>
      </p:pic>
      <p:pic>
        <p:nvPicPr>
          <p:cNvPr id="6" name="Imagem 5" descr="Uma imagem com guarda-chuva, raio, acessório, gráficos de vetor&#10;&#10;Descrição gerada automaticamente">
            <a:extLst>
              <a:ext uri="{FF2B5EF4-FFF2-40B4-BE49-F238E27FC236}">
                <a16:creationId xmlns:a16="http://schemas.microsoft.com/office/drawing/2014/main" id="{9DB487A9-56A1-CA9D-9D51-0ABD0219EC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823818" y="-895757"/>
            <a:ext cx="9593943" cy="129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981404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77500" lnSpcReduction="2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sz="11800" dirty="0" err="1"/>
              <a:t>Exerc</a:t>
            </a:r>
            <a:r>
              <a:rPr sz="11800" dirty="0"/>
              <a:t>. </a:t>
            </a:r>
            <a:r>
              <a:rPr lang="en-GB" sz="11800" dirty="0"/>
              <a:t>4.5</a:t>
            </a:r>
            <a:r>
              <a:rPr sz="11800" dirty="0"/>
              <a:t> </a:t>
            </a:r>
            <a:r>
              <a:rPr lang="pt-PT" sz="11800" dirty="0"/>
              <a:t>–</a:t>
            </a:r>
            <a:r>
              <a:rPr sz="11800" dirty="0"/>
              <a:t> </a:t>
            </a:r>
            <a:r>
              <a:rPr lang="pt-PT" sz="11800" dirty="0" err="1"/>
              <a:t>Grasshopper</a:t>
            </a:r>
            <a:endParaRPr sz="118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6F24F33-FB1D-94D6-EEE5-B950C9704C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729" y="170360"/>
            <a:ext cx="21566736" cy="11089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404743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77500" lnSpcReduction="2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sz="11800" dirty="0" err="1"/>
              <a:t>Exerc</a:t>
            </a:r>
            <a:r>
              <a:rPr sz="11800" dirty="0"/>
              <a:t>. </a:t>
            </a:r>
            <a:r>
              <a:rPr lang="en-GB" sz="11800" dirty="0"/>
              <a:t>4.5</a:t>
            </a:r>
            <a:r>
              <a:rPr sz="11800" dirty="0"/>
              <a:t> </a:t>
            </a:r>
            <a:r>
              <a:rPr lang="pt-PT" sz="11800" dirty="0"/>
              <a:t>–</a:t>
            </a:r>
            <a:r>
              <a:rPr sz="11800" dirty="0"/>
              <a:t> </a:t>
            </a:r>
            <a:r>
              <a:rPr lang="pt-PT" sz="11800" dirty="0" err="1"/>
              <a:t>Grasshopper</a:t>
            </a:r>
            <a:endParaRPr sz="11800" dirty="0"/>
          </a:p>
        </p:txBody>
      </p:sp>
      <p:pic>
        <p:nvPicPr>
          <p:cNvPr id="4" name="Imagem 3" descr="Uma imagem com texto, neve, vermelho, declive&#10;&#10;Descrição gerada automaticamente">
            <a:extLst>
              <a:ext uri="{FF2B5EF4-FFF2-40B4-BE49-F238E27FC236}">
                <a16:creationId xmlns:a16="http://schemas.microsoft.com/office/drawing/2014/main" id="{ED0956ED-488D-FC16-D3CE-466C56F529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829" y="359230"/>
            <a:ext cx="13911941" cy="4989859"/>
          </a:xfrm>
          <a:prstGeom prst="rect">
            <a:avLst/>
          </a:prstGeom>
        </p:spPr>
      </p:pic>
      <p:pic>
        <p:nvPicPr>
          <p:cNvPr id="6" name="Imagem 5" descr="Uma imagem com texto, guarda-chuva, acessório, vermelho&#10;&#10;Descrição gerada automaticamente">
            <a:extLst>
              <a:ext uri="{FF2B5EF4-FFF2-40B4-BE49-F238E27FC236}">
                <a16:creationId xmlns:a16="http://schemas.microsoft.com/office/drawing/2014/main" id="{99AB36FD-C78B-3766-6BA7-6DEC2701AD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829" y="5107212"/>
            <a:ext cx="13911941" cy="6551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19546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77500" lnSpcReduction="2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sz="11800" dirty="0" err="1"/>
              <a:t>Exerc</a:t>
            </a:r>
            <a:r>
              <a:rPr sz="11800" dirty="0"/>
              <a:t>. </a:t>
            </a:r>
            <a:r>
              <a:rPr lang="en-GB" sz="11800" dirty="0"/>
              <a:t>4.6</a:t>
            </a:r>
            <a:r>
              <a:rPr sz="11800" dirty="0"/>
              <a:t> </a:t>
            </a:r>
            <a:r>
              <a:rPr lang="pt-PT" sz="11800" dirty="0"/>
              <a:t>–</a:t>
            </a:r>
            <a:r>
              <a:rPr sz="11800" dirty="0"/>
              <a:t> </a:t>
            </a:r>
            <a:r>
              <a:rPr lang="pt-PT" sz="11800" dirty="0" err="1"/>
              <a:t>Grasshopper</a:t>
            </a:r>
            <a:endParaRPr sz="11800" dirty="0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544165EB-E263-7D02-1244-15DC823DAC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86" y="2645230"/>
            <a:ext cx="11611358" cy="4398240"/>
          </a:xfrm>
          <a:prstGeom prst="rect">
            <a:avLst/>
          </a:prstGeom>
        </p:spPr>
      </p:pic>
      <p:pic>
        <p:nvPicPr>
          <p:cNvPr id="13" name="Imagem 12" descr="Uma imagem com texto, branco, público&#10;&#10;Descrição gerada automaticamente">
            <a:extLst>
              <a:ext uri="{FF2B5EF4-FFF2-40B4-BE49-F238E27FC236}">
                <a16:creationId xmlns:a16="http://schemas.microsoft.com/office/drawing/2014/main" id="{E9B62888-A0CE-58AD-4731-8F62244D54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949" y="2677888"/>
            <a:ext cx="13534486" cy="433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880932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77500" lnSpcReduction="2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sz="11800" dirty="0" err="1"/>
              <a:t>Exerc</a:t>
            </a:r>
            <a:r>
              <a:rPr sz="11800" dirty="0"/>
              <a:t>. </a:t>
            </a:r>
            <a:r>
              <a:rPr lang="en-GB" sz="11800" dirty="0"/>
              <a:t>4.6</a:t>
            </a:r>
            <a:r>
              <a:rPr sz="11800" dirty="0"/>
              <a:t> </a:t>
            </a:r>
            <a:r>
              <a:rPr lang="pt-PT" sz="11800" dirty="0"/>
              <a:t>–</a:t>
            </a:r>
            <a:r>
              <a:rPr sz="11800" dirty="0"/>
              <a:t> </a:t>
            </a:r>
            <a:r>
              <a:rPr lang="pt-PT" sz="11800" dirty="0" err="1"/>
              <a:t>Grasshopper</a:t>
            </a:r>
            <a:endParaRPr sz="11800" dirty="0"/>
          </a:p>
        </p:txBody>
      </p:sp>
      <p:pic>
        <p:nvPicPr>
          <p:cNvPr id="4" name="Imagem 3" descr="Uma imagem com roupa de cama, cama&#10;&#10;Descrição gerada automaticamente">
            <a:extLst>
              <a:ext uri="{FF2B5EF4-FFF2-40B4-BE49-F238E27FC236}">
                <a16:creationId xmlns:a16="http://schemas.microsoft.com/office/drawing/2014/main" id="{9D8BC7A1-527B-FB55-74BD-6205529F04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0" y="2120631"/>
            <a:ext cx="24387280" cy="7373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59447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77500" lnSpcReduction="2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sz="11800" dirty="0" err="1"/>
              <a:t>Exerc</a:t>
            </a:r>
            <a:r>
              <a:rPr sz="11800" dirty="0"/>
              <a:t>. </a:t>
            </a:r>
            <a:r>
              <a:rPr lang="en-GB" sz="11800" dirty="0"/>
              <a:t>4.7</a:t>
            </a:r>
            <a:r>
              <a:rPr sz="11800" dirty="0"/>
              <a:t> </a:t>
            </a:r>
            <a:r>
              <a:rPr lang="pt-PT" sz="11800" dirty="0"/>
              <a:t>–</a:t>
            </a:r>
            <a:r>
              <a:rPr sz="11800" dirty="0"/>
              <a:t> </a:t>
            </a:r>
            <a:r>
              <a:rPr lang="pt-PT" sz="11800" dirty="0" err="1"/>
              <a:t>Grasshopper</a:t>
            </a:r>
            <a:endParaRPr sz="118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CDDB2C1-CA3D-BF8C-294B-7A66C20ACD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86" y="1861457"/>
            <a:ext cx="24141438" cy="5355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067669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77500" lnSpcReduction="2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sz="11800" dirty="0" err="1"/>
              <a:t>Exerc</a:t>
            </a:r>
            <a:r>
              <a:rPr sz="11800" dirty="0"/>
              <a:t>. </a:t>
            </a:r>
            <a:r>
              <a:rPr lang="en-GB" sz="11800" dirty="0"/>
              <a:t>4.7</a:t>
            </a:r>
            <a:r>
              <a:rPr sz="11800" dirty="0"/>
              <a:t> </a:t>
            </a:r>
            <a:r>
              <a:rPr lang="pt-PT" sz="11800" dirty="0"/>
              <a:t>–</a:t>
            </a:r>
            <a:r>
              <a:rPr sz="11800" dirty="0"/>
              <a:t> </a:t>
            </a:r>
            <a:r>
              <a:rPr lang="pt-PT" sz="11800" dirty="0" err="1"/>
              <a:t>Grasshopper</a:t>
            </a:r>
            <a:endParaRPr sz="11800" dirty="0"/>
          </a:p>
        </p:txBody>
      </p:sp>
      <p:pic>
        <p:nvPicPr>
          <p:cNvPr id="3" name="Imagem 2" descr="Uma imagem com texto, branco, vários&#10;&#10;Descrição gerada automaticamente">
            <a:extLst>
              <a:ext uri="{FF2B5EF4-FFF2-40B4-BE49-F238E27FC236}">
                <a16:creationId xmlns:a16="http://schemas.microsoft.com/office/drawing/2014/main" id="{9F63F601-9C86-6826-5F62-12B0DE7C3B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0" y="118785"/>
            <a:ext cx="15344588" cy="11349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626588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77500" lnSpcReduction="2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sz="11800" dirty="0" err="1"/>
              <a:t>Exerc</a:t>
            </a:r>
            <a:r>
              <a:rPr sz="11800" dirty="0"/>
              <a:t>. </a:t>
            </a:r>
            <a:r>
              <a:rPr lang="en-GB" sz="11800" dirty="0"/>
              <a:t>5</a:t>
            </a:r>
            <a:r>
              <a:rPr sz="11800" dirty="0"/>
              <a:t> </a:t>
            </a:r>
            <a:r>
              <a:rPr lang="pt-PT" sz="11800" dirty="0"/>
              <a:t>–</a:t>
            </a:r>
            <a:r>
              <a:rPr sz="11800" dirty="0"/>
              <a:t> </a:t>
            </a:r>
            <a:r>
              <a:rPr lang="pt-PT" sz="11800" dirty="0"/>
              <a:t>Conchas Bivalves</a:t>
            </a:r>
            <a:endParaRPr sz="11800" dirty="0"/>
          </a:p>
        </p:txBody>
      </p:sp>
      <p:pic>
        <p:nvPicPr>
          <p:cNvPr id="3" name="Imagem 2" descr="Uma imagem com contém, vários, organizado, variedade&#10;&#10;Descrição gerada automaticamente">
            <a:extLst>
              <a:ext uri="{FF2B5EF4-FFF2-40B4-BE49-F238E27FC236}">
                <a16:creationId xmlns:a16="http://schemas.microsoft.com/office/drawing/2014/main" id="{6D8BF029-0BDB-2798-17D2-FC3818457B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286" y="505886"/>
            <a:ext cx="16380009" cy="1086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035110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5.1</a:t>
            </a:r>
            <a:r>
              <a:rPr dirty="0"/>
              <a:t> - </a:t>
            </a:r>
            <a:r>
              <a:rPr lang="pt-PT" dirty="0"/>
              <a:t>Mexilhão</a:t>
            </a:r>
            <a:endParaRPr dirty="0"/>
          </a:p>
        </p:txBody>
      </p:sp>
      <p:pic>
        <p:nvPicPr>
          <p:cNvPr id="3" name="Imagem 2" descr="Uma imagem com faca&#10;&#10;Descrição gerada automaticamente">
            <a:extLst>
              <a:ext uri="{FF2B5EF4-FFF2-40B4-BE49-F238E27FC236}">
                <a16:creationId xmlns:a16="http://schemas.microsoft.com/office/drawing/2014/main" id="{1F494654-51EB-C259-C679-12BBFA350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057" y="1018453"/>
            <a:ext cx="12670971" cy="1036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124778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1</a:t>
            </a:r>
            <a:r>
              <a:rPr dirty="0"/>
              <a:t>.1 </a:t>
            </a:r>
            <a:r>
              <a:rPr lang="en-GB" dirty="0"/>
              <a:t>–</a:t>
            </a:r>
            <a:r>
              <a:rPr dirty="0"/>
              <a:t> </a:t>
            </a:r>
            <a:r>
              <a:rPr lang="en-GB" dirty="0"/>
              <a:t>QGIS</a:t>
            </a:r>
            <a:endParaRPr dirty="0"/>
          </a:p>
        </p:txBody>
      </p:sp>
      <p:pic>
        <p:nvPicPr>
          <p:cNvPr id="3" name="Imagem 2" descr="Uma imagem com mapa&#10;&#10;Descrição gerada automaticamente">
            <a:extLst>
              <a:ext uri="{FF2B5EF4-FFF2-40B4-BE49-F238E27FC236}">
                <a16:creationId xmlns:a16="http://schemas.microsoft.com/office/drawing/2014/main" id="{3C40D9E4-417D-1553-5F45-12E8905F37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050" y="505886"/>
            <a:ext cx="9484962" cy="10581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607789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5.2</a:t>
            </a:r>
            <a:r>
              <a:rPr dirty="0"/>
              <a:t> - </a:t>
            </a:r>
            <a:r>
              <a:rPr lang="pt-PT" dirty="0"/>
              <a:t>Ameijoa</a:t>
            </a:r>
            <a:endParaRPr dirty="0"/>
          </a:p>
        </p:txBody>
      </p:sp>
      <p:pic>
        <p:nvPicPr>
          <p:cNvPr id="4" name="Imagem 3" descr="Uma imagem com molusco&#10;&#10;Descrição gerada automaticamente">
            <a:extLst>
              <a:ext uri="{FF2B5EF4-FFF2-40B4-BE49-F238E27FC236}">
                <a16:creationId xmlns:a16="http://schemas.microsoft.com/office/drawing/2014/main" id="{C93B828C-BAD8-8FDE-A9B8-55AF102EB2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342" y="2043571"/>
            <a:ext cx="9580336" cy="815851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89926B69-0641-7A12-802D-1389C81154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9038" y="1175657"/>
            <a:ext cx="12012990" cy="902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486030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5.3 - Vieira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DC70737-5A44-0CCC-397D-061C97C1DB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221014"/>
            <a:ext cx="9263743" cy="883143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4785424E-0382-BF99-825C-6BB495C89E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743" y="1221014"/>
            <a:ext cx="12707859" cy="8831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432562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5.4</a:t>
            </a:r>
            <a:r>
              <a:rPr dirty="0"/>
              <a:t> - </a:t>
            </a:r>
            <a:r>
              <a:rPr lang="pt-PT" dirty="0"/>
              <a:t>Ostra</a:t>
            </a:r>
            <a:endParaRPr dirty="0"/>
          </a:p>
        </p:txBody>
      </p:sp>
      <p:pic>
        <p:nvPicPr>
          <p:cNvPr id="4" name="Imagem 3" descr="Uma imagem com loiça&#10;&#10;Descrição gerada automaticamente">
            <a:extLst>
              <a:ext uri="{FF2B5EF4-FFF2-40B4-BE49-F238E27FC236}">
                <a16:creationId xmlns:a16="http://schemas.microsoft.com/office/drawing/2014/main" id="{9F3D9EA0-0C57-6B87-91A1-402545249B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220" y="2876550"/>
            <a:ext cx="8600830" cy="632623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8753C32B-48BC-B6A7-9B9C-1F320353E9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1785" y="3086100"/>
            <a:ext cx="7208157" cy="611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025231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6 - </a:t>
            </a:r>
            <a:r>
              <a:rPr lang="en-GB" dirty="0" err="1"/>
              <a:t>Corais</a:t>
            </a:r>
            <a:endParaRPr dirty="0"/>
          </a:p>
        </p:txBody>
      </p:sp>
      <p:pic>
        <p:nvPicPr>
          <p:cNvPr id="3" name="Imagem 2" descr="Uma imagem com colorido, natureza, recife, diferente&#10;&#10;Descrição gerada automaticamente">
            <a:extLst>
              <a:ext uri="{FF2B5EF4-FFF2-40B4-BE49-F238E27FC236}">
                <a16:creationId xmlns:a16="http://schemas.microsoft.com/office/drawing/2014/main" id="{8C70195F-637D-F2DA-D251-3CDDCCAA80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044" y="318977"/>
            <a:ext cx="16457105" cy="10754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014289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6 - </a:t>
            </a:r>
            <a:r>
              <a:rPr lang="en-GB" dirty="0" err="1"/>
              <a:t>Corais</a:t>
            </a:r>
            <a:endParaRPr dirty="0"/>
          </a:p>
        </p:txBody>
      </p:sp>
      <p:pic>
        <p:nvPicPr>
          <p:cNvPr id="7" name="Imagem 6" descr="Uma imagem com branco, organizado&#10;&#10;Descrição gerada automaticamente">
            <a:extLst>
              <a:ext uri="{FF2B5EF4-FFF2-40B4-BE49-F238E27FC236}">
                <a16:creationId xmlns:a16="http://schemas.microsoft.com/office/drawing/2014/main" id="{2B0C3A61-8A5E-F6D1-3D2A-B14BBC835C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1" y="505886"/>
            <a:ext cx="24263289" cy="9160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488312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6 - </a:t>
            </a:r>
            <a:r>
              <a:rPr lang="en-GB" dirty="0" err="1"/>
              <a:t>Corais</a:t>
            </a:r>
            <a:endParaRPr dirty="0"/>
          </a:p>
        </p:txBody>
      </p:sp>
      <p:pic>
        <p:nvPicPr>
          <p:cNvPr id="3" name="Imagem 2" descr="Uma imagem com planta, flor, girassol&#10;&#10;Descrição gerada automaticamente">
            <a:extLst>
              <a:ext uri="{FF2B5EF4-FFF2-40B4-BE49-F238E27FC236}">
                <a16:creationId xmlns:a16="http://schemas.microsoft.com/office/drawing/2014/main" id="{F1EE302D-5E39-1B0D-11ED-6E0ACF417B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145" y="1608174"/>
            <a:ext cx="7721600" cy="8458200"/>
          </a:xfrm>
          <a:prstGeom prst="rect">
            <a:avLst/>
          </a:prstGeom>
        </p:spPr>
      </p:pic>
      <p:pic>
        <p:nvPicPr>
          <p:cNvPr id="5" name="Imagem 4" descr="Uma imagem com fechar&#10;&#10;Descrição gerada automaticamente">
            <a:extLst>
              <a:ext uri="{FF2B5EF4-FFF2-40B4-BE49-F238E27FC236}">
                <a16:creationId xmlns:a16="http://schemas.microsoft.com/office/drawing/2014/main" id="{EDD693A6-42AE-154B-FB77-ACA49286F0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3774" y="1917281"/>
            <a:ext cx="7772400" cy="7839986"/>
          </a:xfrm>
          <a:prstGeom prst="rect">
            <a:avLst/>
          </a:prstGeom>
        </p:spPr>
      </p:pic>
      <p:pic>
        <p:nvPicPr>
          <p:cNvPr id="8" name="Imagem 7" descr="Uma imagem com cinzento&#10;&#10;Descrição gerada automaticamente">
            <a:extLst>
              <a:ext uri="{FF2B5EF4-FFF2-40B4-BE49-F238E27FC236}">
                <a16:creationId xmlns:a16="http://schemas.microsoft.com/office/drawing/2014/main" id="{967AC080-285E-C464-5E4A-7B7D05838F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5874" y="2788388"/>
            <a:ext cx="73279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67120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1</a:t>
            </a:r>
            <a:r>
              <a:rPr dirty="0"/>
              <a:t>.1 - </a:t>
            </a:r>
            <a:r>
              <a:rPr lang="en-GB" dirty="0"/>
              <a:t>QGIS</a:t>
            </a:r>
            <a:endParaRPr dirty="0"/>
          </a:p>
        </p:txBody>
      </p:sp>
      <p:pic>
        <p:nvPicPr>
          <p:cNvPr id="3" name="Imagem 2" descr="Uma imagem com mapa&#10;&#10;Descrição gerada automaticamente">
            <a:extLst>
              <a:ext uri="{FF2B5EF4-FFF2-40B4-BE49-F238E27FC236}">
                <a16:creationId xmlns:a16="http://schemas.microsoft.com/office/drawing/2014/main" id="{43E40833-D789-28C3-1502-ECF7999AFE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288" y="255181"/>
            <a:ext cx="14744372" cy="1106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362700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925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2</a:t>
            </a:r>
            <a:r>
              <a:rPr dirty="0"/>
              <a:t>.1 - </a:t>
            </a:r>
            <a:r>
              <a:rPr lang="en-GB" dirty="0"/>
              <a:t>POLIEDROS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8D90385-CD98-A589-E662-CD61A94652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215" y="4782871"/>
            <a:ext cx="19497569" cy="1898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489445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62500" lnSpcReduction="2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2</a:t>
            </a:r>
            <a:r>
              <a:rPr dirty="0"/>
              <a:t>.1</a:t>
            </a:r>
            <a:r>
              <a:rPr lang="pt-PT" dirty="0"/>
              <a:t>.1</a:t>
            </a:r>
            <a:r>
              <a:rPr dirty="0"/>
              <a:t> </a:t>
            </a:r>
            <a:r>
              <a:rPr lang="pt-PT" dirty="0"/>
              <a:t>–</a:t>
            </a:r>
            <a:r>
              <a:rPr dirty="0"/>
              <a:t> </a:t>
            </a:r>
            <a:r>
              <a:rPr lang="en-GB" dirty="0" err="1"/>
              <a:t>Cubo</a:t>
            </a:r>
            <a:r>
              <a:rPr lang="en-GB" dirty="0"/>
              <a:t> </a:t>
            </a:r>
            <a:r>
              <a:rPr lang="en-GB" dirty="0" err="1"/>
              <a:t>Truncado</a:t>
            </a:r>
            <a:r>
              <a:rPr lang="en-GB" dirty="0"/>
              <a:t> a 1/3 da </a:t>
            </a:r>
            <a:r>
              <a:rPr lang="en-GB" dirty="0" err="1"/>
              <a:t>aresta</a:t>
            </a:r>
            <a:endParaRPr lang="en-GB" dirty="0"/>
          </a:p>
        </p:txBody>
      </p:sp>
      <p:pic>
        <p:nvPicPr>
          <p:cNvPr id="5" name="Imagem 4" descr="Uma imagem com basquetebol&#10;&#10;Descrição gerada automaticamente">
            <a:extLst>
              <a:ext uri="{FF2B5EF4-FFF2-40B4-BE49-F238E27FC236}">
                <a16:creationId xmlns:a16="http://schemas.microsoft.com/office/drawing/2014/main" id="{5F71EA10-C448-D634-4E5B-1D50E39EF8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46" y="1861456"/>
            <a:ext cx="23348242" cy="813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977283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70000" lnSpcReduction="2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2</a:t>
            </a:r>
            <a:r>
              <a:rPr dirty="0"/>
              <a:t>.1</a:t>
            </a:r>
            <a:r>
              <a:rPr lang="pt-PT" dirty="0"/>
              <a:t>.2 – Dual do Cubo Truncado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05E5D25C-BB22-2D1F-EB61-F59B785790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9" t="8360" r="23612" b="30179"/>
          <a:stretch/>
        </p:blipFill>
        <p:spPr>
          <a:xfrm>
            <a:off x="6239437" y="591672"/>
            <a:ext cx="11779623" cy="9979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811421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62500" lnSpcReduction="2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2</a:t>
            </a:r>
            <a:r>
              <a:rPr dirty="0"/>
              <a:t>.1</a:t>
            </a:r>
            <a:r>
              <a:rPr lang="pt-PT" dirty="0"/>
              <a:t>.3 – Dodecaedro Truncado a ¼ da Aresta</a:t>
            </a:r>
          </a:p>
        </p:txBody>
      </p:sp>
      <p:pic>
        <p:nvPicPr>
          <p:cNvPr id="4" name="Imagem 3" descr="Uma imagem com cúpula&#10;&#10;Descrição gerada automaticamente">
            <a:extLst>
              <a:ext uri="{FF2B5EF4-FFF2-40B4-BE49-F238E27FC236}">
                <a16:creationId xmlns:a16="http://schemas.microsoft.com/office/drawing/2014/main" id="{88AA64D3-0FDD-1C90-D486-B2BA78BCC7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161" y="1219200"/>
            <a:ext cx="18127678" cy="894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896695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681</TotalTime>
  <Words>380</Words>
  <Application>Microsoft Macintosh PowerPoint</Application>
  <PresentationFormat>Personalizados</PresentationFormat>
  <Paragraphs>64</Paragraphs>
  <Slides>45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45</vt:i4>
      </vt:variant>
    </vt:vector>
  </HeadingPairs>
  <TitlesOfParts>
    <vt:vector size="50" baseType="lpstr">
      <vt:lpstr>Helvetica</vt:lpstr>
      <vt:lpstr>Helvetica Neue</vt:lpstr>
      <vt:lpstr>Helvetica Neue Light</vt:lpstr>
      <vt:lpstr>Helvetica Neue Medium</vt:lpstr>
      <vt:lpstr>White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Nuno Miguel Alão Soares Gomes</dc:creator>
  <cp:lastModifiedBy>Vânia Marisa Borges De Freitas</cp:lastModifiedBy>
  <cp:revision>11</cp:revision>
  <dcterms:modified xsi:type="dcterms:W3CDTF">2022-12-22T23:38:41Z</dcterms:modified>
</cp:coreProperties>
</file>