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7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1" d="100"/>
          <a:sy n="31" d="100"/>
        </p:scale>
        <p:origin x="15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0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92" y="128015"/>
            <a:ext cx="24030432" cy="10241278"/>
          </a:xfrm>
        </p:spPr>
        <p:txBody>
          <a:bodyPr>
            <a:normAutofit/>
          </a:bodyPr>
          <a:lstStyle>
            <a:lvl1pPr>
              <a:defRPr sz="22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6272" y="10721756"/>
            <a:ext cx="20074128" cy="1133856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4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775611" y="11499854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34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180492"/>
            <a:ext cx="21681252" cy="1581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271" y="3761512"/>
            <a:ext cx="21681254" cy="911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173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42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5695" y="9352354"/>
            <a:ext cx="21671278" cy="263902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0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695" y="12130268"/>
            <a:ext cx="21671278" cy="747532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4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"/>
            <a:ext cx="24383998" cy="893565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1430000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3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92780" y="2822717"/>
            <a:ext cx="7472020" cy="569113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92777" y="8806078"/>
            <a:ext cx="7459830" cy="22462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3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5235570" cy="13716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92777" y="12877800"/>
            <a:ext cx="3428602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9301792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047528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47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6272" y="2180489"/>
            <a:ext cx="20074128" cy="10318514"/>
          </a:xfrm>
        </p:spPr>
        <p:txBody>
          <a:bodyPr>
            <a:normAutofit/>
          </a:bodyPr>
          <a:lstStyle>
            <a:lvl1pPr>
              <a:defRPr sz="1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1736"/>
            <a:ext cx="1608390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032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1880" y="2177405"/>
            <a:ext cx="16958144" cy="279110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3394" y="4968510"/>
            <a:ext cx="16935116" cy="7079028"/>
          </a:xfrm>
        </p:spPr>
        <p:txBody>
          <a:bodyPr>
            <a:normAutofit/>
          </a:bodyPr>
          <a:lstStyle>
            <a:lvl1pPr marL="914400" indent="-914400">
              <a:lnSpc>
                <a:spcPct val="100000"/>
              </a:lnSpc>
              <a:buFont typeface="+mj-lt"/>
              <a:buAutoNum type="arabicPeriod"/>
              <a:defRPr sz="4000"/>
            </a:lvl1pPr>
            <a:lvl2pPr marL="1371600" indent="-914400">
              <a:lnSpc>
                <a:spcPct val="100000"/>
              </a:lnSpc>
              <a:buFont typeface="+mj-lt"/>
              <a:buAutoNum type="arabicPeriod"/>
              <a:defRPr sz="4000"/>
            </a:lvl2pPr>
            <a:lvl3pPr marL="1600200" indent="-685800">
              <a:lnSpc>
                <a:spcPct val="100000"/>
              </a:lnSpc>
              <a:buFont typeface="+mj-lt"/>
              <a:buAutoNum type="arabicPeriod"/>
              <a:defRPr sz="4000"/>
            </a:lvl3pPr>
            <a:lvl4pPr marL="2057400" indent="-685800">
              <a:lnSpc>
                <a:spcPct val="100000"/>
              </a:lnSpc>
              <a:buFont typeface="+mj-lt"/>
              <a:buAutoNum type="arabicPeriod"/>
              <a:defRPr sz="4000"/>
            </a:lvl4pPr>
            <a:lvl5pPr marL="2514600" indent="-685800">
              <a:lnSpc>
                <a:spcPct val="100000"/>
              </a:lnSpc>
              <a:buFont typeface="+mj-lt"/>
              <a:buAutoNum type="arabicPeriod"/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74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6272" y="2176272"/>
            <a:ext cx="11498784" cy="3108960"/>
          </a:xfrm>
        </p:spPr>
        <p:txBody>
          <a:bodyPr anchor="t" anchorCtr="0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76272" y="5303520"/>
            <a:ext cx="11498784" cy="7388352"/>
          </a:xfrm>
        </p:spPr>
        <p:txBody>
          <a:bodyPr>
            <a:normAutofit/>
          </a:bodyPr>
          <a:lstStyle>
            <a:lvl1pPr marL="685800" indent="-685800">
              <a:lnSpc>
                <a:spcPct val="100000"/>
              </a:lnSpc>
              <a:buFont typeface="System Font Regular"/>
              <a:buChar char="-"/>
              <a:defRPr sz="4000"/>
            </a:lvl1pPr>
            <a:lvl2pPr>
              <a:lnSpc>
                <a:spcPct val="100000"/>
              </a:lnSpc>
              <a:defRPr sz="4000"/>
            </a:lvl2pPr>
            <a:lvl3pPr>
              <a:lnSpc>
                <a:spcPct val="100000"/>
              </a:lnSpc>
              <a:defRPr sz="40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1880" y="12877800"/>
            <a:ext cx="7830808" cy="8382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2688" y="12877800"/>
            <a:ext cx="2252240" cy="838200"/>
          </a:xfrm>
        </p:spPr>
        <p:txBody>
          <a:bodyPr/>
          <a:lstStyle/>
          <a:p>
            <a:fld id="{8A60B404-9532-4DA8-8A40-EC339A5BE635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64928" y="12877800"/>
            <a:ext cx="1410128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630400" y="0"/>
            <a:ext cx="9753600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24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353" y="2229712"/>
            <a:ext cx="7846910" cy="816716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89225" y="2230580"/>
            <a:ext cx="11619426" cy="103424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3200"/>
            </a:lvl2pPr>
            <a:lvl3pPr>
              <a:lnSpc>
                <a:spcPct val="100000"/>
              </a:lnSpc>
              <a:defRPr sz="32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90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402" y="2229310"/>
            <a:ext cx="5542652" cy="7351104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69065" y="2258291"/>
            <a:ext cx="15588462" cy="103147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3200"/>
            </a:lvl2pPr>
            <a:lvl3pPr>
              <a:lnSpc>
                <a:spcPct val="100000"/>
              </a:lnSpc>
              <a:defRPr sz="32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528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1576" y="2222202"/>
            <a:ext cx="12678824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385" y="0"/>
            <a:ext cx="9013170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571574" y="4805774"/>
            <a:ext cx="12678828" cy="77672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3200"/>
            </a:lvl2pPr>
            <a:lvl3pPr>
              <a:lnSpc>
                <a:spcPct val="100000"/>
              </a:lnSpc>
              <a:defRPr sz="32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751227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71576" y="12877800"/>
            <a:ext cx="9549804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9301792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047528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7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983" y="2224208"/>
            <a:ext cx="14643230" cy="186537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7052878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552150" y="4374516"/>
            <a:ext cx="14698252" cy="81984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3200"/>
            </a:lvl2pPr>
            <a:lvl3pPr>
              <a:lnSpc>
                <a:spcPct val="100000"/>
              </a:lnSpc>
              <a:defRPr sz="32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751227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52152" y="12877800"/>
            <a:ext cx="11569228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9301792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047528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37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788" y="2224208"/>
            <a:ext cx="14687128" cy="186537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86787" y="4374516"/>
            <a:ext cx="14687130" cy="81984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3200"/>
            </a:lvl2pPr>
            <a:lvl3pPr>
              <a:lnSpc>
                <a:spcPct val="100000"/>
              </a:lnSpc>
              <a:defRPr sz="32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6788" y="12877800"/>
            <a:ext cx="11558108" cy="8382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925308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671044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331119" y="0"/>
            <a:ext cx="7052878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35028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133" y="2231473"/>
            <a:ext cx="9477166" cy="2576338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76384" y="5104248"/>
            <a:ext cx="9476900" cy="746875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6133" y="12877800"/>
            <a:ext cx="6348130" cy="8382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704676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0412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000" y="0"/>
            <a:ext cx="12192000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74546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793" y="2222203"/>
            <a:ext cx="7627690" cy="2987726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96794" y="5401342"/>
            <a:ext cx="7627692" cy="717166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6791" y="12877800"/>
            <a:ext cx="4498670" cy="8382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875874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1610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384464" y="0"/>
            <a:ext cx="13999536" cy="1371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85639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5788415" y="2224863"/>
            <a:ext cx="6461986" cy="371788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385" y="0"/>
            <a:ext cx="14963554" cy="13716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802560" y="6266510"/>
            <a:ext cx="6447840" cy="53125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457200" indent="0">
              <a:lnSpc>
                <a:spcPct val="100000"/>
              </a:lnSpc>
              <a:buNone/>
              <a:defRPr lang="en-US" dirty="0"/>
            </a:lvl2pPr>
            <a:lvl3pPr marL="914400" indent="0">
              <a:lnSpc>
                <a:spcPct val="100000"/>
              </a:lnSpc>
              <a:buNone/>
              <a:defRPr lang="en-US" dirty="0"/>
            </a:lvl3pPr>
            <a:lvl4pPr marL="1371600" indent="0">
              <a:lnSpc>
                <a:spcPct val="100000"/>
              </a:lnSpc>
              <a:buNone/>
              <a:defRPr lang="en-US" dirty="0"/>
            </a:lvl4pPr>
            <a:lvl5pPr marL="1828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751227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88414" y="12877800"/>
            <a:ext cx="3332964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9301792" y="12877800"/>
            <a:ext cx="1729408" cy="8382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047528" y="12877800"/>
            <a:ext cx="1202872" cy="838200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41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648" y="7975605"/>
            <a:ext cx="6089908" cy="461957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1"/>
            <a:ext cx="24384000" cy="688666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11871" y="7975605"/>
            <a:ext cx="14920058" cy="461957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457200" indent="0">
              <a:lnSpc>
                <a:spcPct val="100000"/>
              </a:lnSpc>
              <a:buNone/>
              <a:defRPr lang="en-US" dirty="0"/>
            </a:lvl2pPr>
            <a:lvl3pPr marL="914400" indent="0">
              <a:lnSpc>
                <a:spcPct val="100000"/>
              </a:lnSpc>
              <a:buNone/>
              <a:defRPr lang="en-US" dirty="0"/>
            </a:lvl3pPr>
            <a:lvl4pPr marL="1371600" indent="0">
              <a:lnSpc>
                <a:spcPct val="100000"/>
              </a:lnSpc>
              <a:buNone/>
              <a:defRPr lang="en-US" dirty="0"/>
            </a:lvl4pPr>
            <a:lvl5pPr marL="18288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8230184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4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880" y="2241980"/>
            <a:ext cx="20954640" cy="1938528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4572016"/>
            <a:ext cx="12192000" cy="914398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383491" y="4572016"/>
            <a:ext cx="9753030" cy="80009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383489" y="12877800"/>
            <a:ext cx="5918302" cy="838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57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881" y="2244401"/>
            <a:ext cx="7393718" cy="3010314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62201" y="5680363"/>
            <a:ext cx="7213398" cy="689263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227347" y="2244402"/>
            <a:ext cx="13204582" cy="1032859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011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4608" y="9514386"/>
            <a:ext cx="12955792" cy="2253108"/>
          </a:xfrm>
        </p:spPr>
        <p:txBody>
          <a:bodyPr anchor="b">
            <a:normAutofit/>
          </a:bodyPr>
          <a:lstStyle>
            <a:lvl1pPr algn="r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4592" y="128016"/>
            <a:ext cx="24054816" cy="9201184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6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775611" y="11430000"/>
            <a:ext cx="1608390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380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-2572522"/>
            <a:ext cx="21305520" cy="2267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76272" y="2078190"/>
            <a:ext cx="18836640" cy="10140136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2000" b="1"/>
            </a:lvl1pPr>
            <a:lvl2pPr marL="457200" indent="0">
              <a:lnSpc>
                <a:spcPct val="90000"/>
              </a:lnSpc>
              <a:buNone/>
              <a:defRPr sz="12000" b="1"/>
            </a:lvl2pPr>
            <a:lvl3pPr marL="914400" indent="0">
              <a:lnSpc>
                <a:spcPct val="90000"/>
              </a:lnSpc>
              <a:buNone/>
              <a:defRPr sz="12000" b="1"/>
            </a:lvl3pPr>
            <a:lvl4pPr marL="1371600" indent="0">
              <a:lnSpc>
                <a:spcPct val="90000"/>
              </a:lnSpc>
              <a:buNone/>
              <a:defRPr sz="12000" b="1"/>
            </a:lvl4pPr>
            <a:lvl5pPr marL="1828800" indent="0">
              <a:lnSpc>
                <a:spcPct val="90000"/>
              </a:lnSpc>
              <a:buNone/>
              <a:defRPr sz="12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090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3600" y="10836721"/>
            <a:ext cx="20116800" cy="932690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500" y="127000"/>
            <a:ext cx="23955376" cy="1016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16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775611" y="11430584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479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238265"/>
            <a:ext cx="19780132" cy="2409186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4371" y="4881136"/>
            <a:ext cx="9683010" cy="760256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4881137"/>
            <a:ext cx="9612004" cy="760256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7812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881" y="2230658"/>
            <a:ext cx="19898910" cy="1677712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4177" y="3846380"/>
            <a:ext cx="9632950" cy="16777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600" b="1" cap="all" spc="200" baseline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430965" y="3846380"/>
            <a:ext cx="9649826" cy="16777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600" b="1" cap="all" spc="200" baseline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84177" y="5651583"/>
            <a:ext cx="9632950" cy="672774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430965" y="5651583"/>
            <a:ext cx="9649826" cy="672774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4397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208200"/>
            <a:ext cx="19845528" cy="2588456"/>
          </a:xfrm>
        </p:spPr>
        <p:txBody>
          <a:bodyPr>
            <a:normAutofit/>
          </a:bodyPr>
          <a:lstStyle>
            <a:lvl1pPr>
              <a:defRPr sz="72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5426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38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176271"/>
            <a:ext cx="21255656" cy="4169102"/>
          </a:xfrm>
        </p:spPr>
        <p:txBody>
          <a:bodyPr anchor="t" anchorCtr="0">
            <a:noAutofit/>
          </a:bodyPr>
          <a:lstStyle>
            <a:lvl1pPr>
              <a:defRPr sz="12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76269" y="6553200"/>
            <a:ext cx="21255658" cy="63246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064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3" y="2176272"/>
            <a:ext cx="16861534" cy="3684040"/>
          </a:xfrm>
        </p:spPr>
        <p:txBody>
          <a:bodyPr anchor="t" anchorCtr="0">
            <a:noAutofit/>
          </a:bodyPr>
          <a:lstStyle>
            <a:lvl1pPr>
              <a:defRPr sz="12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54427" y="8493384"/>
            <a:ext cx="16861278" cy="321601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2412256"/>
            <a:ext cx="1608390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040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180490"/>
            <a:ext cx="19845528" cy="18719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6272" y="4239491"/>
            <a:ext cx="19845528" cy="8333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6272" y="12877800"/>
            <a:ext cx="17125520" cy="838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301792" y="12877800"/>
            <a:ext cx="1729408" cy="838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8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047528" y="12877800"/>
            <a:ext cx="1202872" cy="838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8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2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</p:sldLayoutIdLst>
  <p:txStyles>
    <p:titleStyle>
      <a:lvl1pPr algn="l" defTabSz="1828800" rtl="0" eaLnBrk="1" latinLnBrk="0" hangingPunct="1">
        <a:lnSpc>
          <a:spcPct val="85000"/>
        </a:lnSpc>
        <a:spcBef>
          <a:spcPct val="0"/>
        </a:spcBef>
        <a:buNone/>
        <a:defRPr sz="72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1005840" indent="-457200" algn="l" defTabSz="1828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indent="-457200" algn="l" defTabSz="1828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011680" indent="-457200" algn="l" defTabSz="1828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indent="-457200" algn="l" defTabSz="18288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odelação Geométrica e Generativa"/>
          <p:cNvSpPr txBox="1">
            <a:spLocks noGrp="1"/>
          </p:cNvSpPr>
          <p:nvPr>
            <p:ph type="subTitle" idx="1"/>
          </p:nvPr>
        </p:nvSpPr>
        <p:spPr>
          <a:xfrm>
            <a:off x="111324" y="9228912"/>
            <a:ext cx="24272676" cy="1721335"/>
          </a:xfrm>
          <a:prstGeom prst="rect">
            <a:avLst/>
          </a:prstGeom>
          <a:effectLst>
            <a:outerShdw blurRad="165100" dist="107197" dir="2700000" rotWithShape="0">
              <a:srgbClr val="000000">
                <a:alpha val="49800"/>
              </a:srgbClr>
            </a:outerShdw>
          </a:effectLst>
        </p:spPr>
        <p:txBody>
          <a:bodyPr>
            <a:normAutofit lnSpcReduction="10000"/>
          </a:bodyPr>
          <a:lstStyle>
            <a:lvl1pPr defTabSz="817244">
              <a:defRPr sz="10700" b="1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algn="ctr"/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Representação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Digital</a:t>
            </a:r>
          </a:p>
        </p:txBody>
      </p:sp>
      <p:grpSp>
        <p:nvGrpSpPr>
          <p:cNvPr id="124" name="Agrupar"/>
          <p:cNvGrpSpPr/>
          <p:nvPr/>
        </p:nvGrpSpPr>
        <p:grpSpPr>
          <a:xfrm>
            <a:off x="234200" y="11369936"/>
            <a:ext cx="26244830" cy="1919036"/>
            <a:chOff x="-2" y="-1"/>
            <a:chExt cx="26244829" cy="1919035"/>
          </a:xfrm>
        </p:grpSpPr>
        <p:sp>
          <p:nvSpPr>
            <p:cNvPr id="120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  <p:pic>
          <p:nvPicPr>
            <p:cNvPr id="121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</p:pic>
        <p:pic>
          <p:nvPicPr>
            <p:cNvPr id="122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</p:pic>
        <p:sp>
          <p:nvSpPr>
            <p:cNvPr id="123" name="Mestrado Integrado em Arquitectura…"/>
            <p:cNvSpPr txBox="1"/>
            <p:nvPr/>
          </p:nvSpPr>
          <p:spPr>
            <a:xfrm>
              <a:off x="19683193" y="525137"/>
              <a:ext cx="6561634" cy="933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Mestrado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Integrado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em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Arquitectura</a:t>
              </a:r>
              <a:endParaRPr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Ano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Lectivo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2026-2027 1º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Semestre</a:t>
              </a:r>
              <a:endParaRPr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Docente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- Nuno Alão              2º Ano 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Foto do Aluno"/>
          <p:cNvGrpSpPr/>
          <p:nvPr/>
        </p:nvGrpSpPr>
        <p:grpSpPr>
          <a:xfrm>
            <a:off x="14238001" y="-9139"/>
            <a:ext cx="10126865" cy="9773605"/>
            <a:chOff x="-1" y="-1"/>
            <a:chExt cx="10126864" cy="9773603"/>
          </a:xfrm>
        </p:grpSpPr>
        <p:sp>
          <p:nvSpPr>
            <p:cNvPr id="127" name="Retângulo"/>
            <p:cNvSpPr/>
            <p:nvPr/>
          </p:nvSpPr>
          <p:spPr>
            <a:xfrm>
              <a:off x="-1" y="-1"/>
              <a:ext cx="10126864" cy="977360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Foto do Aluno"/>
            <p:cNvSpPr txBox="1"/>
            <p:nvPr/>
          </p:nvSpPr>
          <p:spPr>
            <a:xfrm>
              <a:off x="4112343" y="4683595"/>
              <a:ext cx="6014520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r>
                <a:rPr dirty="0" err="1"/>
                <a:t>oto</a:t>
              </a:r>
              <a:r>
                <a:rPr dirty="0"/>
                <a:t> do </a:t>
              </a:r>
            </a:p>
          </p:txBody>
        </p:sp>
      </p:grpSp>
      <p:sp>
        <p:nvSpPr>
          <p:cNvPr id="130" name="20170000"/>
          <p:cNvSpPr txBox="1"/>
          <p:nvPr/>
        </p:nvSpPr>
        <p:spPr>
          <a:xfrm>
            <a:off x="6946231" y="8046378"/>
            <a:ext cx="12154936" cy="17953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2" indent="914400" defTabSz="2257720">
              <a:defRPr sz="19000">
                <a:solidFill>
                  <a:srgbClr val="D5D5D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1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11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0251264</a:t>
            </a:r>
            <a:endParaRPr sz="11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36" name="Agrupar"/>
          <p:cNvGrpSpPr/>
          <p:nvPr/>
        </p:nvGrpSpPr>
        <p:grpSpPr>
          <a:xfrm>
            <a:off x="324991" y="11334973"/>
            <a:ext cx="25806109" cy="1887445"/>
            <a:chOff x="-2" y="-1"/>
            <a:chExt cx="26587175" cy="2082436"/>
          </a:xfrm>
        </p:grpSpPr>
        <p:sp>
          <p:nvSpPr>
            <p:cNvPr id="131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32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MGeG"/>
            <p:cNvSpPr txBox="1"/>
            <p:nvPr/>
          </p:nvSpPr>
          <p:spPr>
            <a:xfrm>
              <a:off x="17496838" y="361100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65100" dist="107197" dir="2700000" rotWithShape="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92500" lnSpcReduction="10000"/>
            </a:bodyPr>
            <a:lstStyle>
              <a:lvl1pPr defTabSz="817244">
                <a:defRPr sz="10700" b="1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RD</a:t>
              </a:r>
            </a:p>
          </p:txBody>
        </p:sp>
        <p:sp>
          <p:nvSpPr>
            <p:cNvPr id="135" name="Mestrado Integrado em Arquitectura…"/>
            <p:cNvSpPr txBox="1"/>
            <p:nvPr/>
          </p:nvSpPr>
          <p:spPr>
            <a:xfrm>
              <a:off x="20025539" y="589130"/>
              <a:ext cx="6561634" cy="933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Mestrado</a:t>
              </a: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Integrado</a:t>
              </a: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em</a:t>
              </a: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Arquitectura</a:t>
              </a:r>
              <a:endParaRPr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Ano </a:t>
              </a: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Lectivo</a:t>
              </a: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 2026-2027 1º </a:t>
              </a: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Semestre</a:t>
              </a:r>
              <a:endParaRPr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75000"/>
                    </a:schemeClr>
                  </a:solidFill>
                </a:rPr>
                <a:t>Docente</a:t>
              </a:r>
              <a:r>
                <a:rPr dirty="0">
                  <a:solidFill>
                    <a:schemeClr val="accent1">
                      <a:lumMod val="75000"/>
                    </a:schemeClr>
                  </a:solidFill>
                </a:rPr>
                <a:t> - Nuno Alão              2º Ano  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C09807-156D-069D-29D4-6FB611AE7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6199" y="17351"/>
            <a:ext cx="7290467" cy="9720623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3CF7EF7-C66A-A8F8-F6C0-CAC91C6AE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6459" y="10349218"/>
            <a:ext cx="20074128" cy="1133856"/>
          </a:xfrm>
        </p:spPr>
        <p:txBody>
          <a:bodyPr>
            <a:noAutofit/>
          </a:bodyPr>
          <a:lstStyle/>
          <a:p>
            <a:r>
              <a:rPr lang="en-US" sz="1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Carolina Santos Burns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Agrupar"/>
          <p:cNvGrpSpPr/>
          <p:nvPr/>
        </p:nvGrpSpPr>
        <p:grpSpPr>
          <a:xfrm>
            <a:off x="357080" y="11272660"/>
            <a:ext cx="26809031" cy="1919036"/>
            <a:chOff x="-1" y="-1"/>
            <a:chExt cx="26809030" cy="1919035"/>
          </a:xfrm>
        </p:grpSpPr>
        <p:sp>
          <p:nvSpPr>
            <p:cNvPr id="138" name="Linha"/>
            <p:cNvSpPr/>
            <p:nvPr/>
          </p:nvSpPr>
          <p:spPr>
            <a:xfrm>
              <a:off x="-1" y="-1"/>
              <a:ext cx="23876669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39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2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2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MGeG"/>
            <p:cNvSpPr txBox="1"/>
            <p:nvPr/>
          </p:nvSpPr>
          <p:spPr>
            <a:xfrm>
              <a:off x="10501402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65100" dist="107197" dir="2700000" rotWithShape="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defTabSz="817244">
                <a:defRPr sz="10700" b="1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RD</a:t>
              </a:r>
            </a:p>
          </p:txBody>
        </p:sp>
        <p:sp>
          <p:nvSpPr>
            <p:cNvPr id="142" name="Mestrado Integrado em Arquitectura…"/>
            <p:cNvSpPr txBox="1"/>
            <p:nvPr/>
          </p:nvSpPr>
          <p:spPr>
            <a:xfrm>
              <a:off x="19584620" y="582659"/>
              <a:ext cx="7224409" cy="933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Mestrado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Integrado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em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Arquitectura</a:t>
              </a:r>
              <a:endParaRPr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Ano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Lectivo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2026-2027 1º </a:t>
              </a: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Semestre</a:t>
              </a:r>
              <a:endParaRPr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Docente</a:t>
              </a:r>
              <a:r>
                <a:rPr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 - Nuno Alão              2º Ano  </a:t>
              </a:r>
            </a:p>
          </p:txBody>
        </p:sp>
      </p:grpSp>
      <p:sp>
        <p:nvSpPr>
          <p:cNvPr id="144" name="ÍNDICE"/>
          <p:cNvSpPr txBox="1"/>
          <p:nvPr/>
        </p:nvSpPr>
        <p:spPr>
          <a:xfrm>
            <a:off x="1195429" y="1097194"/>
            <a:ext cx="564738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rPr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ÍNDICE </a:t>
            </a:r>
            <a:r>
              <a:rPr sz="4000" cap="all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 </a:t>
            </a:r>
            <a:r>
              <a:rPr sz="4000" cap="all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Matérias</a:t>
            </a:r>
            <a:endParaRPr sz="4000" cap="al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ula 1 - Criação da Página de Aluno"/>
          <p:cNvSpPr txBox="1"/>
          <p:nvPr/>
        </p:nvSpPr>
        <p:spPr>
          <a:xfrm>
            <a:off x="719847" y="11674965"/>
            <a:ext cx="24384005" cy="17213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rmAutofit fontScale="85000" lnSpcReduction="10000"/>
          </a:bodyPr>
          <a:lstStyle/>
          <a:p>
            <a:pPr lvl="8" algn="l" defTabSz="610870">
              <a:defRPr sz="7400">
                <a:solidFill>
                  <a:srgbClr val="FFFFFF"/>
                </a:solidFill>
              </a:defRPr>
            </a:pPr>
            <a:r>
              <a:rPr b="1" dirty="0"/>
              <a:t>                                </a:t>
            </a:r>
            <a:r>
              <a:rPr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Aula 1 - </a:t>
            </a:r>
            <a:r>
              <a:rPr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Criação</a:t>
            </a:r>
            <a:r>
              <a:rPr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da Página de </a:t>
            </a:r>
            <a:r>
              <a:rPr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Aluno</a:t>
            </a:r>
            <a:endParaRPr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Aula 1 - Criação da Página de Aluno">
            <a:extLst>
              <a:ext uri="{FF2B5EF4-FFF2-40B4-BE49-F238E27FC236}">
                <a16:creationId xmlns:a16="http://schemas.microsoft.com/office/drawing/2014/main" id="{3845E226-663E-915D-A93A-1657433237DD}"/>
              </a:ext>
            </a:extLst>
          </p:cNvPr>
          <p:cNvSpPr txBox="1"/>
          <p:nvPr/>
        </p:nvSpPr>
        <p:spPr>
          <a:xfrm>
            <a:off x="-8303512" y="0"/>
            <a:ext cx="16607023" cy="18958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rmAutofit/>
          </a:bodyPr>
          <a:lstStyle/>
          <a:p>
            <a:pPr lvl="8" algn="l" defTabSz="610870">
              <a:defRPr sz="7400">
                <a:solidFill>
                  <a:srgbClr val="FFFFFF"/>
                </a:solidFill>
              </a:defRPr>
            </a:pPr>
            <a:r>
              <a:rPr sz="5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</a:t>
            </a:r>
            <a:r>
              <a:rPr lang="en-US" sz="55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Sumário</a:t>
            </a:r>
            <a:r>
              <a:rPr lang="en-US" sz="5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da aula 1 </a:t>
            </a:r>
            <a:endParaRPr sz="55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Aula 1 - Criação da Página de Aluno">
            <a:extLst>
              <a:ext uri="{FF2B5EF4-FFF2-40B4-BE49-F238E27FC236}">
                <a16:creationId xmlns:a16="http://schemas.microsoft.com/office/drawing/2014/main" id="{DC296D48-C921-D541-5729-D49BD1B4AA98}"/>
              </a:ext>
            </a:extLst>
          </p:cNvPr>
          <p:cNvSpPr txBox="1"/>
          <p:nvPr/>
        </p:nvSpPr>
        <p:spPr>
          <a:xfrm>
            <a:off x="-365741" y="1779704"/>
            <a:ext cx="10937133" cy="480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rmAutofit/>
          </a:bodyPr>
          <a:lstStyle/>
          <a:p>
            <a:pPr lvl="8" defTabSz="610870">
              <a:defRPr sz="7400">
                <a:solidFill>
                  <a:srgbClr val="FFFFFF"/>
                </a:solidFill>
              </a:defRPr>
            </a:pPr>
            <a:r>
              <a:rPr dirty="0"/>
              <a:t>                                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Aula 1 - Criação da Página de Aluno">
            <a:extLst>
              <a:ext uri="{FF2B5EF4-FFF2-40B4-BE49-F238E27FC236}">
                <a16:creationId xmlns:a16="http://schemas.microsoft.com/office/drawing/2014/main" id="{5B886151-77E2-8218-74BE-CCF3F54570DC}"/>
              </a:ext>
            </a:extLst>
          </p:cNvPr>
          <p:cNvSpPr txBox="1"/>
          <p:nvPr/>
        </p:nvSpPr>
        <p:spPr>
          <a:xfrm>
            <a:off x="534509" y="2769420"/>
            <a:ext cx="11311127" cy="9542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Apresentação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da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disciplina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lvl="0" fontAlgn="base"/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Organização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de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ficheiros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e pastas;</a:t>
            </a:r>
          </a:p>
          <a:p>
            <a:pPr lvl="0" fontAlgn="base"/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Início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organização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e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criação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do site; </a:t>
            </a:r>
          </a:p>
          <a:p>
            <a:pPr lvl="0" fontAlgn="base"/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0" fontAlgn="base"/>
            <a:endParaRPr lang="en-US" sz="2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755B5B-E992-6509-EADC-A06BD1B3A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98" y="5189553"/>
            <a:ext cx="10465338" cy="6026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FAC46FE-D496-A13B-4494-9C6F7E014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517" y="7202039"/>
            <a:ext cx="10065646" cy="38565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D3DB13-68C5-40F8-BA91-DCD3D2E33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1"/>
          <a:stretch>
            <a:fillRect/>
          </a:stretch>
        </p:blipFill>
        <p:spPr>
          <a:xfrm>
            <a:off x="13137517" y="1914570"/>
            <a:ext cx="10065646" cy="39131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Aula 1 - Análise em IA"/>
          <p:cNvSpPr txBox="1"/>
          <p:nvPr/>
        </p:nvSpPr>
        <p:spPr>
          <a:xfrm>
            <a:off x="-9372256" y="108456"/>
            <a:ext cx="28139167" cy="17213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pPr lvl="8" algn="l">
              <a:defRPr sz="10000">
                <a:solidFill>
                  <a:srgbClr val="FFFFFF"/>
                </a:solidFill>
              </a:defRPr>
            </a:pPr>
            <a:r>
              <a:rPr sz="6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Aula </a:t>
            </a:r>
            <a:r>
              <a:rPr lang="en-US" sz="6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 e 3 - </a:t>
            </a:r>
            <a:r>
              <a:rPr lang="en-US" sz="65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Continução</a:t>
            </a:r>
            <a:r>
              <a:rPr lang="en-US" sz="6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65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Criação</a:t>
            </a:r>
            <a:r>
              <a:rPr lang="en-US" sz="6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do  site </a:t>
            </a:r>
            <a:endParaRPr sz="65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8" name="Foto 3 - Ilustrativa da Matéria"/>
          <p:cNvSpPr txBox="1"/>
          <p:nvPr/>
        </p:nvSpPr>
        <p:spPr>
          <a:xfrm>
            <a:off x="13924863" y="5502290"/>
            <a:ext cx="10126863" cy="483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Foto 3 - Ilustrativa da Matéria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E7F2C-5CE3-2191-F7C5-10A54A1C9497}"/>
              </a:ext>
            </a:extLst>
          </p:cNvPr>
          <p:cNvSpPr txBox="1"/>
          <p:nvPr/>
        </p:nvSpPr>
        <p:spPr>
          <a:xfrm>
            <a:off x="375183" y="2801566"/>
            <a:ext cx="941084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Início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da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criação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e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organização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do site;</a:t>
            </a:r>
          </a:p>
          <a:p>
            <a:pPr lvl="0" fontAlgn="base"/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Manuseamento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das ferramentas para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criar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o site;</a:t>
            </a:r>
          </a:p>
          <a:p>
            <a:pPr lvl="0" fontAlgn="base"/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marL="342900" lvl="0" indent="-342900" fontAlgn="base">
              <a:buFontTx/>
              <a:buChar char="-"/>
            </a:pP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Instalação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das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aplicações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e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métodos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para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utilizar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marL="342900" lvl="0" indent="-342900" fontAlgn="base">
              <a:buFontTx/>
              <a:buChar char="-"/>
            </a:pPr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lvl="0" indent="-342900" fontAlgn="base">
              <a:buFontTx/>
              <a:buChar char="-"/>
            </a:pP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Técnicas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importantes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marL="342900" lvl="0" indent="-342900" fontAlgn="base">
              <a:buFontTx/>
              <a:buChar char="-"/>
            </a:pPr>
            <a:endParaRPr lang="en-US" sz="25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lvl="0" indent="-342900" fontAlgn="base">
              <a:buFontTx/>
              <a:buChar char="-"/>
            </a:pP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Como </a:t>
            </a:r>
            <a:r>
              <a:rPr lang="en-US" sz="2500" dirty="0" err="1">
                <a:solidFill>
                  <a:schemeClr val="accent1">
                    <a:lumMod val="75000"/>
                  </a:schemeClr>
                </a:solidFill>
              </a:rPr>
              <a:t>utilizar</a:t>
            </a:r>
            <a:r>
              <a:rPr lang="en-US" sz="2500" dirty="0">
                <a:solidFill>
                  <a:schemeClr val="accent1">
                    <a:lumMod val="75000"/>
                  </a:schemeClr>
                </a:solidFill>
              </a:rPr>
              <a:t> o FileZilla;</a:t>
            </a:r>
          </a:p>
        </p:txBody>
      </p:sp>
      <p:sp>
        <p:nvSpPr>
          <p:cNvPr id="6" name="Aula 1 - Criação da Página de Aluno">
            <a:extLst>
              <a:ext uri="{FF2B5EF4-FFF2-40B4-BE49-F238E27FC236}">
                <a16:creationId xmlns:a16="http://schemas.microsoft.com/office/drawing/2014/main" id="{2132EC56-FE5A-A9A2-BA39-3AD5C877EFA1}"/>
              </a:ext>
            </a:extLst>
          </p:cNvPr>
          <p:cNvSpPr txBox="1"/>
          <p:nvPr/>
        </p:nvSpPr>
        <p:spPr>
          <a:xfrm>
            <a:off x="-8009915" y="1282734"/>
            <a:ext cx="18279715" cy="18958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rmAutofit/>
          </a:bodyPr>
          <a:lstStyle/>
          <a:p>
            <a:pPr lvl="8" algn="l" defTabSz="610870">
              <a:defRPr sz="7400">
                <a:solidFill>
                  <a:srgbClr val="FFFFFF"/>
                </a:solidFill>
              </a:defRPr>
            </a:pPr>
            <a:r>
              <a:rPr sz="5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</a:t>
            </a:r>
            <a:r>
              <a:rPr lang="en-US" sz="5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Sumários</a:t>
            </a:r>
            <a:r>
              <a:rPr lang="en-US" sz="5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das aulas 2 e 3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9693FF-9374-BE2D-7477-311C866B9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555" y="4295986"/>
            <a:ext cx="10196149" cy="90809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A139AC-1B82-AB18-C74B-B1B251AFE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807" y="7074278"/>
            <a:ext cx="4220529" cy="64410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F99C89-470E-19A2-B335-1FFFC0E5A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8" y="7074278"/>
            <a:ext cx="8979161" cy="64524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D67BEF-9BE2-0D35-17C2-B473F32D7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208" y="1777258"/>
            <a:ext cx="13233490" cy="18958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Exerc. 1 - Xxxxxxxx"/>
          <p:cNvSpPr txBox="1"/>
          <p:nvPr/>
        </p:nvSpPr>
        <p:spPr>
          <a:xfrm>
            <a:off x="-155643" y="11693519"/>
            <a:ext cx="24384005" cy="17213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rmAutofit fontScale="85000" lnSpcReduction="10000"/>
          </a:bodyPr>
          <a:lstStyle/>
          <a:p>
            <a:pPr lvl="8" algn="l">
              <a:defRPr sz="10000">
                <a:solidFill>
                  <a:srgbClr val="FFFFFF"/>
                </a:solidFill>
              </a:defRPr>
            </a:pPr>
            <a:r>
              <a:rPr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Aula 4 –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Conclusão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site </a:t>
            </a:r>
            <a:endParaRPr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524CD6-686A-2423-D252-816A8DB3A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69" y="1708836"/>
            <a:ext cx="10739336" cy="8437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E91FDA-FE8C-5799-A769-4016C3C7D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6359" y="1708837"/>
            <a:ext cx="11924972" cy="8437571"/>
          </a:xfrm>
          <a:prstGeom prst="rect">
            <a:avLst/>
          </a:prstGeom>
        </p:spPr>
      </p:pic>
      <p:sp>
        <p:nvSpPr>
          <p:cNvPr id="7" name="Exerc. 1 - Xxxxxxxx">
            <a:extLst>
              <a:ext uri="{FF2B5EF4-FFF2-40B4-BE49-F238E27FC236}">
                <a16:creationId xmlns:a16="http://schemas.microsoft.com/office/drawing/2014/main" id="{D57D1BD9-BD58-EE88-2C5A-4A765F6AE7D0}"/>
              </a:ext>
            </a:extLst>
          </p:cNvPr>
          <p:cNvSpPr txBox="1"/>
          <p:nvPr/>
        </p:nvSpPr>
        <p:spPr>
          <a:xfrm>
            <a:off x="-3193915" y="9972181"/>
            <a:ext cx="24384005" cy="17213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rmAutofit/>
          </a:bodyPr>
          <a:lstStyle/>
          <a:p>
            <a:pPr lvl="8">
              <a:defRPr sz="10000">
                <a:solidFill>
                  <a:srgbClr val="FFFFFF"/>
                </a:solidFill>
              </a:defRPr>
            </a:pP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Conclusão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da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organização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criação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do site e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área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pessoal</a:t>
            </a:r>
            <a:r>
              <a:rPr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AC3B61B-9B5F-1882-7B63-649CDCF96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8550" y="11577790"/>
            <a:ext cx="20074128" cy="11338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2A5501-D4D4-C7D1-E9E0-9B34804CF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300" y="357284"/>
            <a:ext cx="15818791" cy="380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6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89B3C-7230-A466-3805-9A95D9584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9AFB6-C545-9021-38D3-0429E6184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5868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1153</TotalTime>
  <Words>168</Words>
  <Application>Microsoft Office PowerPoint</Application>
  <PresentationFormat>Custom</PresentationFormat>
  <Paragraphs>38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Helvetica Neue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Carolina Burns</dc:creator>
  <cp:lastModifiedBy>Carolina Santos Burns</cp:lastModifiedBy>
  <cp:revision>2</cp:revision>
  <dcterms:modified xsi:type="dcterms:W3CDTF">2026-09-25T08:35:29Z</dcterms:modified>
</cp:coreProperties>
</file>