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38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5066" y="0"/>
            <a:ext cx="15868696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883762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3616" y="6857997"/>
            <a:ext cx="11036132" cy="4537118"/>
          </a:xfrm>
        </p:spPr>
        <p:txBody>
          <a:bodyPr anchor="t">
            <a:normAutofit/>
          </a:bodyPr>
          <a:lstStyle>
            <a:lvl1pPr algn="r">
              <a:defRPr sz="1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4548" y="4537573"/>
            <a:ext cx="10715200" cy="2320426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382564" y="6525705"/>
            <a:ext cx="83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4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4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4388472" y="1282451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617" y="1616113"/>
            <a:ext cx="15908182" cy="215445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5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20674282" y="878290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78761" y="1611636"/>
            <a:ext cx="2653038" cy="1048825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7503" y="1940820"/>
            <a:ext cx="12933806" cy="101590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6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264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89886" y="1282451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1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4383686" y="5925173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46" y="6294508"/>
            <a:ext cx="15913120" cy="2849492"/>
          </a:xfrm>
        </p:spPr>
        <p:txBody>
          <a:bodyPr anchor="t">
            <a:normAutofit/>
          </a:bodyPr>
          <a:lstStyle>
            <a:lvl1pPr algn="r"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7937" y="4537572"/>
            <a:ext cx="15583862" cy="1756936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46" y="1611635"/>
            <a:ext cx="15901968" cy="216341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748" y="4104232"/>
            <a:ext cx="7783920" cy="79956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3272" y="4104229"/>
            <a:ext cx="7788444" cy="79956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92344" y="1282447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387300" y="1272849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46" y="1611636"/>
            <a:ext cx="15913120" cy="215669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8571" y="4104230"/>
            <a:ext cx="7792934" cy="142763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none" baseline="0">
                <a:solidFill>
                  <a:schemeClr val="accent6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8571" y="5702662"/>
            <a:ext cx="7787246" cy="61428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33268" y="4104230"/>
            <a:ext cx="7799596" cy="142763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none" baseline="0">
                <a:solidFill>
                  <a:schemeClr val="accent6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333270" y="5702662"/>
            <a:ext cx="7799596" cy="61428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8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92344" y="1282453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0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3108308" y="2255101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47" y="2564903"/>
            <a:ext cx="5328722" cy="380648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0308" y="1611636"/>
            <a:ext cx="10892556" cy="1048825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645" y="6372309"/>
            <a:ext cx="5328722" cy="4772794"/>
          </a:xfrm>
        </p:spPr>
        <p:txBody>
          <a:bodyPr/>
          <a:lstStyle>
            <a:lvl1pPr marL="0" indent="0" algn="l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08958" y="0"/>
            <a:ext cx="20744632" cy="13716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22754656" y="0"/>
            <a:ext cx="5486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94124" y="6458"/>
            <a:ext cx="9259468" cy="13716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9372" y="2255101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482" y="2564905"/>
            <a:ext cx="7941972" cy="3800946"/>
          </a:xfrm>
        </p:spPr>
        <p:txBody>
          <a:bodyPr anchor="b">
            <a:normAutofit/>
          </a:bodyPr>
          <a:lstStyle>
            <a:lvl1pPr algn="l"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644" y="6365856"/>
            <a:ext cx="7943748" cy="4772788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6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89" y="4210404"/>
            <a:ext cx="18720410" cy="95055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9734" cy="1371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928348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3617" y="1616113"/>
            <a:ext cx="15916662" cy="2154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7198" y="4104232"/>
            <a:ext cx="15593080" cy="799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1620129" y="10541208"/>
            <a:ext cx="5325458" cy="3657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E36636D-D922-432D-A958-524484B5923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4474260" y="7322288"/>
            <a:ext cx="11770704" cy="35835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15" y="329185"/>
            <a:ext cx="1273454" cy="645702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924085" y="0"/>
            <a:ext cx="91438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0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r" defTabSz="1828800" rtl="0" eaLnBrk="1" latinLnBrk="0" hangingPunct="1">
        <a:lnSpc>
          <a:spcPct val="90000"/>
        </a:lnSpc>
        <a:spcBef>
          <a:spcPct val="0"/>
        </a:spcBef>
        <a:buNone/>
        <a:defRPr sz="6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688976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4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590676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517776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419476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346576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285232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6217920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7150608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8083296" indent="-676656" algn="l" defTabSz="18288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idx="1"/>
          </p:nvPr>
        </p:nvSpPr>
        <p:spPr>
          <a:xfrm>
            <a:off x="55662" y="9753113"/>
            <a:ext cx="24272676" cy="1721335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00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/>
              <a:t>Representação Digital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4" y="11778499"/>
            <a:ext cx="24026922" cy="1919034"/>
            <a:chOff x="-1" y="0"/>
            <a:chExt cx="24026921" cy="1919033"/>
          </a:xfrm>
        </p:grpSpPr>
        <p:sp>
          <p:nvSpPr>
            <p:cNvPr id="120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7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2025-2025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DA2A86-E3A2-F974-8F5D-1F9CA00E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91" y="185531"/>
            <a:ext cx="11492657" cy="6904224"/>
          </a:xfrm>
          <a:prstGeom prst="rect">
            <a:avLst/>
          </a:prstGeom>
        </p:spPr>
      </p:pic>
      <p:pic>
        <p:nvPicPr>
          <p:cNvPr id="5" name="Picture 4" descr="A graph of geometric shapes&#10;&#10;AI-generated content may be incorrect.">
            <a:extLst>
              <a:ext uri="{FF2B5EF4-FFF2-40B4-BE49-F238E27FC236}">
                <a16:creationId xmlns:a16="http://schemas.microsoft.com/office/drawing/2014/main" id="{B389AD69-19C4-158A-26B8-8B01B927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70251"/>
            <a:ext cx="11856784" cy="82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52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D13E5-3661-4643-0844-25BE2B2B0FAB}"/>
              </a:ext>
            </a:extLst>
          </p:cNvPr>
          <p:cNvSpPr txBox="1"/>
          <p:nvPr/>
        </p:nvSpPr>
        <p:spPr>
          <a:xfrm>
            <a:off x="2280700" y="371502"/>
            <a:ext cx="17393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/>
              <a:t>Resumo da 7ª Aula de 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Continuação dos Poliedros e Rebatimentos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Terminámos os rebatimentos feitos na aula anterior.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Fizemos </a:t>
            </a:r>
            <a:r>
              <a:rPr lang="pt-BR" b="1" dirty="0"/>
              <a:t>sombras (shades)</a:t>
            </a:r>
            <a:r>
              <a:rPr lang="pt-BR" dirty="0"/>
              <a:t> dos poliedros → o prof explicou como usar linhas projetadas para representar a luz e a sombra.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Usámos </a:t>
            </a:r>
            <a:r>
              <a:rPr lang="pt-BR" b="1" dirty="0"/>
              <a:t>LINE</a:t>
            </a:r>
            <a:r>
              <a:rPr lang="pt-BR" dirty="0"/>
              <a:t>, </a:t>
            </a:r>
            <a:r>
              <a:rPr lang="pt-BR" b="1" dirty="0"/>
              <a:t>COPY</a:t>
            </a:r>
            <a:r>
              <a:rPr lang="pt-BR" dirty="0"/>
              <a:t>, </a:t>
            </a:r>
            <a:r>
              <a:rPr lang="pt-BR" b="1" dirty="0"/>
              <a:t>OFFSET</a:t>
            </a:r>
            <a:r>
              <a:rPr lang="pt-BR" dirty="0"/>
              <a:t> e </a:t>
            </a:r>
            <a:r>
              <a:rPr lang="pt-BR" b="1" dirty="0"/>
              <a:t>HATCH</a:t>
            </a:r>
            <a:r>
              <a:rPr lang="pt-BR" dirty="0"/>
              <a:t> (para preencher áreas sombreadas).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Objetivo:</a:t>
            </a:r>
            <a:r>
              <a:rPr lang="pt-BR" dirty="0"/>
              <a:t> perceber como aplicar luz e sombra nos desenhos técnicos e como isso ajuda a dar noção de volume.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Início do Exercício 2 – Planta do Arquiteto Siza Vieira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Abrimos a </a:t>
            </a:r>
            <a:r>
              <a:rPr lang="pt-BR" b="1" dirty="0"/>
              <a:t>imagem base (planta em JPEG)</a:t>
            </a:r>
            <a:r>
              <a:rPr lang="pt-BR" dirty="0"/>
              <a:t> e começámos o </a:t>
            </a:r>
            <a:r>
              <a:rPr lang="pt-BR" b="1" dirty="0"/>
              <a:t>decalque</a:t>
            </a:r>
            <a:r>
              <a:rPr lang="pt-BR" dirty="0"/>
              <a:t> no AutoCAD.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Inserimos a imagem e ajustámos a </a:t>
            </a:r>
            <a:r>
              <a:rPr lang="pt-BR" b="1" dirty="0"/>
              <a:t>escala com SCALE (SC)</a:t>
            </a:r>
            <a:r>
              <a:rPr lang="pt-B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Começámos a desenhar por cima com </a:t>
            </a:r>
            <a:r>
              <a:rPr lang="pt-BR" b="1" dirty="0"/>
              <a:t>LINE, PLINE, OFFSET, TRIM e ORTHO</a:t>
            </a:r>
            <a:r>
              <a:rPr lang="pt-BR" dirty="0"/>
              <a:t> para manter precisão.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 exercício serve pra aprender a </a:t>
            </a:r>
            <a:r>
              <a:rPr lang="pt-BR" b="1" dirty="0"/>
              <a:t>transformar uma planta de referência em desenho técnico digital</a:t>
            </a:r>
            <a:r>
              <a:rPr lang="pt-B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 prof disse que esse trabalho ia ocupar várias aulas.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9A19CC-3B88-148D-8A4E-1F947F17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22" y="4423927"/>
            <a:ext cx="12631913" cy="80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0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D0FA3-0842-B321-0C04-A65A559DC5C8}"/>
              </a:ext>
            </a:extLst>
          </p:cNvPr>
          <p:cNvSpPr txBox="1"/>
          <p:nvPr/>
        </p:nvSpPr>
        <p:spPr>
          <a:xfrm>
            <a:off x="2516146" y="571016"/>
            <a:ext cx="1339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/>
              <a:t>Resumo da 8ª Aula de 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Continuação da Planta do Siza Vieira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Seguimos o decalque da planta à </a:t>
            </a:r>
            <a:r>
              <a:rPr lang="pt-BR" b="1" dirty="0"/>
              <a:t>escala 1/100</a:t>
            </a:r>
            <a:r>
              <a:rPr lang="pt-B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Trabalhámos nos </a:t>
            </a:r>
            <a:r>
              <a:rPr lang="pt-BR" b="1" dirty="0"/>
              <a:t>cortes e alçados</a:t>
            </a:r>
            <a:r>
              <a:rPr lang="pt-BR" dirty="0"/>
              <a:t> da casa (começo do exercício 3).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Usámos </a:t>
            </a:r>
            <a:r>
              <a:rPr lang="pt-BR" b="1" dirty="0"/>
              <a:t>ALIGN</a:t>
            </a:r>
            <a:r>
              <a:rPr lang="pt-BR" dirty="0"/>
              <a:t> para alinhar as vistas e </a:t>
            </a:r>
            <a:r>
              <a:rPr lang="pt-BR" b="1" dirty="0"/>
              <a:t>STRETCH</a:t>
            </a:r>
            <a:r>
              <a:rPr lang="pt-BR" dirty="0"/>
              <a:t> pra ajustar partes do desenho.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Vimos como </a:t>
            </a:r>
            <a:r>
              <a:rPr lang="pt-BR" b="1" dirty="0"/>
              <a:t>a escala influencia o detalhe</a:t>
            </a:r>
            <a:r>
              <a:rPr lang="pt-BR" dirty="0"/>
              <a:t> e o que deve aparecer em cada tipo de desenho (planta, corte, alçado).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Revisão de Comandos Usados: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LINE / PLINE:</a:t>
            </a:r>
            <a:r>
              <a:rPr lang="pt-BR" dirty="0"/>
              <a:t> traçar paredes e contornos.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OFFSET:</a:t>
            </a:r>
            <a:r>
              <a:rPr lang="pt-BR" dirty="0"/>
              <a:t> criar espessura das paredes.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TRIM / EXTEND:</a:t>
            </a:r>
            <a:r>
              <a:rPr lang="pt-BR" dirty="0"/>
              <a:t> ajustar as linhas.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STRETCH:</a:t>
            </a:r>
            <a:r>
              <a:rPr lang="pt-BR" dirty="0"/>
              <a:t> deformar partes do desenho.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HATCH:</a:t>
            </a:r>
            <a:r>
              <a:rPr lang="pt-BR" dirty="0"/>
              <a:t> preenchimento das áreas.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ORTHO (F8):</a:t>
            </a:r>
            <a:r>
              <a:rPr lang="pt-BR" dirty="0"/>
              <a:t> manter linhas 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Objetivo: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Aprender a representar uma planta de arquitetura de forma técnica e limpa.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Entender como se passa da planta para o corte e o alçado (projeção).</a:t>
            </a:r>
          </a:p>
        </p:txBody>
      </p:sp>
      <p:pic>
        <p:nvPicPr>
          <p:cNvPr id="4" name="Picture 3" descr="A computer screen shot of a blueprint&#10;&#10;AI-generated content may be incorrect.">
            <a:extLst>
              <a:ext uri="{FF2B5EF4-FFF2-40B4-BE49-F238E27FC236}">
                <a16:creationId xmlns:a16="http://schemas.microsoft.com/office/drawing/2014/main" id="{AB640A58-AAB4-9DC5-4B0D-7861A31F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40" y="5372330"/>
            <a:ext cx="12755755" cy="74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20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DF187-CC86-0206-1E77-B7146071AFB9}"/>
              </a:ext>
            </a:extLst>
          </p:cNvPr>
          <p:cNvSpPr txBox="1"/>
          <p:nvPr/>
        </p:nvSpPr>
        <p:spPr>
          <a:xfrm>
            <a:off x="2059830" y="726661"/>
            <a:ext cx="1476802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Resumo da 9ª Aula de RD</a:t>
            </a:r>
          </a:p>
          <a:p>
            <a:r>
              <a:rPr lang="pt-BR" sz="2400" b="1" dirty="0"/>
              <a:t>Trabalho de Continuidade – Casa do Siza Vieira</a:t>
            </a:r>
            <a:endParaRPr lang="pt-BR" sz="2400" dirty="0"/>
          </a:p>
          <a:p>
            <a:pPr lvl="1"/>
            <a:r>
              <a:rPr lang="pt-BR" sz="2400" dirty="0"/>
              <a:t>Continuámos o </a:t>
            </a:r>
            <a:r>
              <a:rPr lang="pt-BR" sz="2400" b="1" dirty="0"/>
              <a:t>desenho da planta e do corte</a:t>
            </a:r>
            <a:r>
              <a:rPr lang="pt-BR" sz="2400" dirty="0"/>
              <a:t> no AutoCAD.</a:t>
            </a:r>
          </a:p>
          <a:p>
            <a:pPr lvl="1"/>
            <a:r>
              <a:rPr lang="pt-BR" sz="2400" dirty="0"/>
              <a:t>Fomos </a:t>
            </a:r>
            <a:r>
              <a:rPr lang="pt-BR" sz="2400" b="1" dirty="0"/>
              <a:t>aperfeiçoando o projeto</a:t>
            </a:r>
            <a:r>
              <a:rPr lang="pt-BR" sz="2400" dirty="0"/>
              <a:t>, ajustando medidas e alinhando os elementos.</a:t>
            </a:r>
          </a:p>
          <a:p>
            <a:pPr lvl="1"/>
            <a:r>
              <a:rPr lang="pt-BR" sz="2400" dirty="0"/>
              <a:t>O prof apresentou </a:t>
            </a:r>
            <a:r>
              <a:rPr lang="pt-BR" sz="2400" b="1" dirty="0"/>
              <a:t>novos comandos</a:t>
            </a:r>
            <a:r>
              <a:rPr lang="pt-BR" sz="2400" dirty="0"/>
              <a:t> pra facilitar o trabalho e deixar o desenho mais preciso.</a:t>
            </a:r>
          </a:p>
          <a:p>
            <a:r>
              <a:rPr lang="pt-BR" sz="2400" b="1" dirty="0"/>
              <a:t>Comandos aprendidos / usados:</a:t>
            </a:r>
            <a:endParaRPr lang="pt-BR" sz="2400" dirty="0"/>
          </a:p>
          <a:p>
            <a:pPr lvl="1"/>
            <a:r>
              <a:rPr lang="pt-BR" sz="2400" b="1" dirty="0"/>
              <a:t>OFFSET</a:t>
            </a:r>
            <a:r>
              <a:rPr lang="pt-BR" sz="2400" dirty="0"/>
              <a:t> → criar linhas paralelas (muito usado pra fazer espessura das paredes).</a:t>
            </a:r>
          </a:p>
          <a:p>
            <a:pPr lvl="1"/>
            <a:r>
              <a:rPr lang="pt-BR" sz="2400" b="1" dirty="0"/>
              <a:t>TRIM</a:t>
            </a:r>
            <a:r>
              <a:rPr lang="pt-BR" sz="2400" dirty="0"/>
              <a:t> → cortar as linhas que sobram.</a:t>
            </a:r>
          </a:p>
          <a:p>
            <a:pPr lvl="1"/>
            <a:r>
              <a:rPr lang="pt-BR" sz="2400" b="1" dirty="0"/>
              <a:t>EXTEND</a:t>
            </a:r>
            <a:r>
              <a:rPr lang="pt-BR" sz="2400" dirty="0"/>
              <a:t> → prolongar linhas até outra.</a:t>
            </a:r>
          </a:p>
          <a:p>
            <a:pPr lvl="1"/>
            <a:r>
              <a:rPr lang="pt-BR" sz="2400" b="1" dirty="0"/>
              <a:t>FILLET (F)</a:t>
            </a:r>
            <a:r>
              <a:rPr lang="pt-BR" sz="2400" dirty="0"/>
              <a:t> → fazer cantos arredondados ou unir linhas com ângulo limpo.</a:t>
            </a:r>
          </a:p>
          <a:p>
            <a:pPr lvl="1"/>
            <a:r>
              <a:rPr lang="pt-BR" sz="2400" b="1" dirty="0"/>
              <a:t>MIRROR (MI)</a:t>
            </a:r>
            <a:r>
              <a:rPr lang="pt-BR" sz="2400" dirty="0"/>
              <a:t> → espelhar partes do desenho (ex: janelas, portas, paredes simétricas).</a:t>
            </a:r>
          </a:p>
          <a:p>
            <a:pPr lvl="1"/>
            <a:r>
              <a:rPr lang="pt-BR" sz="2400" b="1" dirty="0"/>
              <a:t>ARRAY</a:t>
            </a:r>
            <a:r>
              <a:rPr lang="pt-BR" sz="2400" dirty="0"/>
              <a:t> → duplicar objetos várias vezes (ex: colunas, janelas repetidas).</a:t>
            </a:r>
          </a:p>
          <a:p>
            <a:pPr lvl="1"/>
            <a:r>
              <a:rPr lang="pt-BR" sz="2400" b="1" dirty="0"/>
              <a:t>STRETCH (S)</a:t>
            </a:r>
            <a:r>
              <a:rPr lang="pt-BR" sz="2400" dirty="0"/>
              <a:t> → esticar partes do desenho sem deformar tudo.</a:t>
            </a:r>
          </a:p>
          <a:p>
            <a:pPr lvl="1"/>
            <a:r>
              <a:rPr lang="pt-BR" sz="2400" b="1" dirty="0"/>
              <a:t>MOVE (M)</a:t>
            </a:r>
            <a:r>
              <a:rPr lang="pt-BR" sz="2400" dirty="0"/>
              <a:t> → mover elementos pro lugar certo.</a:t>
            </a:r>
          </a:p>
          <a:p>
            <a:pPr lvl="1"/>
            <a:r>
              <a:rPr lang="pt-BR" sz="2400" b="1" dirty="0"/>
              <a:t>ROTATE (R)</a:t>
            </a:r>
            <a:r>
              <a:rPr lang="pt-BR" sz="2400" dirty="0"/>
              <a:t> → girar objetos quando necessário.</a:t>
            </a:r>
          </a:p>
          <a:p>
            <a:pPr lvl="1"/>
            <a:r>
              <a:rPr lang="pt-BR" sz="2400" b="1" dirty="0"/>
              <a:t>HATCH</a:t>
            </a:r>
            <a:r>
              <a:rPr lang="pt-BR" sz="2400" dirty="0"/>
              <a:t> → preencher paredes cortadas com sombreamento (representa corte).</a:t>
            </a:r>
          </a:p>
          <a:p>
            <a:pPr lvl="1"/>
            <a:r>
              <a:rPr lang="pt-BR" sz="2400" b="1" dirty="0"/>
              <a:t>LAYER / CHPROP</a:t>
            </a:r>
            <a:r>
              <a:rPr lang="pt-BR" sz="2400" dirty="0"/>
              <a:t> → organizar os elementos do desenho por cores e espessuras.</a:t>
            </a:r>
          </a:p>
          <a:p>
            <a:r>
              <a:rPr lang="pt-BR" sz="2400" b="1" dirty="0"/>
              <a:t>O que aprendemos:</a:t>
            </a:r>
            <a:endParaRPr lang="pt-BR" sz="2400" dirty="0"/>
          </a:p>
          <a:p>
            <a:pPr lvl="1"/>
            <a:r>
              <a:rPr lang="pt-BR" sz="2400" dirty="0"/>
              <a:t>A trabalhar </a:t>
            </a:r>
            <a:r>
              <a:rPr lang="pt-BR" sz="2400" b="1" dirty="0"/>
              <a:t>com mais precisão</a:t>
            </a:r>
            <a:r>
              <a:rPr lang="pt-BR" sz="2400" dirty="0"/>
              <a:t> e de forma organizada.</a:t>
            </a:r>
          </a:p>
          <a:p>
            <a:pPr lvl="1"/>
            <a:r>
              <a:rPr lang="pt-BR" sz="2400" dirty="0"/>
              <a:t>Que cada comando serve pra </a:t>
            </a:r>
            <a:r>
              <a:rPr lang="pt-BR" sz="2400" b="1" dirty="0"/>
              <a:t>evitar redesenhar tudo</a:t>
            </a:r>
            <a:r>
              <a:rPr lang="pt-BR" sz="2400" dirty="0"/>
              <a:t> — dá pra ajustar e corrigir rápido.</a:t>
            </a:r>
          </a:p>
          <a:p>
            <a:pPr lvl="1"/>
            <a:r>
              <a:rPr lang="pt-BR" sz="2400" dirty="0"/>
              <a:t>A manter o </a:t>
            </a:r>
            <a:r>
              <a:rPr lang="pt-BR" sz="2400" b="1" dirty="0"/>
              <a:t>desenho limpo e legível</a:t>
            </a:r>
            <a:r>
              <a:rPr lang="pt-BR" sz="2400" dirty="0"/>
              <a:t>, como num projeto de arquitetura real.</a:t>
            </a:r>
          </a:p>
        </p:txBody>
      </p:sp>
      <p:pic>
        <p:nvPicPr>
          <p:cNvPr id="5" name="Picture 4" descr="A black grid with red lines&#10;&#10;AI-generated content may be incorrect.">
            <a:extLst>
              <a:ext uri="{FF2B5EF4-FFF2-40B4-BE49-F238E27FC236}">
                <a16:creationId xmlns:a16="http://schemas.microsoft.com/office/drawing/2014/main" id="{2AEE3038-3336-EED2-766A-7F0752AA6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649" y="948525"/>
            <a:ext cx="8923545" cy="4619154"/>
          </a:xfrm>
          <a:prstGeom prst="rect">
            <a:avLst/>
          </a:prstGeom>
        </p:spPr>
      </p:pic>
      <p:pic>
        <p:nvPicPr>
          <p:cNvPr id="7" name="Picture 6" descr="A graph with lines and a cross&#10;&#10;AI-generated content may be incorrect.">
            <a:extLst>
              <a:ext uri="{FF2B5EF4-FFF2-40B4-BE49-F238E27FC236}">
                <a16:creationId xmlns:a16="http://schemas.microsoft.com/office/drawing/2014/main" id="{362BD03E-837F-E19D-91DD-6CEAA49A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649" y="8148321"/>
            <a:ext cx="8048211" cy="51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193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5CF53-EC03-4A68-FBB3-C4BAF4931B26}"/>
              </a:ext>
            </a:extLst>
          </p:cNvPr>
          <p:cNvSpPr txBox="1"/>
          <p:nvPr/>
        </p:nvSpPr>
        <p:spPr>
          <a:xfrm>
            <a:off x="2276061" y="547556"/>
            <a:ext cx="15586364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/>
              <a:t>Resumo da 10ª Aula de RD Trabalho – Planta da Casa do Siza Vieira</a:t>
            </a:r>
            <a:endParaRPr lang="pt-B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Continuámos a desenhar a planta, agora com </a:t>
            </a:r>
            <a:r>
              <a:rPr lang="pt-BR" sz="2800" b="1" dirty="0"/>
              <a:t>mais detalhe</a:t>
            </a:r>
            <a:r>
              <a:rPr lang="pt-BR" sz="28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Fizemos </a:t>
            </a:r>
            <a:r>
              <a:rPr lang="pt-BR" sz="2800" b="1" dirty="0"/>
              <a:t>paredes interiores</a:t>
            </a:r>
            <a:r>
              <a:rPr lang="pt-BR" sz="2800" dirty="0"/>
              <a:t>, </a:t>
            </a:r>
            <a:r>
              <a:rPr lang="pt-BR" sz="2800" b="1" dirty="0"/>
              <a:t>portas</a:t>
            </a:r>
            <a:r>
              <a:rPr lang="pt-BR" sz="2800" dirty="0"/>
              <a:t>, </a:t>
            </a:r>
            <a:r>
              <a:rPr lang="pt-BR" sz="2800" b="1" dirty="0"/>
              <a:t>janelas</a:t>
            </a:r>
            <a:r>
              <a:rPr lang="pt-BR" sz="2800" dirty="0"/>
              <a:t>, </a:t>
            </a:r>
            <a:r>
              <a:rPr lang="pt-BR" sz="2800" b="1" dirty="0"/>
              <a:t>sanitas</a:t>
            </a:r>
            <a:r>
              <a:rPr lang="pt-BR" sz="2800" dirty="0"/>
              <a:t>, </a:t>
            </a:r>
            <a:r>
              <a:rPr lang="pt-BR" sz="2800" b="1" dirty="0"/>
              <a:t>banheiras</a:t>
            </a:r>
            <a:r>
              <a:rPr lang="pt-BR" sz="2800" dirty="0"/>
              <a:t>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Começámos a deixar o desenho com cara de </a:t>
            </a:r>
            <a:r>
              <a:rPr lang="pt-BR" sz="2800" b="1" dirty="0"/>
              <a:t>planta de arquitetura técnica</a:t>
            </a:r>
            <a:r>
              <a:rPr lang="pt-BR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Novos comandos aprendidos:</a:t>
            </a:r>
            <a:endParaRPr lang="pt-B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🧱 </a:t>
            </a:r>
            <a:r>
              <a:rPr lang="pt-BR" sz="2800" b="1" dirty="0"/>
              <a:t>JOIN</a:t>
            </a:r>
            <a:r>
              <a:rPr lang="pt-BR" sz="2800" dirty="0"/>
              <a:t> → junta várias linhas ou segmentos separados num único objeto (usado pra unir partes das paredes).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✂️ </a:t>
            </a:r>
            <a:r>
              <a:rPr lang="pt-BR" sz="2800" b="1" dirty="0"/>
              <a:t>BREAK</a:t>
            </a:r>
            <a:r>
              <a:rPr lang="pt-BR" sz="2800" dirty="0"/>
              <a:t> → corta uma linha num ponto específico sem apagar tudo (bom pra abrir vãos de portas e janelas).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📐 </a:t>
            </a:r>
            <a:r>
              <a:rPr lang="pt-BR" sz="2800" b="1" dirty="0"/>
              <a:t>OSNAP (F3)</a:t>
            </a:r>
            <a:r>
              <a:rPr lang="pt-BR" sz="2800" dirty="0"/>
              <a:t> → ativa os pontos de precisão (endpoint, midpoint, intersection, etc.) → super útil pra encaixar as portas e janelas certinhas.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📏 </a:t>
            </a:r>
            <a:r>
              <a:rPr lang="pt-BR" sz="2800" b="1" dirty="0"/>
              <a:t>DIST</a:t>
            </a:r>
            <a:r>
              <a:rPr lang="pt-BR" sz="2800" dirty="0"/>
              <a:t> → mede distâncias entre dois pontos (pra conferir medidas e alinhamentos).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🧭 </a:t>
            </a:r>
            <a:r>
              <a:rPr lang="pt-BR" sz="2800" b="1" dirty="0"/>
              <a:t>ROTATE3D</a:t>
            </a:r>
            <a:r>
              <a:rPr lang="pt-BR" sz="2800" dirty="0"/>
              <a:t> (às vezes mostrado como curiosidade) → girar elementos em outro eixo, embora o foco ainda fosse 2D.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🔁 </a:t>
            </a:r>
            <a:r>
              <a:rPr lang="pt-BR" sz="2800" b="1" dirty="0"/>
              <a:t>OVERKILL</a:t>
            </a:r>
            <a:r>
              <a:rPr lang="pt-BR" sz="2800" dirty="0"/>
              <a:t> → limpa linhas duplicadas ou sobrepostas (deixa o ficheiro mais leve e organizado).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🎯 </a:t>
            </a:r>
            <a:r>
              <a:rPr lang="pt-BR" sz="2800" b="1" dirty="0"/>
              <a:t>ALIGN</a:t>
            </a:r>
            <a:r>
              <a:rPr lang="pt-BR" sz="2800" dirty="0"/>
              <a:t> → alinhar objetos usando três pontos de referência (ex: alinhar uma porta com a parede).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🔲 </a:t>
            </a:r>
            <a:r>
              <a:rPr lang="pt-BR" sz="2800" b="1" dirty="0"/>
              <a:t>RECTANGLE (REC)</a:t>
            </a:r>
            <a:r>
              <a:rPr lang="pt-BR" sz="2800" dirty="0"/>
              <a:t> → desenhar retângulos rápidos (usado pra desenhar banheiras ou janelas simples).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⚙️ </a:t>
            </a:r>
            <a:r>
              <a:rPr lang="pt-BR" sz="2800" b="1" dirty="0"/>
              <a:t>OFFSETGAPTYPE</a:t>
            </a:r>
            <a:r>
              <a:rPr lang="pt-BR" sz="2800" dirty="0"/>
              <a:t> (configuração) → definir como o AutoCAD fecha cantos quando usamos OFFSET — o prof explicou pra deixar os cantos das paredes mais limpos.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O que aprendemos:</a:t>
            </a:r>
            <a:endParaRPr lang="pt-B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A desenhar </a:t>
            </a:r>
            <a:r>
              <a:rPr lang="pt-BR" sz="2800" b="1" dirty="0"/>
              <a:t>elementos de interiores com precisão</a:t>
            </a:r>
            <a:r>
              <a:rPr lang="pt-BR" sz="2800" dirty="0"/>
              <a:t> (usando snaps e medidas exatas).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A </a:t>
            </a:r>
            <a:r>
              <a:rPr lang="pt-BR" sz="2800" b="1" dirty="0"/>
              <a:t>abrir vãos</a:t>
            </a:r>
            <a:r>
              <a:rPr lang="pt-BR" sz="2800" dirty="0"/>
              <a:t> de portas e janelas nas paredes com BREAK e TRIM.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A manter o ficheiro limpo, sem linhas a mais, usando OVERKILL e JOIN.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A deixar o desenho </a:t>
            </a:r>
            <a:r>
              <a:rPr lang="pt-BR" sz="2800" b="1" dirty="0"/>
              <a:t>organizado e técnico</a:t>
            </a:r>
            <a:r>
              <a:rPr lang="pt-BR" sz="2800" dirty="0"/>
              <a:t>, pronto pra futura impressão.</a:t>
            </a:r>
          </a:p>
        </p:txBody>
      </p:sp>
    </p:spTree>
    <p:extLst>
      <p:ext uri="{BB962C8B-B14F-4D97-AF65-F5344CB8AC3E}">
        <p14:creationId xmlns:p14="http://schemas.microsoft.com/office/powerpoint/2010/main" val="18367405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CB2AE98-BF88-618A-4478-CE020EAB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096" y="307534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Continuação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 Planta – Casa do Siza Vieira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Seguimos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desenho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 planta,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finalizando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paredes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janelas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móveis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fixos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sanitários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Corrigimos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alinhamentos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deixar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proporcional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limpo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prof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insistiu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organização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layers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mobiliário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etc.)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leitura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desenho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Novos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comandos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aprendidos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🎯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OSNAP TRACKING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permite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alinhar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elementos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usando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linhas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automáticas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ajuda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muito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posicionar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janelas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precisar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📏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LENGTHEN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aumenta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encurta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linha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 valor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específico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ótimo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ajustar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refazer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🔄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MATCHPROP (MA)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propriedades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layer,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tipo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linha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de um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outro.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🔹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BOUNDARY (BO)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polilinha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um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espaço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fechado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útil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desenhar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pisos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áreas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🧩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agrupa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objetos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precisar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fazer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bloco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(ex: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móveis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conjuntos de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linhas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🧹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PURGE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limpa do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ficheiro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camadas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blocos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estilos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ser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usados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🔍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ISOLATE OBJECTS / HIDE OBJECTS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mostrar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esconder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elementos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trabalhar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📏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DIMLINEAR / DIMALIGNED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comandos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cotagem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linear 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alinhada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começar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espaços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aprendemos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corrigir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ajustar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detalhes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pequenos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móveis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aberturas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deixar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desenho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organizado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pronto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imprimir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alinhar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copiar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estilos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manter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padrão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visual da planta.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usar ferramentas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precisão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(OSNAP TRACKING e LENGTHEN)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melhorar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qualidade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desenho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prof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explicou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ferramentas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seriam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essenciais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próxima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plotagem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Paper Space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blue line drawing of a bathroom&#10;&#10;AI-generated content may be incorrect.">
            <a:extLst>
              <a:ext uri="{FF2B5EF4-FFF2-40B4-BE49-F238E27FC236}">
                <a16:creationId xmlns:a16="http://schemas.microsoft.com/office/drawing/2014/main" id="{99D436DA-7E25-670C-FEF2-37E24096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09" y="7795093"/>
            <a:ext cx="6954220" cy="5515745"/>
          </a:xfrm>
          <a:prstGeom prst="rect">
            <a:avLst/>
          </a:prstGeom>
        </p:spPr>
      </p:pic>
      <p:pic>
        <p:nvPicPr>
          <p:cNvPr id="7" name="Picture 6" descr="A drawing of a curved object&#10;&#10;AI-generated content may be incorrect.">
            <a:extLst>
              <a:ext uri="{FF2B5EF4-FFF2-40B4-BE49-F238E27FC236}">
                <a16:creationId xmlns:a16="http://schemas.microsoft.com/office/drawing/2014/main" id="{93AB540C-EA66-225A-D489-0B6097B5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473" y="2472376"/>
            <a:ext cx="7125694" cy="4086795"/>
          </a:xfrm>
          <a:prstGeom prst="rect">
            <a:avLst/>
          </a:prstGeom>
        </p:spPr>
      </p:pic>
      <p:pic>
        <p:nvPicPr>
          <p:cNvPr id="9" name="Picture 8" descr="A drawing of a bathroom&#10;&#10;AI-generated content may be incorrect.">
            <a:extLst>
              <a:ext uri="{FF2B5EF4-FFF2-40B4-BE49-F238E27FC236}">
                <a16:creationId xmlns:a16="http://schemas.microsoft.com/office/drawing/2014/main" id="{CC27970E-01C9-6F3F-D084-4C5244619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13" y="7156829"/>
            <a:ext cx="11669754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247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print of a house&#10;&#10;AI-generated content may be incorrect.">
            <a:extLst>
              <a:ext uri="{FF2B5EF4-FFF2-40B4-BE49-F238E27FC236}">
                <a16:creationId xmlns:a16="http://schemas.microsoft.com/office/drawing/2014/main" id="{8CD487FC-48A6-FED6-E11E-81830C50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26" y="2081737"/>
            <a:ext cx="11524972" cy="8125105"/>
          </a:xfrm>
          <a:prstGeom prst="rect">
            <a:avLst/>
          </a:prstGeom>
        </p:spPr>
      </p:pic>
      <p:pic>
        <p:nvPicPr>
          <p:cNvPr id="5" name="Picture 4" descr="A blueprint of a building&#10;&#10;AI-generated content may be incorrect.">
            <a:extLst>
              <a:ext uri="{FF2B5EF4-FFF2-40B4-BE49-F238E27FC236}">
                <a16:creationId xmlns:a16="http://schemas.microsoft.com/office/drawing/2014/main" id="{9D6394A2-DAFF-F8F9-563D-EC355DD8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366" y="760779"/>
            <a:ext cx="7339188" cy="917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9F7F8-D5EB-7854-74A0-F4469746C225}"/>
              </a:ext>
            </a:extLst>
          </p:cNvPr>
          <p:cNvSpPr txBox="1"/>
          <p:nvPr/>
        </p:nvSpPr>
        <p:spPr>
          <a:xfrm>
            <a:off x="2522410" y="12247335"/>
            <a:ext cx="1977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Continuacao</a:t>
            </a:r>
            <a:r>
              <a:rPr lang="en-GB" sz="4000" dirty="0"/>
              <a:t> das aulas 11,12 e 13</a:t>
            </a:r>
          </a:p>
        </p:txBody>
      </p:sp>
    </p:spTree>
    <p:extLst>
      <p:ext uri="{BB962C8B-B14F-4D97-AF65-F5344CB8AC3E}">
        <p14:creationId xmlns:p14="http://schemas.microsoft.com/office/powerpoint/2010/main" val="18641871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lines&#10;&#10;AI-generated content may be incorrect.">
            <a:extLst>
              <a:ext uri="{FF2B5EF4-FFF2-40B4-BE49-F238E27FC236}">
                <a16:creationId xmlns:a16="http://schemas.microsoft.com/office/drawing/2014/main" id="{94343DC7-6A54-06BB-C930-758FDBD77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54" y="3753656"/>
            <a:ext cx="15994707" cy="5141185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281454-C053-60FF-625C-B0CFBA5F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546" y="343802"/>
            <a:ext cx="4239217" cy="3171561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6FAB18-9C15-6130-1823-A551B54F0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67" y="8791939"/>
            <a:ext cx="13394019" cy="4924061"/>
          </a:xfrm>
          <a:prstGeom prst="rect">
            <a:avLst/>
          </a:prstGeom>
        </p:spPr>
      </p:pic>
      <p:pic>
        <p:nvPicPr>
          <p:cNvPr id="9" name="Picture 8" descr="A group of cubes and a cone">
            <a:extLst>
              <a:ext uri="{FF2B5EF4-FFF2-40B4-BE49-F238E27FC236}">
                <a16:creationId xmlns:a16="http://schemas.microsoft.com/office/drawing/2014/main" id="{112E2EC6-526C-E99C-C03E-5BF859EBE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09" y="8791939"/>
            <a:ext cx="7878274" cy="4582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6AA31-8CB9-2787-092E-AE2D4578B3F5}"/>
              </a:ext>
            </a:extLst>
          </p:cNvPr>
          <p:cNvSpPr txBox="1"/>
          <p:nvPr/>
        </p:nvSpPr>
        <p:spPr>
          <a:xfrm>
            <a:off x="3033768" y="786776"/>
            <a:ext cx="13060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/>
              <a:t>Continuacao</a:t>
            </a:r>
            <a:r>
              <a:rPr lang="en-GB" sz="5400" dirty="0"/>
              <a:t> das Aulas </a:t>
            </a:r>
          </a:p>
          <a:p>
            <a:r>
              <a:rPr lang="en-GB" sz="5400" dirty="0" err="1"/>
              <a:t>Cubos</a:t>
            </a:r>
            <a:r>
              <a:rPr lang="en-GB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5119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blue grid on a dark background&#10;&#10;AI-generated content may be incorrect.">
            <a:extLst>
              <a:ext uri="{FF2B5EF4-FFF2-40B4-BE49-F238E27FC236}">
                <a16:creationId xmlns:a16="http://schemas.microsoft.com/office/drawing/2014/main" id="{D66CDA32-A161-BE5D-20BB-AADB50909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73" y="3163165"/>
            <a:ext cx="5148127" cy="4871452"/>
          </a:xfrm>
          <a:prstGeom prst="rect">
            <a:avLst/>
          </a:prstGeom>
        </p:spPr>
      </p:pic>
      <p:pic>
        <p:nvPicPr>
          <p:cNvPr id="3" name="Picture 2" descr="A black screen with a curved line&#10;&#10;AI-generated content may be incorrect.">
            <a:extLst>
              <a:ext uri="{FF2B5EF4-FFF2-40B4-BE49-F238E27FC236}">
                <a16:creationId xmlns:a16="http://schemas.microsoft.com/office/drawing/2014/main" id="{5FC522AB-4943-9754-D6DA-56141DFF2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12" y="8997685"/>
            <a:ext cx="5854144" cy="3849100"/>
          </a:xfrm>
          <a:prstGeom prst="rect">
            <a:avLst/>
          </a:prstGeom>
        </p:spPr>
      </p:pic>
      <p:pic>
        <p:nvPicPr>
          <p:cNvPr id="7" name="Picture 6" descr="A blue and yellow lines on a black background">
            <a:extLst>
              <a:ext uri="{FF2B5EF4-FFF2-40B4-BE49-F238E27FC236}">
                <a16:creationId xmlns:a16="http://schemas.microsoft.com/office/drawing/2014/main" id="{3546B4A4-96C1-97D6-1D33-B0B521A91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42" y="5195395"/>
            <a:ext cx="7162122" cy="4279368"/>
          </a:xfrm>
          <a:prstGeom prst="rect">
            <a:avLst/>
          </a:prstGeom>
        </p:spPr>
      </p:pic>
      <p:pic>
        <p:nvPicPr>
          <p:cNvPr id="5" name="Picture 4" descr="A black screen with a circular object with a red and blue line&#10;&#10;AI-generated content may be incorrect.">
            <a:extLst>
              <a:ext uri="{FF2B5EF4-FFF2-40B4-BE49-F238E27FC236}">
                <a16:creationId xmlns:a16="http://schemas.microsoft.com/office/drawing/2014/main" id="{D753C35A-CB4B-562B-CD9A-73F46F620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250" y="3388952"/>
            <a:ext cx="5854144" cy="4419877"/>
          </a:xfrm>
          <a:prstGeom prst="rect">
            <a:avLst/>
          </a:prstGeom>
        </p:spPr>
      </p:pic>
      <p:pic>
        <p:nvPicPr>
          <p:cNvPr id="9" name="Picture 8" descr="A blue sphere with lines and a shadow&#10;&#10;AI-generated content may be incorrect.">
            <a:extLst>
              <a:ext uri="{FF2B5EF4-FFF2-40B4-BE49-F238E27FC236}">
                <a16:creationId xmlns:a16="http://schemas.microsoft.com/office/drawing/2014/main" id="{FAC69E36-8E39-6A2A-C037-4E315D3E5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015" y="8997685"/>
            <a:ext cx="5854142" cy="4083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4E670B-42F5-EB08-77CB-50448CD50923}"/>
              </a:ext>
            </a:extLst>
          </p:cNvPr>
          <p:cNvSpPr txBox="1"/>
          <p:nvPr/>
        </p:nvSpPr>
        <p:spPr>
          <a:xfrm>
            <a:off x="8428013" y="1369100"/>
            <a:ext cx="12195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 err="1"/>
              <a:t>Continuacao</a:t>
            </a:r>
            <a:r>
              <a:rPr lang="en-GB" sz="4800" dirty="0"/>
              <a:t> das  aulas </a:t>
            </a:r>
          </a:p>
          <a:p>
            <a:r>
              <a:rPr lang="en-GB" sz="4800" dirty="0" err="1"/>
              <a:t>Parabolica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659847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5CF459-E3B0-14FA-1FF3-7916E8C9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4"/>
          <a:stretch>
            <a:fillRect/>
          </a:stretch>
        </p:blipFill>
        <p:spPr>
          <a:xfrm>
            <a:off x="2285176" y="1476495"/>
            <a:ext cx="9861263" cy="5381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1C503-F83F-2885-86DC-8739FCF4E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 r="-1" b="3324"/>
          <a:stretch>
            <a:fillRect/>
          </a:stretch>
        </p:blipFill>
        <p:spPr>
          <a:xfrm>
            <a:off x="12390744" y="411879"/>
            <a:ext cx="11595766" cy="6334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09E0B-4882-0BC5-51E6-806C9754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396"/>
          <a:stretch>
            <a:fillRect/>
          </a:stretch>
        </p:blipFill>
        <p:spPr>
          <a:xfrm>
            <a:off x="2683565" y="7434399"/>
            <a:ext cx="9064487" cy="4357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975207-15DD-B5E0-7BA4-0F58124FF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-1" b="-1"/>
          <a:stretch>
            <a:fillRect/>
          </a:stretch>
        </p:blipFill>
        <p:spPr>
          <a:xfrm>
            <a:off x="12000342" y="7021716"/>
            <a:ext cx="11986168" cy="5767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CA633B-5ED5-3BDA-5758-C912573FBABD}"/>
              </a:ext>
            </a:extLst>
          </p:cNvPr>
          <p:cNvSpPr txBox="1"/>
          <p:nvPr/>
        </p:nvSpPr>
        <p:spPr>
          <a:xfrm>
            <a:off x="397478" y="12789474"/>
            <a:ext cx="1908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CONTINUACAO DAS AULAS </a:t>
            </a:r>
            <a:r>
              <a:rPr lang="en-GB" sz="3600" dirty="0" err="1"/>
              <a:t>Cubos</a:t>
            </a:r>
            <a:r>
              <a:rPr lang="en-GB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1435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idx="1"/>
          </p:nvPr>
        </p:nvSpPr>
        <p:spPr>
          <a:xfrm>
            <a:off x="-2" y="9770047"/>
            <a:ext cx="24384004" cy="1721335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         </a:t>
            </a:r>
            <a:r>
              <a:rPr lang="en-GB" sz="6400" cap="small" dirty="0">
                <a:solidFill>
                  <a:schemeClr val="bg1">
                    <a:lumMod val="95000"/>
                    <a:lumOff val="5000"/>
                  </a:schemeClr>
                </a:solidFill>
              </a:rPr>
              <a:t>Kelly da Costa Candido</a:t>
            </a:r>
            <a:r>
              <a:rPr sz="6400" cap="small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</a:p>
        </p:txBody>
      </p:sp>
      <p:grpSp>
        <p:nvGrpSpPr>
          <p:cNvPr id="129" name="Foto do Aluno"/>
          <p:cNvGrpSpPr/>
          <p:nvPr/>
        </p:nvGrpSpPr>
        <p:grpSpPr>
          <a:xfrm>
            <a:off x="14238002" y="-9138"/>
            <a:ext cx="10126863" cy="9773603"/>
            <a:chOff x="0" y="0"/>
            <a:chExt cx="10126862" cy="9773601"/>
          </a:xfrm>
        </p:grpSpPr>
        <p:sp>
          <p:nvSpPr>
            <p:cNvPr id="127" name="Retângulo"/>
            <p:cNvSpPr/>
            <p:nvPr/>
          </p:nvSpPr>
          <p:spPr>
            <a:xfrm>
              <a:off x="-1" y="-1"/>
              <a:ext cx="10126864" cy="9773603"/>
            </a:xfrm>
            <a:prstGeom prst="rect">
              <a:avLst/>
            </a:prstGeom>
            <a:solidFill>
              <a:srgbClr val="EEF0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Foto do Aluno"/>
            <p:cNvSpPr txBox="1"/>
            <p:nvPr/>
          </p:nvSpPr>
          <p:spPr>
            <a:xfrm>
              <a:off x="-1" y="4645044"/>
              <a:ext cx="10126864" cy="48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Foto do </a:t>
              </a:r>
              <a:r>
                <a:rPr dirty="0" err="1"/>
                <a:t>Aluno</a:t>
              </a:r>
              <a:endParaRPr dirty="0"/>
            </a:p>
          </p:txBody>
        </p:sp>
      </p:grpSp>
      <p:sp>
        <p:nvSpPr>
          <p:cNvPr id="130" name="20170000"/>
          <p:cNvSpPr txBox="1"/>
          <p:nvPr/>
        </p:nvSpPr>
        <p:spPr>
          <a:xfrm>
            <a:off x="1381090" y="6512182"/>
            <a:ext cx="13386236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2" indent="914400" defTabSz="2257720">
              <a:defRPr sz="19000">
                <a:solidFill>
                  <a:srgbClr val="D5D5D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2024</a:t>
            </a:r>
            <a:r>
              <a:rPr lang="en-GB" dirty="0"/>
              <a:t>1410</a:t>
            </a:r>
            <a:endParaRPr dirty="0"/>
          </a:p>
        </p:txBody>
      </p:sp>
      <p:grpSp>
        <p:nvGrpSpPr>
          <p:cNvPr id="136" name="Agrupar"/>
          <p:cNvGrpSpPr/>
          <p:nvPr/>
        </p:nvGrpSpPr>
        <p:grpSpPr>
          <a:xfrm>
            <a:off x="253664" y="11778499"/>
            <a:ext cx="24026922" cy="1919034"/>
            <a:chOff x="-1" y="0"/>
            <a:chExt cx="24026921" cy="1919033"/>
          </a:xfrm>
        </p:grpSpPr>
        <p:sp>
          <p:nvSpPr>
            <p:cNvPr id="131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2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MGeG"/>
            <p:cNvSpPr txBox="1"/>
            <p:nvPr/>
          </p:nvSpPr>
          <p:spPr>
            <a:xfrm>
              <a:off x="10501403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RD</a:t>
              </a:r>
            </a:p>
          </p:txBody>
        </p:sp>
        <p:sp>
          <p:nvSpPr>
            <p:cNvPr id="135" name="Mestrado Integrado em Arquitectura…"/>
            <p:cNvSpPr txBox="1"/>
            <p:nvPr/>
          </p:nvSpPr>
          <p:spPr>
            <a:xfrm>
              <a:off x="17465287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  <p:pic>
        <p:nvPicPr>
          <p:cNvPr id="3" name="Picture 2" descr="A person taking a selfie&#10;&#10;AI-generated content may be incorrect.">
            <a:extLst>
              <a:ext uri="{FF2B5EF4-FFF2-40B4-BE49-F238E27FC236}">
                <a16:creationId xmlns:a16="http://schemas.microsoft.com/office/drawing/2014/main" id="{A907A5C5-1F1E-95FE-8E4A-113A3B676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911" y="15267"/>
            <a:ext cx="7605999" cy="97519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EF2F8-9970-05D5-10AD-89D9A4531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4" b="1"/>
          <a:stretch>
            <a:fillRect/>
          </a:stretch>
        </p:blipFill>
        <p:spPr>
          <a:xfrm>
            <a:off x="2420202" y="1214163"/>
            <a:ext cx="9626024" cy="5411924"/>
          </a:xfrm>
          <a:prstGeom prst="rect">
            <a:avLst/>
          </a:prstGeom>
        </p:spPr>
      </p:pic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73EE42D-E3FC-A184-549A-0E006813A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2" r="1" b="12490"/>
          <a:stretch>
            <a:fillRect/>
          </a:stretch>
        </p:blipFill>
        <p:spPr>
          <a:xfrm>
            <a:off x="12337776" y="186216"/>
            <a:ext cx="11454382" cy="6439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1805B-80AA-1CB7-2AE5-22FB5FB43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1" b="27629"/>
          <a:stretch>
            <a:fillRect/>
          </a:stretch>
        </p:blipFill>
        <p:spPr>
          <a:xfrm>
            <a:off x="2420202" y="7454348"/>
            <a:ext cx="9626024" cy="5411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0973D-DF1A-3B5E-FF1E-6E2237AB6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r="-1" b="2858"/>
          <a:stretch>
            <a:fillRect/>
          </a:stretch>
        </p:blipFill>
        <p:spPr>
          <a:xfrm>
            <a:off x="12337776" y="7089925"/>
            <a:ext cx="11454382" cy="64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97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27D776-5226-C7CD-63D3-6EA17740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0" r="-1" b="27822"/>
          <a:stretch>
            <a:fillRect/>
          </a:stretch>
        </p:blipFill>
        <p:spPr>
          <a:xfrm>
            <a:off x="3339461" y="522338"/>
            <a:ext cx="7821428" cy="4268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1235E-24E6-24DF-E152-D6D80CF36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8" r="1" b="7126"/>
          <a:stretch>
            <a:fillRect/>
          </a:stretch>
        </p:blipFill>
        <p:spPr>
          <a:xfrm>
            <a:off x="12192000" y="160571"/>
            <a:ext cx="9137451" cy="4991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7EAB8-DABC-633C-9048-A15F4DCFF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8" r="2" b="10926"/>
          <a:stretch>
            <a:fillRect/>
          </a:stretch>
        </p:blipFill>
        <p:spPr>
          <a:xfrm>
            <a:off x="2781072" y="4807635"/>
            <a:ext cx="9212185" cy="4428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E0791E-C1B4-4E68-842F-B9DCB0EAD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r="-1" b="-1"/>
          <a:stretch>
            <a:fillRect/>
          </a:stretch>
        </p:blipFill>
        <p:spPr>
          <a:xfrm>
            <a:off x="11993257" y="7796969"/>
            <a:ext cx="11595766" cy="5579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375C0B-504A-9110-A4C7-9DAEE89C40DC}"/>
              </a:ext>
            </a:extLst>
          </p:cNvPr>
          <p:cNvSpPr txBox="1"/>
          <p:nvPr/>
        </p:nvSpPr>
        <p:spPr>
          <a:xfrm>
            <a:off x="12523304" y="5426765"/>
            <a:ext cx="9521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CONTINUACAO DAS AULAS</a:t>
            </a:r>
          </a:p>
        </p:txBody>
      </p:sp>
    </p:spTree>
    <p:extLst>
      <p:ext uri="{BB962C8B-B14F-4D97-AF65-F5344CB8AC3E}">
        <p14:creationId xmlns:p14="http://schemas.microsoft.com/office/powerpoint/2010/main" val="10694235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F99E5-F773-F2F6-AD36-AAC1583E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8" r="-2" b="3344"/>
          <a:stretch>
            <a:fillRect/>
          </a:stretch>
        </p:blipFill>
        <p:spPr>
          <a:xfrm>
            <a:off x="2671043" y="1915673"/>
            <a:ext cx="8659586" cy="4604397"/>
          </a:xfrm>
          <a:prstGeom prst="rect">
            <a:avLst/>
          </a:prstGeom>
        </p:spPr>
      </p:pic>
      <p:pic>
        <p:nvPicPr>
          <p:cNvPr id="5" name="Picture 4" descr="A drawing of a rectangle and a rectangle with lines and circles&#10;&#10;AI-generated content may be incorrect.">
            <a:extLst>
              <a:ext uri="{FF2B5EF4-FFF2-40B4-BE49-F238E27FC236}">
                <a16:creationId xmlns:a16="http://schemas.microsoft.com/office/drawing/2014/main" id="{8708358D-C687-78CA-1C91-C727DA9D4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r="-2" b="9216"/>
          <a:stretch>
            <a:fillRect/>
          </a:stretch>
        </p:blipFill>
        <p:spPr>
          <a:xfrm>
            <a:off x="3008973" y="6677618"/>
            <a:ext cx="8102975" cy="3983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2E1A93-4E2B-CDA7-9FB7-EA9F8B3FE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19894" b="-1"/>
          <a:stretch>
            <a:fillRect/>
          </a:stretch>
        </p:blipFill>
        <p:spPr>
          <a:xfrm>
            <a:off x="12510015" y="1757852"/>
            <a:ext cx="11349794" cy="119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83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CC51A4-1216-EADA-E2EA-7A5B22CC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08" y="3792781"/>
            <a:ext cx="9629310" cy="6210904"/>
          </a:xfrm>
          <a:prstGeom prst="rect">
            <a:avLst/>
          </a:prstGeom>
        </p:spPr>
      </p:pic>
      <p:pic>
        <p:nvPicPr>
          <p:cNvPr id="3" name="Picture 2" descr="A red and white checkered table&#10;&#10;AI-generated content may be incorrect.">
            <a:extLst>
              <a:ext uri="{FF2B5EF4-FFF2-40B4-BE49-F238E27FC236}">
                <a16:creationId xmlns:a16="http://schemas.microsoft.com/office/drawing/2014/main" id="{513E2436-4FFA-2EBB-E528-36A2C319D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18" y="4994238"/>
            <a:ext cx="9618130" cy="6301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4E9B24-C2BB-62F5-F372-EF337D9BCC4F}"/>
              </a:ext>
            </a:extLst>
          </p:cNvPr>
          <p:cNvSpPr txBox="1"/>
          <p:nvPr/>
        </p:nvSpPr>
        <p:spPr>
          <a:xfrm>
            <a:off x="2683565" y="457200"/>
            <a:ext cx="1216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CONTINUACAO DAS AULAS ( </a:t>
            </a:r>
            <a:r>
              <a:rPr lang="en-GB" sz="4800" dirty="0" err="1"/>
              <a:t>tabuleiro</a:t>
            </a:r>
            <a:r>
              <a:rPr lang="en-GB" sz="4800" dirty="0"/>
              <a:t> de </a:t>
            </a:r>
            <a:r>
              <a:rPr lang="en-GB" sz="4800" dirty="0" err="1"/>
              <a:t>xadrez</a:t>
            </a:r>
            <a:r>
              <a:rPr lang="en-GB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90868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graphics of a cone&#10;&#10;AI-generated content may be incorrect.">
            <a:extLst>
              <a:ext uri="{FF2B5EF4-FFF2-40B4-BE49-F238E27FC236}">
                <a16:creationId xmlns:a16="http://schemas.microsoft.com/office/drawing/2014/main" id="{628A9D71-0231-30D8-CB3D-6DEAB956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3" r="2" b="2"/>
          <a:stretch>
            <a:fillRect/>
          </a:stretch>
        </p:blipFill>
        <p:spPr>
          <a:xfrm>
            <a:off x="2524451" y="1915967"/>
            <a:ext cx="8726644" cy="4762319"/>
          </a:xfrm>
          <a:prstGeom prst="rect">
            <a:avLst/>
          </a:prstGeom>
        </p:spPr>
      </p:pic>
      <p:pic>
        <p:nvPicPr>
          <p:cNvPr id="3" name="Picture 2" descr="A computer generated image of a cone&#10;&#10;AI-generated content may be incorrect.">
            <a:extLst>
              <a:ext uri="{FF2B5EF4-FFF2-40B4-BE49-F238E27FC236}">
                <a16:creationId xmlns:a16="http://schemas.microsoft.com/office/drawing/2014/main" id="{427AFCD0-5859-E7B3-7AC2-8721CEB04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3" r="-1" b="327"/>
          <a:stretch>
            <a:fillRect/>
          </a:stretch>
        </p:blipFill>
        <p:spPr>
          <a:xfrm>
            <a:off x="11695007" y="343434"/>
            <a:ext cx="11595766" cy="6334852"/>
          </a:xfrm>
          <a:prstGeom prst="rect">
            <a:avLst/>
          </a:prstGeom>
        </p:spPr>
      </p:pic>
      <p:pic>
        <p:nvPicPr>
          <p:cNvPr id="7" name="Picture 6" descr="A screenshot of a computer graphics&#10;&#10;AI-generated content may be incorrect.">
            <a:extLst>
              <a:ext uri="{FF2B5EF4-FFF2-40B4-BE49-F238E27FC236}">
                <a16:creationId xmlns:a16="http://schemas.microsoft.com/office/drawing/2014/main" id="{AEF1EE6E-64E8-0A33-B6BF-7C4C02B73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6" r="2" b="25923"/>
          <a:stretch>
            <a:fillRect/>
          </a:stretch>
        </p:blipFill>
        <p:spPr>
          <a:xfrm>
            <a:off x="2524451" y="7037715"/>
            <a:ext cx="8726644" cy="5579896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AF1F3D-E1DF-6183-1D0C-A99453637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r="-1" b="-1"/>
          <a:stretch>
            <a:fillRect/>
          </a:stretch>
        </p:blipFill>
        <p:spPr>
          <a:xfrm>
            <a:off x="11714904" y="7220499"/>
            <a:ext cx="11595766" cy="55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96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6EA0E49E-09BB-64D8-2247-BBA90D566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65" b="1"/>
          <a:stretch>
            <a:fillRect/>
          </a:stretch>
        </p:blipFill>
        <p:spPr>
          <a:xfrm>
            <a:off x="401803" y="1101034"/>
            <a:ext cx="11598954" cy="5566858"/>
          </a:xfrm>
          <a:prstGeom prst="rect">
            <a:avLst/>
          </a:prstGeom>
        </p:spPr>
      </p:pic>
      <p:pic>
        <p:nvPicPr>
          <p:cNvPr id="9" name="Picture 8" descr="A blue grid with red lines and a circle&#10;&#10;AI-generated content may be incorrect.">
            <a:extLst>
              <a:ext uri="{FF2B5EF4-FFF2-40B4-BE49-F238E27FC236}">
                <a16:creationId xmlns:a16="http://schemas.microsoft.com/office/drawing/2014/main" id="{FD5114D3-A80B-9702-DBD9-9BD68FB2B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r="3" b="3"/>
          <a:stretch>
            <a:fillRect/>
          </a:stretch>
        </p:blipFill>
        <p:spPr>
          <a:xfrm>
            <a:off x="12383244" y="1101034"/>
            <a:ext cx="11593890" cy="5566858"/>
          </a:xfrm>
          <a:prstGeom prst="rect">
            <a:avLst/>
          </a:prstGeom>
        </p:spPr>
      </p:pic>
      <p:pic>
        <p:nvPicPr>
          <p:cNvPr id="7" name="Picture 6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B1D70475-2AE1-B493-2A02-9D4D16284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4" b="-1"/>
          <a:stretch>
            <a:fillRect/>
          </a:stretch>
        </p:blipFill>
        <p:spPr>
          <a:xfrm>
            <a:off x="989776" y="7725449"/>
            <a:ext cx="11598954" cy="5585252"/>
          </a:xfrm>
          <a:prstGeom prst="rect">
            <a:avLst/>
          </a:prstGeom>
        </p:spPr>
      </p:pic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29FE281-D25E-1D6C-AC95-4F29C114F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6" r="-1" b="6773"/>
          <a:stretch>
            <a:fillRect/>
          </a:stretch>
        </p:blipFill>
        <p:spPr>
          <a:xfrm>
            <a:off x="12790110" y="7725449"/>
            <a:ext cx="11593890" cy="5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2792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68C2BB7A-C1B2-591A-4148-3545B06D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3" r="-2" b="5249"/>
          <a:stretch>
            <a:fillRect/>
          </a:stretch>
        </p:blipFill>
        <p:spPr>
          <a:xfrm>
            <a:off x="397478" y="820512"/>
            <a:ext cx="11608210" cy="6334852"/>
          </a:xfrm>
          <a:prstGeom prst="rect">
            <a:avLst/>
          </a:prstGeom>
        </p:spPr>
      </p:pic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FEAD67D-CC33-DE95-91FC-4708E324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9" b="1"/>
          <a:stretch>
            <a:fillRect/>
          </a:stretch>
        </p:blipFill>
        <p:spPr>
          <a:xfrm>
            <a:off x="12390756" y="820512"/>
            <a:ext cx="11595766" cy="6334852"/>
          </a:xfrm>
          <a:prstGeom prst="rect">
            <a:avLst/>
          </a:prstGeom>
        </p:spPr>
      </p:pic>
      <p:pic>
        <p:nvPicPr>
          <p:cNvPr id="7" name="Picture 6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4A6D3A84-1B00-5CB5-9C58-12E00523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6" r="1" b="21965"/>
          <a:stretch>
            <a:fillRect/>
          </a:stretch>
        </p:blipFill>
        <p:spPr>
          <a:xfrm>
            <a:off x="6394117" y="7733035"/>
            <a:ext cx="11595766" cy="55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845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circular object&#10;&#10;AI-generated content may be incorrect.">
            <a:extLst>
              <a:ext uri="{FF2B5EF4-FFF2-40B4-BE49-F238E27FC236}">
                <a16:creationId xmlns:a16="http://schemas.microsoft.com/office/drawing/2014/main" id="{01A03E09-1A04-C36F-B9B3-3395EFE5C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33" y="1286934"/>
            <a:ext cx="8010131" cy="5086434"/>
          </a:xfrm>
          <a:prstGeom prst="rect">
            <a:avLst/>
          </a:prstGeom>
        </p:spPr>
      </p:pic>
      <p:pic>
        <p:nvPicPr>
          <p:cNvPr id="7" name="Picture 6" descr="A close up of a white object&#10;&#10;AI-generated content may be incorrect.">
            <a:extLst>
              <a:ext uri="{FF2B5EF4-FFF2-40B4-BE49-F238E27FC236}">
                <a16:creationId xmlns:a16="http://schemas.microsoft.com/office/drawing/2014/main" id="{15F99B2C-32D2-B050-7F0B-F116B687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632" y="1901478"/>
            <a:ext cx="9465880" cy="3857346"/>
          </a:xfrm>
          <a:prstGeom prst="rect">
            <a:avLst/>
          </a:prstGeom>
        </p:spPr>
      </p:pic>
      <p:pic>
        <p:nvPicPr>
          <p:cNvPr id="3" name="Picture 2" descr="A screen shot of a black screen&#10;&#10;AI-generated content may be incorrect.">
            <a:extLst>
              <a:ext uri="{FF2B5EF4-FFF2-40B4-BE49-F238E27FC236}">
                <a16:creationId xmlns:a16="http://schemas.microsoft.com/office/drawing/2014/main" id="{011EDF47-B1DF-5234-4AF2-9F4A3C9E4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15" y="7342632"/>
            <a:ext cx="6634168" cy="5091724"/>
          </a:xfrm>
          <a:prstGeom prst="rect">
            <a:avLst/>
          </a:prstGeom>
        </p:spPr>
      </p:pic>
      <p:pic>
        <p:nvPicPr>
          <p:cNvPr id="5" name="Picture 4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F1C60DE2-7C0F-87E6-EC6D-FF3A8CAD3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419" y="5868658"/>
            <a:ext cx="8562305" cy="76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7142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with a curved edge&#10;&#10;AI-generated content may be incorrect.">
            <a:extLst>
              <a:ext uri="{FF2B5EF4-FFF2-40B4-BE49-F238E27FC236}">
                <a16:creationId xmlns:a16="http://schemas.microsoft.com/office/drawing/2014/main" id="{616E7A07-1900-CB8E-B89E-90497BEF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r="11742"/>
          <a:stretch>
            <a:fillRect/>
          </a:stretch>
        </p:blipFill>
        <p:spPr>
          <a:xfrm>
            <a:off x="198780" y="616231"/>
            <a:ext cx="13415639" cy="12483538"/>
          </a:xfrm>
          <a:prstGeom prst="rect">
            <a:avLst/>
          </a:prstGeom>
        </p:spPr>
      </p:pic>
      <p:pic>
        <p:nvPicPr>
          <p:cNvPr id="3" name="Picture 2" descr="A computer mouse and a blue box&#10;&#10;AI-generated content may be incorrect.">
            <a:extLst>
              <a:ext uri="{FF2B5EF4-FFF2-40B4-BE49-F238E27FC236}">
                <a16:creationId xmlns:a16="http://schemas.microsoft.com/office/drawing/2014/main" id="{AE8189E1-AD3A-A36A-947B-252CE1D12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6"/>
          <a:stretch>
            <a:fillRect/>
          </a:stretch>
        </p:blipFill>
        <p:spPr>
          <a:xfrm>
            <a:off x="14234425" y="164592"/>
            <a:ext cx="9314688" cy="6693408"/>
          </a:xfrm>
          <a:prstGeom prst="rect">
            <a:avLst/>
          </a:prstGeom>
        </p:spPr>
      </p:pic>
      <p:pic>
        <p:nvPicPr>
          <p:cNvPr id="5" name="Picture 4" descr="A computer generated image of a white cube&#10;&#10;AI-generated content may be incorrect.">
            <a:extLst>
              <a:ext uri="{FF2B5EF4-FFF2-40B4-BE49-F238E27FC236}">
                <a16:creationId xmlns:a16="http://schemas.microsoft.com/office/drawing/2014/main" id="{96BC9013-F99C-81CC-1C74-706CAD520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r="12708"/>
          <a:stretch>
            <a:fillRect/>
          </a:stretch>
        </p:blipFill>
        <p:spPr>
          <a:xfrm>
            <a:off x="14234425" y="7022592"/>
            <a:ext cx="9314692" cy="66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777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2DBB72-6865-DA4B-BDB4-83B9B242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5" b="-1"/>
          <a:stretch>
            <a:fillRect/>
          </a:stretch>
        </p:blipFill>
        <p:spPr>
          <a:xfrm>
            <a:off x="397478" y="343434"/>
            <a:ext cx="11608210" cy="6334852"/>
          </a:xfrm>
          <a:prstGeom prst="rect">
            <a:avLst/>
          </a:prstGeom>
        </p:spPr>
      </p:pic>
      <p:pic>
        <p:nvPicPr>
          <p:cNvPr id="3" name="Picture 2" descr="A computer generated image of a cylinder&#10;&#10;AI-generated content may be incorrect.">
            <a:extLst>
              <a:ext uri="{FF2B5EF4-FFF2-40B4-BE49-F238E27FC236}">
                <a16:creationId xmlns:a16="http://schemas.microsoft.com/office/drawing/2014/main" id="{0DC4738A-781A-0CBE-202D-BD532D179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4" r="-1" b="900"/>
          <a:stretch>
            <a:fillRect/>
          </a:stretch>
        </p:blipFill>
        <p:spPr>
          <a:xfrm>
            <a:off x="12390746" y="343434"/>
            <a:ext cx="11595766" cy="6334852"/>
          </a:xfrm>
          <a:prstGeom prst="rect">
            <a:avLst/>
          </a:prstGeom>
        </p:spPr>
      </p:pic>
      <p:pic>
        <p:nvPicPr>
          <p:cNvPr id="9" name="Picture 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44FE5D4-A3F2-D347-AABC-F8C936C65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5" r="2" b="2"/>
          <a:stretch>
            <a:fillRect/>
          </a:stretch>
        </p:blipFill>
        <p:spPr>
          <a:xfrm>
            <a:off x="397478" y="7021716"/>
            <a:ext cx="11608210" cy="5579896"/>
          </a:xfrm>
          <a:prstGeom prst="rect">
            <a:avLst/>
          </a:prstGeom>
        </p:spPr>
      </p:pic>
      <p:pic>
        <p:nvPicPr>
          <p:cNvPr id="7" name="Picture 6" descr="A computer screen shot of a computer program&#10;&#10;AI-generated content may be incorrect.">
            <a:extLst>
              <a:ext uri="{FF2B5EF4-FFF2-40B4-BE49-F238E27FC236}">
                <a16:creationId xmlns:a16="http://schemas.microsoft.com/office/drawing/2014/main" id="{6121F0E5-892E-B9BC-72A1-FDEB0D149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8" r="-1" b="-1"/>
          <a:stretch>
            <a:fillRect/>
          </a:stretch>
        </p:blipFill>
        <p:spPr>
          <a:xfrm>
            <a:off x="12390744" y="7021716"/>
            <a:ext cx="11595766" cy="55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382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Agrupar"/>
          <p:cNvGrpSpPr/>
          <p:nvPr/>
        </p:nvGrpSpPr>
        <p:grpSpPr>
          <a:xfrm>
            <a:off x="253666" y="11778499"/>
            <a:ext cx="24026919" cy="1919034"/>
            <a:chOff x="0" y="0"/>
            <a:chExt cx="24026918" cy="1919033"/>
          </a:xfrm>
        </p:grpSpPr>
        <p:sp>
          <p:nvSpPr>
            <p:cNvPr id="138" name="Linha"/>
            <p:cNvSpPr/>
            <p:nvPr/>
          </p:nvSpPr>
          <p:spPr>
            <a:xfrm>
              <a:off x="-1" y="-1"/>
              <a:ext cx="23876669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9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2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2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MGeG"/>
            <p:cNvSpPr txBox="1"/>
            <p:nvPr/>
          </p:nvSpPr>
          <p:spPr>
            <a:xfrm>
              <a:off x="10501402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rPr dirty="0"/>
                <a:t>RD</a:t>
              </a:r>
            </a:p>
          </p:txBody>
        </p:sp>
        <p:sp>
          <p:nvSpPr>
            <p:cNvPr id="142" name="Mestrado Integrado em Arquitectura…"/>
            <p:cNvSpPr txBox="1"/>
            <p:nvPr/>
          </p:nvSpPr>
          <p:spPr>
            <a:xfrm>
              <a:off x="17465284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  <p:sp>
        <p:nvSpPr>
          <p:cNvPr id="144" name="ÍNDICE"/>
          <p:cNvSpPr txBox="1"/>
          <p:nvPr/>
        </p:nvSpPr>
        <p:spPr>
          <a:xfrm>
            <a:off x="2796133" y="919592"/>
            <a:ext cx="261930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4800" dirty="0"/>
              <a:t>ÍNDICE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3E3100B-3A6D-53B5-671E-28E47746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80" y="1891042"/>
            <a:ext cx="13904769" cy="834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Apresentação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disciplina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Conteúdos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programáticos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Metodologia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avaliação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Programas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softwares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utilizar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Organização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ficheiros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HTML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Estrutura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pastas 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ficheiros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7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Criação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ficha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aluno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Notepad++ e FileZilla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Introdução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AutoCAD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Criação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Autodesk Student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Interface 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comandos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básicos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(LINE, PLINE, COPY, ERASE, SCALE,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Sistema de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coordenadas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ortogonalidade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Exercícios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Desenho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AutoCAD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Construção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polígonos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poliedros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Layers 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propriedades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Escalas 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unidades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478A2B-5B0C-5F4D-2004-257E95D0D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4" y="2075751"/>
            <a:ext cx="6556584" cy="3671687"/>
          </a:xfrm>
          <a:prstGeom prst="rect">
            <a:avLst/>
          </a:prstGeom>
        </p:spPr>
      </p:pic>
      <p:pic>
        <p:nvPicPr>
          <p:cNvPr id="9" name="Picture 8" descr="A computer generated image of a purple object on a table&#10;&#10;AI-generated content may be incorrect.">
            <a:extLst>
              <a:ext uri="{FF2B5EF4-FFF2-40B4-BE49-F238E27FC236}">
                <a16:creationId xmlns:a16="http://schemas.microsoft.com/office/drawing/2014/main" id="{94828F83-D103-38BD-C7AE-FE856C3B4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86" y="2267377"/>
            <a:ext cx="7487076" cy="9181233"/>
          </a:xfrm>
          <a:prstGeom prst="rect">
            <a:avLst/>
          </a:prstGeom>
        </p:spPr>
      </p:pic>
      <p:pic>
        <p:nvPicPr>
          <p:cNvPr id="7" name="Picture 6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6AE86537-8A6E-BE15-F6F8-A6E9AB955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528" y="1732849"/>
            <a:ext cx="6479538" cy="4357489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216BE2-415F-6A86-3270-DE5A54EA3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4" y="8296376"/>
            <a:ext cx="6556584" cy="3016029"/>
          </a:xfrm>
          <a:prstGeom prst="rect">
            <a:avLst/>
          </a:prstGeom>
        </p:spPr>
      </p:pic>
      <p:pic>
        <p:nvPicPr>
          <p:cNvPr id="3" name="Picture 2" descr="A drawing of a vase on a graph paper&#10;&#10;AI-generated content may be incorrect.">
            <a:extLst>
              <a:ext uri="{FF2B5EF4-FFF2-40B4-BE49-F238E27FC236}">
                <a16:creationId xmlns:a16="http://schemas.microsoft.com/office/drawing/2014/main" id="{D4BC50CE-9717-CB53-42F6-D5902989F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511" y="7179726"/>
            <a:ext cx="4677568" cy="52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92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46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Aula. 1.1 - Apresentação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85000" lnSpcReduction="10000"/>
            </a:bodyPr>
            <a:lstStyle/>
            <a:p>
              <a:pPr lvl="8" algn="l" defTabSz="775969">
                <a:defRPr sz="9400">
                  <a:solidFill>
                    <a:srgbClr val="FFFFFF"/>
                  </a:solidFill>
                </a:defRPr>
              </a:pPr>
              <a:r>
                <a:t>                                Aula. 1.1 - Apresentação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4D9825-175E-AACA-3C2E-487CA0E0754E}"/>
              </a:ext>
            </a:extLst>
          </p:cNvPr>
          <p:cNvSpPr txBox="1"/>
          <p:nvPr/>
        </p:nvSpPr>
        <p:spPr>
          <a:xfrm>
            <a:off x="10403840" y="1423786"/>
            <a:ext cx="13121905" cy="7581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 err="1"/>
              <a:t>Primeira</a:t>
            </a:r>
            <a:r>
              <a:rPr lang="en-GB" sz="2400" b="1" dirty="0"/>
              <a:t> aula de </a:t>
            </a:r>
            <a:r>
              <a:rPr lang="en-GB" sz="2400" b="1" dirty="0" err="1"/>
              <a:t>representacao</a:t>
            </a:r>
            <a:r>
              <a:rPr lang="en-GB" sz="2400" b="1" dirty="0"/>
              <a:t> digital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Em </a:t>
            </a:r>
            <a:r>
              <a:rPr lang="en-GB" sz="2400" dirty="0" err="1"/>
              <a:t>resumo</a:t>
            </a:r>
            <a:r>
              <a:rPr lang="en-GB" sz="2400" dirty="0"/>
              <a:t> :::::</a:t>
            </a:r>
          </a:p>
          <a:p>
            <a:r>
              <a:rPr lang="pt-BR" sz="2400" dirty="0"/>
              <a:t>Na </a:t>
            </a:r>
            <a:r>
              <a:rPr lang="pt-BR" sz="2400" b="1" dirty="0"/>
              <a:t>primeira aula</a:t>
            </a:r>
            <a:r>
              <a:rPr lang="pt-BR" sz="2400" dirty="0"/>
              <a:t> não foi ainda prática, mesmo assim comecamos por fazer o site , foi meio que uma inicializacao / producao mas já deu a base de como a disciplina vai rolar e como a gente vai usar as cenas. Ficou mais ou menos assim:</a:t>
            </a:r>
          </a:p>
          <a:p>
            <a:r>
              <a:rPr lang="pt-BR" sz="2400" dirty="0"/>
              <a:t>O prof explicou </a:t>
            </a:r>
            <a:r>
              <a:rPr lang="pt-BR" sz="2400" b="1" dirty="0"/>
              <a:t>como vai ser o semestre</a:t>
            </a:r>
            <a:r>
              <a:rPr lang="pt-BR" sz="2400" dirty="0"/>
              <a:t> → vamos mexer em programas como </a:t>
            </a:r>
            <a:r>
              <a:rPr lang="pt-BR" sz="2400" b="1" dirty="0"/>
              <a:t>Notepad++</a:t>
            </a:r>
            <a:r>
              <a:rPr lang="pt-BR" sz="2400" dirty="0"/>
              <a:t>, </a:t>
            </a:r>
            <a:r>
              <a:rPr lang="pt-BR" sz="2400" b="1" dirty="0"/>
              <a:t>FileZilla</a:t>
            </a:r>
            <a:r>
              <a:rPr lang="pt-BR" sz="2400" dirty="0"/>
              <a:t>, </a:t>
            </a:r>
            <a:r>
              <a:rPr lang="pt-BR" sz="2400" b="1" dirty="0"/>
              <a:t>AutoCAD</a:t>
            </a:r>
            <a:r>
              <a:rPr lang="pt-BR" sz="2400" dirty="0"/>
              <a:t> e mais tarde até </a:t>
            </a:r>
            <a:r>
              <a:rPr lang="pt-BR" sz="2400" b="1" dirty="0"/>
              <a:t>Photoshop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A ideia é </a:t>
            </a:r>
            <a:r>
              <a:rPr lang="pt-BR" sz="2400" b="1" dirty="0"/>
              <a:t>aprender a usar essas ferramentas no dia-a-dia da arquitetura</a:t>
            </a:r>
            <a:r>
              <a:rPr lang="pt-BR" sz="2400" dirty="0"/>
              <a:t>, tipo organizar pastas e ficheiros, criar páginas em HTML, desenhar no AutoCAD e depois até editar imagens no Photoshop.</a:t>
            </a:r>
          </a:p>
          <a:p>
            <a:endParaRPr lang="pt-BR" sz="2400" dirty="0"/>
          </a:p>
          <a:p>
            <a:r>
              <a:rPr lang="pt-BR" sz="2400" dirty="0"/>
              <a:t>Também falou de </a:t>
            </a:r>
            <a:r>
              <a:rPr lang="pt-BR" sz="2400" b="1" dirty="0"/>
              <a:t>como guardar e entregar os trabalhos</a:t>
            </a:r>
            <a:r>
              <a:rPr lang="pt-BR" sz="2400" dirty="0"/>
              <a:t> (subir para  servidor da faculdade com FileZilla).</a:t>
            </a:r>
          </a:p>
          <a:p>
            <a:r>
              <a:rPr lang="pt-BR" sz="2400" dirty="0"/>
              <a:t>E claro, explicou </a:t>
            </a:r>
            <a:r>
              <a:rPr lang="pt-BR" sz="2400" b="1" dirty="0"/>
              <a:t>como vai ser a avaliação</a:t>
            </a:r>
            <a:r>
              <a:rPr lang="pt-BR" sz="2400" dirty="0"/>
              <a:t> → basicamente fazer os trabalhos, participar e as frequências.</a:t>
            </a:r>
          </a:p>
          <a:p>
            <a:r>
              <a:rPr lang="pt-BR" sz="2400" dirty="0"/>
              <a:t>Ou seja, a 1ª aula foi meio que um </a:t>
            </a:r>
            <a:r>
              <a:rPr lang="pt-BR" sz="2400" b="1" dirty="0"/>
              <a:t>guia de sobrevivência da cadeira</a:t>
            </a:r>
            <a:r>
              <a:rPr lang="pt-BR" sz="2400" dirty="0"/>
              <a:t>, e a mostrar nos o que vamos usar e como vai funcionar.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7128A0D5-124F-991F-9F1A-D709B8E8E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8" y="1036320"/>
            <a:ext cx="9685358" cy="104524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1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700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/>
                <a:t>                                Aula. 1.2 </a:t>
              </a:r>
              <a:r>
                <a:rPr lang="en-GB" dirty="0"/>
                <a:t>–</a:t>
              </a:r>
              <a:r>
                <a:rPr dirty="0"/>
                <a:t> </a:t>
              </a:r>
              <a:r>
                <a:rPr lang="en-GB" dirty="0" err="1"/>
                <a:t>fichas</a:t>
              </a:r>
              <a:r>
                <a:rPr lang="en-GB" dirty="0"/>
                <a:t> e pastas </a:t>
              </a: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5E6F06-5ACA-16A1-6687-84FA501DF565}"/>
              </a:ext>
            </a:extLst>
          </p:cNvPr>
          <p:cNvSpPr txBox="1"/>
          <p:nvPr/>
        </p:nvSpPr>
        <p:spPr>
          <a:xfrm>
            <a:off x="3027680" y="1115147"/>
            <a:ext cx="14955520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2400" b="1" dirty="0"/>
              <a:t>Resumo da segunda Aula de RD</a:t>
            </a:r>
          </a:p>
          <a:p>
            <a:r>
              <a:rPr lang="pt-BR" sz="2400" dirty="0"/>
              <a:t>Aprendemos a organizar </a:t>
            </a:r>
            <a:r>
              <a:rPr lang="pt-BR" sz="2400" b="1" dirty="0"/>
              <a:t>ficheiros e pastas</a:t>
            </a:r>
            <a:r>
              <a:rPr lang="pt-BR" sz="2400" dirty="0"/>
              <a:t> no computador.</a:t>
            </a:r>
          </a:p>
          <a:p>
            <a:endParaRPr lang="pt-BR" sz="2400" dirty="0"/>
          </a:p>
          <a:p>
            <a:r>
              <a:rPr lang="pt-BR" sz="2400" dirty="0"/>
              <a:t>O prof falou sobre </a:t>
            </a:r>
            <a:r>
              <a:rPr lang="pt-BR" sz="2400" b="1" dirty="0"/>
              <a:t>HTML</a:t>
            </a:r>
            <a:r>
              <a:rPr lang="pt-BR" sz="2400" dirty="0"/>
              <a:t> e começámos a ver como escrever código para criar a ficha de aluno (que depois vai para o servidor da faculdade).</a:t>
            </a:r>
          </a:p>
          <a:p>
            <a:endParaRPr lang="pt-BR" sz="2400" dirty="0"/>
          </a:p>
          <a:p>
            <a:r>
              <a:rPr lang="pt-BR" sz="2400" dirty="0"/>
              <a:t>Instalámos e explorámos o </a:t>
            </a:r>
            <a:r>
              <a:rPr lang="pt-BR" sz="2400" b="1" dirty="0"/>
              <a:t>Notepad++</a:t>
            </a:r>
            <a:r>
              <a:rPr lang="pt-BR" sz="2400" dirty="0"/>
              <a:t> → editor de texto para trabalhar com HTML.</a:t>
            </a:r>
          </a:p>
          <a:p>
            <a:endParaRPr lang="pt-BR" sz="2400" dirty="0"/>
          </a:p>
          <a:p>
            <a:r>
              <a:rPr lang="pt-BR" sz="2400" dirty="0"/>
              <a:t>Instalámos também o </a:t>
            </a:r>
            <a:r>
              <a:rPr lang="pt-BR" sz="2400" b="1" dirty="0"/>
              <a:t>FileZilla</a:t>
            </a:r>
            <a:r>
              <a:rPr lang="pt-BR" sz="2400" dirty="0"/>
              <a:t> → para enviar os ficheiros da nossa página para o servidor da faculdade.</a:t>
            </a:r>
          </a:p>
          <a:p>
            <a:r>
              <a:rPr lang="pt-BR" sz="2400" dirty="0"/>
              <a:t>Fizemos a conta </a:t>
            </a:r>
            <a:r>
              <a:rPr lang="pt-BR" sz="2400" b="1" dirty="0"/>
              <a:t>Autodesk Student</a:t>
            </a:r>
            <a:r>
              <a:rPr lang="pt-BR" sz="2400" dirty="0"/>
              <a:t> e começámos a instalar o </a:t>
            </a:r>
            <a:r>
              <a:rPr lang="pt-BR" sz="2400" b="1" dirty="0"/>
              <a:t>AutoCAD 2023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43487-79CC-C23F-BF5F-724ECDAD1459}"/>
              </a:ext>
            </a:extLst>
          </p:cNvPr>
          <p:cNvSpPr txBox="1"/>
          <p:nvPr/>
        </p:nvSpPr>
        <p:spPr>
          <a:xfrm>
            <a:off x="5126825" y="6374119"/>
            <a:ext cx="18023840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Organização do PCCriar pastas com nomes certos para não se perder nos trabalhos.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Guardar ficheiros sempre em locais arrumados (ex: pasta RD → semana → trabalho).HTML (site/ficha do aluno)Aprendemos que dá pra escrever “ordens” em texto que o computador entende.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No Notepad++:Usámos tags básicas: &lt;html&gt;, &lt;head&gt;, &lt;body&gt;.Inserimos texto com &lt;p&gt; e títulos com &lt;h1&gt;, &lt;h2&gt;.Começámos a ver como meter uma foto com &lt;img&gt;.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Notepad++Botão “Novo ficheiro” para começar.Guardar como .html → para o browser reconhecer.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Vimos como usar as cores da sintaxe que ajudam a não errar no código.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FileZillaAprendemos a ligar ao servidor da faculdade.Botões principais:Host, Username, Password, Port (para entrar).Arrastar ficheiros do lado esquerdo (computador) para o lado direito (servidor).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AutoCADCriámos a conta Autodesk Student.Fizemos o download e instalação do AutoCAD 2023 (ainda sem usar comandos, só a preparação).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77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/>
                <a:t>                                Aula. 1.</a:t>
              </a:r>
              <a:r>
                <a:rPr lang="en-GB" dirty="0"/>
                <a:t>3</a:t>
              </a:r>
              <a:r>
                <a:rPr dirty="0"/>
                <a:t> </a:t>
              </a:r>
              <a:r>
                <a:rPr lang="en-GB" dirty="0"/>
                <a:t>–</a:t>
              </a:r>
              <a:r>
                <a:rPr dirty="0"/>
                <a:t> </a:t>
              </a:r>
              <a:r>
                <a:rPr lang="en-GB" dirty="0"/>
                <a:t>AutoCad23</a:t>
              </a: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1858D5-790A-4314-D9E2-30BA7632425F}"/>
              </a:ext>
            </a:extLst>
          </p:cNvPr>
          <p:cNvSpPr txBox="1"/>
          <p:nvPr/>
        </p:nvSpPr>
        <p:spPr>
          <a:xfrm>
            <a:off x="1869440" y="739774"/>
            <a:ext cx="13858239" cy="10074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2400" b="1" dirty="0"/>
              <a:t>Resumo da terceira aula de RD</a:t>
            </a:r>
          </a:p>
          <a:p>
            <a:endParaRPr lang="pt-BR" sz="2400" b="1" dirty="0"/>
          </a:p>
          <a:p>
            <a:r>
              <a:rPr lang="pt-BR" sz="2400" b="1" dirty="0"/>
              <a:t>HTML / Notepad++</a:t>
            </a:r>
            <a:endParaRPr lang="pt-BR" sz="2400" dirty="0"/>
          </a:p>
          <a:p>
            <a:pPr lvl="1"/>
            <a:r>
              <a:rPr lang="pt-BR" sz="2400" dirty="0"/>
              <a:t>Continuámos a trabalhar na ficha/página do aluno.</a:t>
            </a:r>
          </a:p>
          <a:p>
            <a:pPr lvl="1"/>
            <a:r>
              <a:rPr lang="pt-BR" sz="2400" dirty="0"/>
              <a:t>Inserimos </a:t>
            </a:r>
            <a:r>
              <a:rPr lang="pt-BR" sz="2400" b="1" dirty="0"/>
              <a:t>dados pessoais e foto</a:t>
            </a:r>
            <a:r>
              <a:rPr lang="pt-BR" sz="2400" dirty="0"/>
              <a:t>.Aprendemos a </a:t>
            </a:r>
            <a:r>
              <a:rPr lang="pt-BR" sz="2400" b="1" dirty="0"/>
              <a:t>alterar a imagem gráfica da página</a:t>
            </a:r>
            <a:r>
              <a:rPr lang="pt-BR" sz="2400" dirty="0"/>
              <a:t> (cores, estilo).</a:t>
            </a:r>
          </a:p>
          <a:p>
            <a:pPr lvl="1"/>
            <a:r>
              <a:rPr lang="pt-BR" sz="2400" dirty="0"/>
              <a:t>Guardámos tudo em .html e testámos no browser.</a:t>
            </a:r>
          </a:p>
          <a:p>
            <a:r>
              <a:rPr lang="pt-BR" sz="2400" b="1" dirty="0"/>
              <a:t>FileZilla </a:t>
            </a:r>
            <a:r>
              <a:rPr lang="pt-BR" sz="2400" dirty="0"/>
              <a:t>Fizemos o </a:t>
            </a:r>
            <a:r>
              <a:rPr lang="pt-BR" sz="2400" b="1" dirty="0"/>
              <a:t>upload da página para o servidor</a:t>
            </a:r>
            <a:r>
              <a:rPr lang="pt-BR" sz="2400" dirty="0"/>
              <a:t> da faculdade.Testámos para ver se a página ficava online.</a:t>
            </a:r>
          </a:p>
          <a:p>
            <a:r>
              <a:rPr lang="pt-BR" sz="2400" b="1" dirty="0"/>
              <a:t>AutoCAD 2023</a:t>
            </a:r>
            <a:r>
              <a:rPr lang="pt-BR" sz="2400" dirty="0"/>
              <a:t>Instalámos e abrimos o programa.</a:t>
            </a:r>
          </a:p>
          <a:p>
            <a:pPr lvl="1"/>
            <a:r>
              <a:rPr lang="pt-BR" sz="2400" dirty="0"/>
              <a:t>Vimos o </a:t>
            </a:r>
            <a:r>
              <a:rPr lang="pt-BR" sz="2400" b="1" dirty="0"/>
              <a:t>interface inicial</a:t>
            </a:r>
            <a:r>
              <a:rPr lang="pt-BR" sz="2400" dirty="0"/>
              <a:t>: menus, barras de ferramentas e </a:t>
            </a:r>
            <a:r>
              <a:rPr lang="pt-BR" sz="2400" b="1" dirty="0"/>
              <a:t>ModelSpace</a:t>
            </a:r>
            <a:r>
              <a:rPr lang="pt-BR" sz="2400" dirty="0"/>
              <a:t>.</a:t>
            </a:r>
          </a:p>
          <a:p>
            <a:pPr lvl="1"/>
            <a:r>
              <a:rPr lang="pt-BR" sz="2400" dirty="0"/>
              <a:t>Aprendemos que o AutoCAD trabalha com </a:t>
            </a:r>
            <a:r>
              <a:rPr lang="pt-BR" sz="2400" b="1" dirty="0"/>
              <a:t>coordenadas</a:t>
            </a:r>
            <a:r>
              <a:rPr lang="pt-BR" sz="2400" dirty="0"/>
              <a:t> (X, Y) e que é super importante no desenho.</a:t>
            </a:r>
          </a:p>
          <a:p>
            <a:pPr lvl="1"/>
            <a:r>
              <a:rPr lang="pt-BR" sz="2400" dirty="0"/>
              <a:t>Começámos a usar alguns </a:t>
            </a:r>
            <a:r>
              <a:rPr lang="pt-BR" sz="2400" b="1" dirty="0"/>
              <a:t>comandos básicos</a:t>
            </a:r>
            <a:r>
              <a:rPr lang="pt-BR" sz="2400" dirty="0"/>
              <a:t>:</a:t>
            </a:r>
          </a:p>
          <a:p>
            <a:pPr lvl="2"/>
            <a:r>
              <a:rPr lang="pt-BR" sz="2400" b="1" dirty="0"/>
              <a:t>LINE (L)</a:t>
            </a:r>
            <a:r>
              <a:rPr lang="pt-BR" sz="2400" dirty="0"/>
              <a:t> → desenhar linhas.</a:t>
            </a:r>
          </a:p>
          <a:p>
            <a:pPr lvl="2"/>
            <a:r>
              <a:rPr lang="pt-BR" sz="2400" b="1" dirty="0"/>
              <a:t>PLINE (PL)</a:t>
            </a:r>
            <a:r>
              <a:rPr lang="pt-BR" sz="2400" dirty="0"/>
              <a:t> → desenhar polilinhas.</a:t>
            </a:r>
          </a:p>
          <a:p>
            <a:pPr lvl="2"/>
            <a:r>
              <a:rPr lang="pt-BR" sz="2400" b="1" dirty="0"/>
              <a:t>ERASE (E)</a:t>
            </a:r>
            <a:r>
              <a:rPr lang="pt-BR" sz="2400" dirty="0"/>
              <a:t> → apagar objetos.</a:t>
            </a:r>
          </a:p>
          <a:p>
            <a:pPr lvl="2"/>
            <a:r>
              <a:rPr lang="pt-BR" sz="2400" b="1" dirty="0"/>
              <a:t>COPY (CO)</a:t>
            </a:r>
            <a:r>
              <a:rPr lang="pt-BR" sz="2400" dirty="0"/>
              <a:t> → copiar objetos.</a:t>
            </a:r>
          </a:p>
          <a:p>
            <a:pPr lvl="2"/>
            <a:r>
              <a:rPr lang="pt-BR" sz="2400" b="1" dirty="0"/>
              <a:t>SCALE (SC)</a:t>
            </a:r>
            <a:r>
              <a:rPr lang="pt-BR" sz="2400" dirty="0"/>
              <a:t> → redimensionar.</a:t>
            </a:r>
          </a:p>
          <a:p>
            <a:pPr lvl="2"/>
            <a:r>
              <a:rPr lang="pt-BR" sz="2400" b="1" dirty="0"/>
              <a:t>DTEXT (DT)</a:t>
            </a:r>
            <a:r>
              <a:rPr lang="pt-BR" sz="2400" dirty="0"/>
              <a:t> → escrever texto no desenho.</a:t>
            </a:r>
          </a:p>
          <a:p>
            <a:pPr lvl="2"/>
            <a:r>
              <a:rPr lang="pt-BR" sz="2400" b="1" dirty="0"/>
              <a:t>ORTHO (F8)</a:t>
            </a:r>
            <a:r>
              <a:rPr lang="pt-BR" sz="2400" dirty="0"/>
              <a:t> → ligar/desligar o desenho em ortogonal (só linhas retas).</a:t>
            </a:r>
            <a:r>
              <a:rPr lang="pt-BR" sz="2400" b="1" dirty="0"/>
              <a:t>Exercício prático</a:t>
            </a:r>
            <a:endParaRPr lang="pt-BR" sz="2400" dirty="0"/>
          </a:p>
          <a:p>
            <a:pPr lvl="1"/>
            <a:r>
              <a:rPr lang="pt-BR" sz="2400" dirty="0"/>
              <a:t>Fizemos a construção de </a:t>
            </a:r>
            <a:r>
              <a:rPr lang="pt-BR" sz="2400" b="1" dirty="0"/>
              <a:t>polígonos simples</a:t>
            </a:r>
            <a:r>
              <a:rPr lang="pt-BR" sz="2400" dirty="0"/>
              <a:t> usando os comandos, para perceber como funcionam.</a:t>
            </a:r>
          </a:p>
          <a:p>
            <a:pPr lvl="1"/>
            <a:r>
              <a:rPr lang="pt-BR" sz="2400" dirty="0"/>
              <a:t>O prof explicou que o </a:t>
            </a:r>
            <a:r>
              <a:rPr lang="pt-BR" sz="2400" b="1" dirty="0"/>
              <a:t>ponto</a:t>
            </a:r>
            <a:r>
              <a:rPr lang="pt-BR" sz="2400" dirty="0"/>
              <a:t> em si não interessa muito, serve mais como início ou fim de linhas.</a:t>
            </a:r>
          </a:p>
          <a:p>
            <a:pPr lvl="1"/>
            <a:r>
              <a:rPr lang="pt-BR" sz="2400" dirty="0"/>
              <a:t>Aprendemos também sobre </a:t>
            </a:r>
            <a:r>
              <a:rPr lang="pt-BR" sz="2400" b="1" dirty="0"/>
              <a:t>coordenadas absolutas (#)</a:t>
            </a:r>
            <a:r>
              <a:rPr lang="pt-BR" sz="2400" dirty="0"/>
              <a:t> e </a:t>
            </a:r>
            <a:r>
              <a:rPr lang="pt-BR" sz="2400" b="1" dirty="0"/>
              <a:t>relativas (@)</a:t>
            </a:r>
            <a:r>
              <a:rPr lang="pt-BR" sz="2400" dirty="0"/>
              <a:t> → cartesianas e polares</a:t>
            </a:r>
            <a:r>
              <a:rPr lang="pt-BR" dirty="0"/>
              <a:t>.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E6E7FA-8538-12A6-92AB-27B6EB98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32" y="922205"/>
            <a:ext cx="8206548" cy="10074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470AC-1333-7998-01B2-7FB07DA3DBC6}"/>
              </a:ext>
            </a:extLst>
          </p:cNvPr>
          <p:cNvSpPr txBox="1"/>
          <p:nvPr/>
        </p:nvSpPr>
        <p:spPr>
          <a:xfrm>
            <a:off x="2540000" y="1154162"/>
            <a:ext cx="20828000" cy="9335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400" b="1" dirty="0"/>
              <a:t>Resumo da quarta aula de RD</a:t>
            </a:r>
          </a:p>
          <a:p>
            <a:pPr algn="l"/>
            <a:endParaRPr lang="pt-BR" sz="2400" b="1" dirty="0"/>
          </a:p>
          <a:p>
            <a:pPr algn="l"/>
            <a:r>
              <a:rPr lang="pt-BR" sz="2400" b="1" dirty="0"/>
              <a:t>HTML / Página do aluno</a:t>
            </a:r>
          </a:p>
          <a:p>
            <a:pPr algn="l"/>
            <a:endParaRPr lang="pt-BR" sz="2400" dirty="0"/>
          </a:p>
          <a:p>
            <a:pPr lvl="1" algn="l"/>
            <a:r>
              <a:rPr lang="pt-BR" sz="2400" dirty="0"/>
              <a:t>Continuámos a </a:t>
            </a:r>
            <a:r>
              <a:rPr lang="pt-BR" sz="2400" b="1" dirty="0"/>
              <a:t>editar e melhorar a página em HTML</a:t>
            </a:r>
            <a:r>
              <a:rPr lang="pt-BR" sz="2400" dirty="0"/>
              <a:t>.</a:t>
            </a:r>
          </a:p>
          <a:p>
            <a:pPr lvl="1" algn="l"/>
            <a:r>
              <a:rPr lang="pt-BR" sz="2400" dirty="0"/>
              <a:t>Fizemos alterações no código e voltámos a enviar os ficheiros para o </a:t>
            </a:r>
            <a:r>
              <a:rPr lang="pt-BR" sz="2400" b="1" dirty="0"/>
              <a:t>servidor da faculdade</a:t>
            </a:r>
            <a:r>
              <a:rPr lang="pt-BR" sz="2400" dirty="0"/>
              <a:t> pelo FileZilla.</a:t>
            </a:r>
          </a:p>
          <a:p>
            <a:pPr algn="l"/>
            <a:r>
              <a:rPr lang="pt-BR" sz="2400" b="1" dirty="0"/>
              <a:t>AutoCAD 2023</a:t>
            </a:r>
          </a:p>
          <a:p>
            <a:pPr algn="l"/>
            <a:endParaRPr lang="pt-BR" sz="2400" dirty="0"/>
          </a:p>
          <a:p>
            <a:pPr lvl="1" algn="l"/>
            <a:r>
              <a:rPr lang="pt-BR" sz="2400" dirty="0"/>
              <a:t>Vimos melhor o </a:t>
            </a:r>
            <a:r>
              <a:rPr lang="pt-BR" sz="2400" b="1" dirty="0"/>
              <a:t>interface e menus principais</a:t>
            </a:r>
            <a:r>
              <a:rPr lang="pt-BR" sz="2400" dirty="0"/>
              <a:t>.</a:t>
            </a:r>
          </a:p>
          <a:p>
            <a:pPr lvl="1" algn="l"/>
            <a:r>
              <a:rPr lang="pt-BR" sz="2400" dirty="0"/>
              <a:t>Prof falou do </a:t>
            </a:r>
            <a:r>
              <a:rPr lang="pt-BR" sz="2400" b="1" dirty="0"/>
              <a:t>Model Space</a:t>
            </a:r>
            <a:r>
              <a:rPr lang="pt-BR" sz="2400" dirty="0"/>
              <a:t> (espaço de trabalho) e das </a:t>
            </a:r>
            <a:r>
              <a:rPr lang="pt-BR" sz="2400" b="1" dirty="0"/>
              <a:t>coordenadas</a:t>
            </a:r>
            <a:r>
              <a:rPr lang="pt-BR" sz="2400" dirty="0"/>
              <a:t> (X,Y).</a:t>
            </a:r>
          </a:p>
          <a:p>
            <a:pPr lvl="1" algn="l"/>
            <a:r>
              <a:rPr lang="pt-BR" sz="2400" dirty="0"/>
              <a:t>Explicação sobre o </a:t>
            </a:r>
            <a:r>
              <a:rPr lang="pt-BR" sz="2400" b="1" dirty="0"/>
              <a:t>ponto</a:t>
            </a:r>
            <a:r>
              <a:rPr lang="pt-BR" sz="2400" dirty="0"/>
              <a:t> → só serve como referência (início/fim de linhas).</a:t>
            </a:r>
          </a:p>
          <a:p>
            <a:pPr lvl="1" algn="l"/>
            <a:r>
              <a:rPr lang="pt-BR" sz="2400" dirty="0"/>
              <a:t>Trabalhámos com </a:t>
            </a:r>
            <a:r>
              <a:rPr lang="pt-BR" sz="2400" b="1" dirty="0"/>
              <a:t>coordenadas absolutas (#)</a:t>
            </a:r>
            <a:r>
              <a:rPr lang="pt-BR" sz="2400" dirty="0"/>
              <a:t> e </a:t>
            </a:r>
            <a:r>
              <a:rPr lang="pt-BR" sz="2400" b="1" dirty="0"/>
              <a:t>relativas (@)</a:t>
            </a:r>
            <a:r>
              <a:rPr lang="pt-BR" sz="2400" dirty="0"/>
              <a:t> → em </a:t>
            </a:r>
            <a:r>
              <a:rPr lang="pt-BR" sz="2400" b="1" dirty="0"/>
              <a:t>cartesianas (orto)</a:t>
            </a:r>
            <a:r>
              <a:rPr lang="pt-BR" sz="2400" dirty="0"/>
              <a:t> e </a:t>
            </a:r>
            <a:r>
              <a:rPr lang="pt-BR" sz="2400" b="1" dirty="0"/>
              <a:t>polares</a:t>
            </a:r>
            <a:r>
              <a:rPr lang="pt-BR" sz="2400" dirty="0"/>
              <a:t>.</a:t>
            </a:r>
          </a:p>
          <a:p>
            <a:pPr lvl="1" algn="l"/>
            <a:endParaRPr lang="pt-BR" sz="2400" dirty="0"/>
          </a:p>
          <a:p>
            <a:pPr lvl="1" algn="l"/>
            <a:r>
              <a:rPr lang="pt-BR" sz="2400" b="1" dirty="0"/>
              <a:t>Comandos usados:</a:t>
            </a:r>
            <a:endParaRPr lang="pt-BR" sz="2400" dirty="0"/>
          </a:p>
          <a:p>
            <a:pPr lvl="2" algn="l"/>
            <a:r>
              <a:rPr lang="pt-BR" sz="2400" b="1" dirty="0"/>
              <a:t>LINE (L)</a:t>
            </a:r>
            <a:r>
              <a:rPr lang="pt-BR" sz="2400" dirty="0"/>
              <a:t> → linha.</a:t>
            </a:r>
          </a:p>
          <a:p>
            <a:pPr lvl="2" algn="l"/>
            <a:r>
              <a:rPr lang="pt-BR" sz="2400" b="1" dirty="0"/>
              <a:t>PLINE (PL)</a:t>
            </a:r>
            <a:r>
              <a:rPr lang="pt-BR" sz="2400" dirty="0"/>
              <a:t> → polilinha.</a:t>
            </a:r>
          </a:p>
          <a:p>
            <a:pPr lvl="2" algn="l"/>
            <a:r>
              <a:rPr lang="pt-BR" sz="2400" b="1" dirty="0"/>
              <a:t>PEDIT</a:t>
            </a:r>
            <a:r>
              <a:rPr lang="pt-BR" sz="2400" dirty="0"/>
              <a:t> → editar polilinha.</a:t>
            </a:r>
          </a:p>
          <a:p>
            <a:pPr lvl="2" algn="l"/>
            <a:r>
              <a:rPr lang="pt-BR" sz="2400" b="1" dirty="0"/>
              <a:t>ERASE (E)</a:t>
            </a:r>
            <a:r>
              <a:rPr lang="pt-BR" sz="2400" dirty="0"/>
              <a:t> → apagar.</a:t>
            </a:r>
          </a:p>
          <a:p>
            <a:pPr lvl="2" algn="l"/>
            <a:r>
              <a:rPr lang="pt-BR" sz="2400" b="1" dirty="0"/>
              <a:t>COPY (CO)</a:t>
            </a:r>
            <a:r>
              <a:rPr lang="pt-BR" sz="2400" dirty="0"/>
              <a:t> → copiar.</a:t>
            </a:r>
          </a:p>
          <a:p>
            <a:pPr lvl="2" algn="l"/>
            <a:r>
              <a:rPr lang="pt-BR" sz="2400" b="1" dirty="0"/>
              <a:t>SCALE (SC)</a:t>
            </a:r>
            <a:r>
              <a:rPr lang="pt-BR" sz="2400" dirty="0"/>
              <a:t> → escalar.</a:t>
            </a:r>
          </a:p>
          <a:p>
            <a:pPr lvl="2" algn="l"/>
            <a:r>
              <a:rPr lang="pt-BR" sz="2400" b="1" dirty="0"/>
              <a:t>DTEXT (DT)</a:t>
            </a:r>
            <a:r>
              <a:rPr lang="pt-BR" sz="2400" dirty="0"/>
              <a:t> → escrever texto.</a:t>
            </a:r>
          </a:p>
          <a:p>
            <a:pPr lvl="2" algn="l"/>
            <a:r>
              <a:rPr lang="pt-BR" sz="2400" b="1" dirty="0"/>
              <a:t>ORTHO (F8)</a:t>
            </a:r>
            <a:r>
              <a:rPr lang="pt-BR" sz="2400" dirty="0"/>
              <a:t> → ligar/desligar desenho ortogonal.</a:t>
            </a:r>
          </a:p>
          <a:p>
            <a:pPr algn="l"/>
            <a:r>
              <a:rPr lang="pt-BR" sz="2400" b="1" dirty="0"/>
              <a:t>Exercício prático</a:t>
            </a:r>
            <a:endParaRPr lang="pt-BR" sz="2400" dirty="0"/>
          </a:p>
          <a:p>
            <a:pPr lvl="1" algn="l"/>
            <a:r>
              <a:rPr lang="pt-BR" sz="2400" dirty="0"/>
              <a:t>Construção de </a:t>
            </a:r>
            <a:r>
              <a:rPr lang="pt-BR" sz="2400" b="1" dirty="0"/>
              <a:t>polígonos</a:t>
            </a:r>
            <a:r>
              <a:rPr lang="pt-BR" sz="2400" dirty="0"/>
              <a:t> para treinar os comandos.</a:t>
            </a:r>
          </a:p>
          <a:p>
            <a:pPr lvl="1" algn="l"/>
            <a:r>
              <a:rPr lang="pt-BR" sz="2400" dirty="0"/>
              <a:t>Uso de coordenadas para desenhar com mais precisão.</a:t>
            </a:r>
          </a:p>
        </p:txBody>
      </p:sp>
      <p:pic>
        <p:nvPicPr>
          <p:cNvPr id="4" name="Picture 3" descr="A person taking a selfie&#10;&#10;AI-generated content may be incorrect.">
            <a:extLst>
              <a:ext uri="{FF2B5EF4-FFF2-40B4-BE49-F238E27FC236}">
                <a16:creationId xmlns:a16="http://schemas.microsoft.com/office/drawing/2014/main" id="{4304380D-C629-E765-EA2D-5BC47C06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6645264"/>
            <a:ext cx="9186801" cy="59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014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3600C-ABB6-26B2-ECD3-32513BB3F672}"/>
              </a:ext>
            </a:extLst>
          </p:cNvPr>
          <p:cNvSpPr txBox="1"/>
          <p:nvPr/>
        </p:nvSpPr>
        <p:spPr>
          <a:xfrm>
            <a:off x="2418080" y="1226025"/>
            <a:ext cx="21965920" cy="10813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2400" b="1" dirty="0"/>
              <a:t>Resumo da quinta aula de RD</a:t>
            </a:r>
          </a:p>
          <a:p>
            <a:r>
              <a:rPr lang="pt-BR" sz="2400" b="1" dirty="0"/>
              <a:t>Revisão dos comandos básicos</a:t>
            </a:r>
            <a:endParaRPr lang="pt-BR" sz="2400" dirty="0"/>
          </a:p>
          <a:p>
            <a:pPr lvl="1"/>
            <a:r>
              <a:rPr lang="pt-BR" sz="2400" b="1" dirty="0"/>
              <a:t>LINE (L):</a:t>
            </a:r>
            <a:r>
              <a:rPr lang="pt-BR" sz="2400" dirty="0"/>
              <a:t> para desenhar linhas → usamos para traçar as bases das figuras.</a:t>
            </a:r>
          </a:p>
          <a:p>
            <a:pPr lvl="1"/>
            <a:r>
              <a:rPr lang="pt-BR" sz="2400" b="1" dirty="0"/>
              <a:t>PLINE (PL):</a:t>
            </a:r>
            <a:r>
              <a:rPr lang="pt-BR" sz="2400" dirty="0"/>
              <a:t> cria uma polilinha (vários segmentos juntos) → útil porque o polígono fica como um só objeto.</a:t>
            </a:r>
          </a:p>
          <a:p>
            <a:pPr lvl="1"/>
            <a:r>
              <a:rPr lang="pt-BR" sz="2400" b="1" dirty="0"/>
              <a:t>PEDIT:</a:t>
            </a:r>
            <a:r>
              <a:rPr lang="pt-BR" sz="2400" dirty="0"/>
              <a:t> edita uma polilinha → serviu para juntar segmentos soltos.</a:t>
            </a:r>
          </a:p>
          <a:p>
            <a:pPr lvl="1"/>
            <a:r>
              <a:rPr lang="pt-BR" sz="2400" b="1" dirty="0"/>
              <a:t>ERASE (E):</a:t>
            </a:r>
            <a:r>
              <a:rPr lang="pt-BR" sz="2400" dirty="0"/>
              <a:t> apagar linhas que não serviam.</a:t>
            </a:r>
          </a:p>
          <a:p>
            <a:pPr lvl="1"/>
            <a:r>
              <a:rPr lang="pt-BR" sz="2400" b="1" dirty="0"/>
              <a:t>COPY (CO):</a:t>
            </a:r>
            <a:r>
              <a:rPr lang="pt-BR" sz="2400" dirty="0"/>
              <a:t> duplicar lados ou figuras → acelerou a construção.</a:t>
            </a:r>
          </a:p>
          <a:p>
            <a:pPr lvl="1"/>
            <a:r>
              <a:rPr lang="pt-BR" sz="2400" b="1" dirty="0"/>
              <a:t>SCALE (SC):</a:t>
            </a:r>
            <a:r>
              <a:rPr lang="pt-BR" sz="2400" dirty="0"/>
              <a:t> mudar o tamanho mantendo proporção → caso a figura não tivesse as medidas certas.</a:t>
            </a:r>
          </a:p>
          <a:p>
            <a:pPr lvl="1"/>
            <a:r>
              <a:rPr lang="pt-BR" sz="2400" b="1" dirty="0"/>
              <a:t>DTEXT (DT):</a:t>
            </a:r>
            <a:r>
              <a:rPr lang="pt-BR" sz="2400" dirty="0"/>
              <a:t> escrever texto → para identificar os desenhos.</a:t>
            </a:r>
          </a:p>
          <a:p>
            <a:pPr lvl="1"/>
            <a:r>
              <a:rPr lang="pt-BR" sz="2400" b="1" dirty="0"/>
              <a:t>ORTHO (F8):</a:t>
            </a:r>
            <a:r>
              <a:rPr lang="pt-BR" sz="2400" dirty="0"/>
              <a:t> desenhar em linha reta horizontal/vertical → facilitou os lados de 90°.</a:t>
            </a:r>
          </a:p>
          <a:p>
            <a:pPr lvl="1"/>
            <a:r>
              <a:rPr lang="pt-BR" sz="2400" b="1" dirty="0"/>
              <a:t>CHPROP:</a:t>
            </a:r>
            <a:r>
              <a:rPr lang="pt-BR" sz="2400" dirty="0"/>
              <a:t> mudar propriedades do objeto → cor, layer, tipo de linha.</a:t>
            </a:r>
          </a:p>
          <a:p>
            <a:r>
              <a:rPr lang="pt-BR" sz="2400" b="1" dirty="0"/>
              <a:t>Unidades de medida</a:t>
            </a:r>
            <a:endParaRPr lang="pt-BR" sz="2400" dirty="0"/>
          </a:p>
          <a:p>
            <a:pPr lvl="1"/>
            <a:r>
              <a:rPr lang="pt-BR" sz="2400" dirty="0"/>
              <a:t>O prof explicou que no AutoCAD desenhamos </a:t>
            </a:r>
            <a:r>
              <a:rPr lang="pt-BR" sz="2400" b="1" dirty="0"/>
              <a:t>em tamanho real</a:t>
            </a:r>
            <a:r>
              <a:rPr lang="pt-BR" sz="2400" dirty="0"/>
              <a:t> (ex: 10 unidades = 10m ou 10cm, depende do que definirmos).</a:t>
            </a:r>
          </a:p>
          <a:p>
            <a:pPr lvl="1"/>
            <a:r>
              <a:rPr lang="pt-BR" sz="2400" dirty="0"/>
              <a:t>Aprendemos que a </a:t>
            </a:r>
            <a:r>
              <a:rPr lang="pt-BR" sz="2400" b="1" dirty="0"/>
              <a:t>escala</a:t>
            </a:r>
            <a:r>
              <a:rPr lang="pt-BR" sz="2400" dirty="0"/>
              <a:t> só entra na hora de imprimir (no Paper Space).</a:t>
            </a:r>
          </a:p>
          <a:p>
            <a:r>
              <a:rPr lang="pt-BR" sz="2400" b="1" dirty="0"/>
              <a:t>Exercício 1 – Poliedros Regulares</a:t>
            </a:r>
            <a:endParaRPr lang="pt-BR" sz="2400" dirty="0"/>
          </a:p>
          <a:p>
            <a:pPr lvl="1"/>
            <a:r>
              <a:rPr lang="pt-BR" sz="2400" b="1" dirty="0"/>
              <a:t>Quadrado:</a:t>
            </a:r>
            <a:endParaRPr lang="pt-BR" sz="2400" dirty="0"/>
          </a:p>
          <a:p>
            <a:pPr lvl="2"/>
            <a:r>
              <a:rPr lang="pt-BR" sz="2400" dirty="0"/>
              <a:t>Começámos com uma linha de 10 unidades usando </a:t>
            </a:r>
            <a:r>
              <a:rPr lang="pt-BR" sz="2400" b="1" dirty="0"/>
              <a:t>LINE</a:t>
            </a:r>
            <a:r>
              <a:rPr lang="pt-BR" sz="2400" dirty="0"/>
              <a:t>.</a:t>
            </a:r>
          </a:p>
          <a:p>
            <a:pPr lvl="2"/>
            <a:r>
              <a:rPr lang="pt-BR" sz="2400" dirty="0"/>
              <a:t>Com </a:t>
            </a:r>
            <a:r>
              <a:rPr lang="pt-BR" sz="2400" b="1" dirty="0"/>
              <a:t>ORTHO</a:t>
            </a:r>
            <a:r>
              <a:rPr lang="pt-BR" sz="2400" dirty="0"/>
              <a:t> ligado, desenhámos os outros 3 lados.</a:t>
            </a:r>
          </a:p>
          <a:p>
            <a:pPr lvl="2"/>
            <a:r>
              <a:rPr lang="pt-BR" sz="2400" dirty="0"/>
              <a:t>Fechámos com </a:t>
            </a:r>
            <a:r>
              <a:rPr lang="pt-BR" sz="2400" b="1" dirty="0"/>
              <a:t>PLINE</a:t>
            </a:r>
            <a:r>
              <a:rPr lang="pt-BR" sz="2400" dirty="0"/>
              <a:t> para ficar um só objeto.</a:t>
            </a:r>
          </a:p>
          <a:p>
            <a:pPr lvl="1"/>
            <a:r>
              <a:rPr lang="pt-BR" sz="2400" b="1" dirty="0"/>
              <a:t>Triângulo equilátero:</a:t>
            </a:r>
            <a:endParaRPr lang="pt-BR" sz="2400" dirty="0"/>
          </a:p>
          <a:p>
            <a:pPr lvl="2"/>
            <a:r>
              <a:rPr lang="pt-BR" sz="2400" dirty="0"/>
              <a:t>Usámos </a:t>
            </a:r>
            <a:r>
              <a:rPr lang="pt-BR" sz="2400" b="1" dirty="0"/>
              <a:t>coordenadas polares (@dist&lt;ângulo)</a:t>
            </a:r>
            <a:r>
              <a:rPr lang="pt-BR" sz="2400" dirty="0"/>
              <a:t> → exemplo: @10&lt;60 para desenhar o lado em 60°.</a:t>
            </a:r>
          </a:p>
          <a:p>
            <a:pPr lvl="2"/>
            <a:r>
              <a:rPr lang="pt-BR" sz="2400" dirty="0"/>
              <a:t>Repetimos para o outro lado e fechámos com </a:t>
            </a:r>
            <a:r>
              <a:rPr lang="pt-BR" sz="2400" b="1" dirty="0"/>
              <a:t>PLINE</a:t>
            </a:r>
            <a:r>
              <a:rPr lang="pt-BR" sz="2400" dirty="0"/>
              <a:t>.</a:t>
            </a:r>
          </a:p>
          <a:p>
            <a:pPr lvl="1"/>
            <a:r>
              <a:rPr lang="pt-BR" sz="2400" b="1" dirty="0"/>
              <a:t>Pentágono e Hexágono:</a:t>
            </a:r>
            <a:endParaRPr lang="pt-BR" sz="2400" dirty="0"/>
          </a:p>
          <a:p>
            <a:pPr lvl="2"/>
            <a:r>
              <a:rPr lang="pt-BR" sz="2400" dirty="0"/>
              <a:t>Usámos o comando </a:t>
            </a:r>
            <a:r>
              <a:rPr lang="pt-BR" sz="2400" b="1" dirty="0"/>
              <a:t>POLYGON</a:t>
            </a:r>
            <a:r>
              <a:rPr lang="pt-BR" sz="2400" dirty="0"/>
              <a:t> (número de lados + comprimento).</a:t>
            </a:r>
          </a:p>
          <a:p>
            <a:pPr lvl="2"/>
            <a:r>
              <a:rPr lang="pt-BR" sz="2400" dirty="0"/>
              <a:t>Centramos no ponto e escolhemos se era </a:t>
            </a:r>
            <a:r>
              <a:rPr lang="pt-BR" sz="2400" b="1" dirty="0"/>
              <a:t>inscrito</a:t>
            </a:r>
            <a:r>
              <a:rPr lang="pt-BR" sz="2400" dirty="0"/>
              <a:t> ou </a:t>
            </a:r>
            <a:r>
              <a:rPr lang="pt-BR" sz="2400" b="1" dirty="0"/>
              <a:t>circunscrito</a:t>
            </a:r>
            <a:r>
              <a:rPr lang="pt-BR" sz="2400" dirty="0"/>
              <a:t> no círculo.</a:t>
            </a:r>
          </a:p>
          <a:p>
            <a:pPr lvl="2"/>
            <a:r>
              <a:rPr lang="pt-BR" sz="2400" dirty="0"/>
              <a:t>Ajustámos tamanho com </a:t>
            </a:r>
            <a:r>
              <a:rPr lang="pt-BR" sz="2400" b="1" dirty="0"/>
              <a:t>SCALE</a:t>
            </a:r>
            <a:r>
              <a:rPr lang="pt-BR" sz="2400" dirty="0"/>
              <a:t> se não ficasse com 10 unidades.</a:t>
            </a:r>
          </a:p>
          <a:p>
            <a:pPr lvl="1"/>
            <a:r>
              <a:rPr lang="pt-BR" sz="2400" b="1" dirty="0"/>
              <a:t>Organização:</a:t>
            </a:r>
            <a:endParaRPr lang="pt-BR" sz="2400" dirty="0"/>
          </a:p>
          <a:p>
            <a:pPr lvl="2"/>
            <a:r>
              <a:rPr lang="pt-BR" sz="2400" dirty="0"/>
              <a:t>Cada poliedro foi colocado numa </a:t>
            </a:r>
            <a:r>
              <a:rPr lang="pt-BR" sz="2400" b="1" dirty="0"/>
              <a:t>layer diferente</a:t>
            </a:r>
            <a:r>
              <a:rPr lang="pt-BR" sz="2400" dirty="0"/>
              <a:t> para ficar organizado.</a:t>
            </a:r>
          </a:p>
          <a:p>
            <a:pPr lvl="2"/>
            <a:r>
              <a:rPr lang="pt-BR" sz="2400" dirty="0"/>
              <a:t>Mudámos cor das linhas via </a:t>
            </a:r>
            <a:r>
              <a:rPr lang="pt-BR" sz="2400" b="1" dirty="0"/>
              <a:t>CHPROP</a:t>
            </a:r>
            <a:r>
              <a:rPr lang="pt-BR" sz="2400" dirty="0"/>
              <a:t> para distinguir.</a:t>
            </a:r>
          </a:p>
        </p:txBody>
      </p:sp>
    </p:spTree>
    <p:extLst>
      <p:ext uri="{BB962C8B-B14F-4D97-AF65-F5344CB8AC3E}">
        <p14:creationId xmlns:p14="http://schemas.microsoft.com/office/powerpoint/2010/main" val="10435241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25189-5412-B34E-25FF-6FA7020682EC}"/>
              </a:ext>
            </a:extLst>
          </p:cNvPr>
          <p:cNvSpPr txBox="1"/>
          <p:nvPr/>
        </p:nvSpPr>
        <p:spPr>
          <a:xfrm>
            <a:off x="2859377" y="1452465"/>
            <a:ext cx="16459200" cy="7119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2400" b="1" dirty="0"/>
              <a:t>Resumo da sexta aula de RD</a:t>
            </a:r>
          </a:p>
          <a:p>
            <a:r>
              <a:rPr lang="pt-BR" sz="2400" b="1" dirty="0"/>
              <a:t>Finalização dos Poliedros Regulares</a:t>
            </a:r>
            <a:endParaRPr lang="pt-BR" sz="2400" dirty="0"/>
          </a:p>
          <a:p>
            <a:pPr lvl="1"/>
            <a:r>
              <a:rPr lang="pt-BR" sz="2400" dirty="0"/>
              <a:t>Acabámos de desenhar os 4 poliedros (com lado = 10 unidades).</a:t>
            </a:r>
          </a:p>
          <a:p>
            <a:pPr lvl="1"/>
            <a:r>
              <a:rPr lang="pt-BR" sz="2400" dirty="0"/>
              <a:t>Usámos </a:t>
            </a:r>
            <a:r>
              <a:rPr lang="pt-BR" sz="2400" b="1" dirty="0"/>
              <a:t>LINE, PLINE, POLYGON, COPY</a:t>
            </a:r>
            <a:r>
              <a:rPr lang="pt-BR" sz="2400" dirty="0"/>
              <a:t> e </a:t>
            </a:r>
            <a:r>
              <a:rPr lang="pt-BR" sz="2400" b="1" dirty="0"/>
              <a:t>coordenadas polares (@dist&lt;ângulo)</a:t>
            </a:r>
            <a:r>
              <a:rPr lang="pt-BR" sz="2400" dirty="0"/>
              <a:t> para fechar cada forma.</a:t>
            </a:r>
          </a:p>
          <a:p>
            <a:pPr lvl="1"/>
            <a:r>
              <a:rPr lang="pt-BR" sz="2400" dirty="0"/>
              <a:t>Colocámos cada poliedro em </a:t>
            </a:r>
            <a:r>
              <a:rPr lang="pt-BR" sz="2400" b="1" dirty="0"/>
              <a:t>layers diferentes</a:t>
            </a:r>
            <a:r>
              <a:rPr lang="pt-BR" sz="2400" dirty="0"/>
              <a:t> com cores distintas (via </a:t>
            </a:r>
            <a:r>
              <a:rPr lang="pt-BR" sz="2400" b="1" dirty="0"/>
              <a:t>Layer Manager / CHPROP</a:t>
            </a:r>
            <a:r>
              <a:rPr lang="pt-BR" sz="2400" dirty="0"/>
              <a:t>) para ficar organizado.</a:t>
            </a:r>
          </a:p>
          <a:p>
            <a:r>
              <a:rPr lang="pt-BR" sz="2400" b="1" dirty="0"/>
              <a:t>Rebatimentos dos Poliedros</a:t>
            </a:r>
            <a:endParaRPr lang="pt-BR" sz="2400" dirty="0"/>
          </a:p>
          <a:p>
            <a:pPr lvl="1"/>
            <a:r>
              <a:rPr lang="pt-BR" sz="2400" dirty="0"/>
              <a:t>Aprendemos a fazer o </a:t>
            </a:r>
            <a:r>
              <a:rPr lang="pt-BR" sz="2400" b="1" dirty="0"/>
              <a:t>rebatimento (projeção)</a:t>
            </a:r>
            <a:r>
              <a:rPr lang="pt-BR" sz="2400" dirty="0"/>
              <a:t> de cada poliedro em relação a um plano.</a:t>
            </a:r>
          </a:p>
          <a:p>
            <a:pPr lvl="1"/>
            <a:r>
              <a:rPr lang="pt-BR" sz="2400" dirty="0"/>
              <a:t>Usámos </a:t>
            </a:r>
            <a:r>
              <a:rPr lang="pt-BR" sz="2400" b="1" dirty="0"/>
              <a:t>coordenadas e ângulos</a:t>
            </a:r>
            <a:r>
              <a:rPr lang="pt-BR" sz="2400" dirty="0"/>
              <a:t> para projetar os pontos.</a:t>
            </a:r>
          </a:p>
          <a:p>
            <a:pPr lvl="1"/>
            <a:r>
              <a:rPr lang="pt-BR" sz="2400" dirty="0"/>
              <a:t>Comandos mais usados:</a:t>
            </a:r>
          </a:p>
          <a:p>
            <a:pPr lvl="2"/>
            <a:r>
              <a:rPr lang="pt-BR" sz="2400" b="1" dirty="0"/>
              <a:t>LINE (L)</a:t>
            </a:r>
            <a:r>
              <a:rPr lang="pt-BR" sz="2400" dirty="0"/>
              <a:t> → linhas auxiliares para projetar.</a:t>
            </a:r>
          </a:p>
          <a:p>
            <a:pPr lvl="2"/>
            <a:r>
              <a:rPr lang="pt-BR" sz="2400" b="1" dirty="0"/>
              <a:t>COPY (CO)</a:t>
            </a:r>
            <a:r>
              <a:rPr lang="pt-BR" sz="2400" dirty="0"/>
              <a:t> → duplicar elementos para o rebatimento.</a:t>
            </a:r>
          </a:p>
          <a:p>
            <a:pPr lvl="2"/>
            <a:r>
              <a:rPr lang="pt-BR" sz="2400" b="1" dirty="0"/>
              <a:t>ORTHO (F8)</a:t>
            </a:r>
            <a:r>
              <a:rPr lang="pt-BR" sz="2400" dirty="0"/>
              <a:t> → manter alinhamento correto.</a:t>
            </a:r>
          </a:p>
          <a:p>
            <a:pPr lvl="2"/>
            <a:r>
              <a:rPr lang="pt-BR" sz="2400" b="1" dirty="0"/>
              <a:t>SCALE (SC)</a:t>
            </a:r>
            <a:r>
              <a:rPr lang="pt-BR" sz="2400" dirty="0"/>
              <a:t> → ajustar se fosse preciso.</a:t>
            </a:r>
          </a:p>
          <a:p>
            <a:pPr lvl="1"/>
            <a:r>
              <a:rPr lang="pt-BR" sz="2400" b="1" dirty="0"/>
              <a:t>Objetivo:</a:t>
            </a:r>
            <a:r>
              <a:rPr lang="pt-BR" sz="2400" dirty="0"/>
              <a:t> perceber como um objeto em 3D pode ser representado no plano 2D através de rebatimentos.</a:t>
            </a:r>
          </a:p>
          <a:p>
            <a:r>
              <a:rPr lang="pt-BR" sz="2400" b="1" dirty="0"/>
              <a:t>Diaporama – Desenho de Arquitetura</a:t>
            </a:r>
            <a:endParaRPr lang="pt-BR" sz="2400" dirty="0"/>
          </a:p>
          <a:p>
            <a:pPr lvl="1"/>
            <a:r>
              <a:rPr lang="pt-BR" sz="2400" dirty="0"/>
              <a:t>O prof mostrou exemplos de como os rebatimentos e projeções aparecem nos desenhos de arquitetura e na geometria.</a:t>
            </a:r>
          </a:p>
          <a:p>
            <a:pPr lvl="1"/>
            <a:r>
              <a:rPr lang="pt-BR" sz="2400" dirty="0"/>
              <a:t>A ideia foi ligar o exercício prático dos poliedros com a forma como se desenha arquitetura real.</a:t>
            </a:r>
          </a:p>
        </p:txBody>
      </p:sp>
    </p:spTree>
    <p:extLst>
      <p:ext uri="{BB962C8B-B14F-4D97-AF65-F5344CB8AC3E}">
        <p14:creationId xmlns:p14="http://schemas.microsoft.com/office/powerpoint/2010/main" val="258170164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636</TotalTime>
  <Words>2756</Words>
  <Application>Microsoft Office PowerPoint</Application>
  <PresentationFormat>Custom</PresentationFormat>
  <Paragraphs>255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Century Schoolbook</vt:lpstr>
      <vt:lpstr>Helvetica Neue</vt:lpstr>
      <vt:lpstr>Helvetica Neue Medium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kelly costa</dc:creator>
  <cp:lastModifiedBy>kelly costa</cp:lastModifiedBy>
  <cp:revision>9</cp:revision>
  <dcterms:modified xsi:type="dcterms:W3CDTF">2025-12-11T12:22:08Z</dcterms:modified>
</cp:coreProperties>
</file>