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321B"/>
    <a:srgbClr val="AC7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25769" indent="-390769" algn="ctr">
              <a:spcBef>
                <a:spcPts val="0"/>
              </a:spcBef>
              <a:defRPr sz="3200" i="1"/>
            </a:lvl2pPr>
            <a:lvl3pPr marL="1660769" indent="-390769" algn="ctr">
              <a:spcBef>
                <a:spcPts val="0"/>
              </a:spcBef>
              <a:defRPr sz="3200" i="1"/>
            </a:lvl3pPr>
            <a:lvl4pPr marL="2295769" indent="-390769" algn="ctr">
              <a:spcBef>
                <a:spcPts val="0"/>
              </a:spcBef>
              <a:defRPr sz="3200" i="1"/>
            </a:lvl4pPr>
            <a:lvl5pPr marL="2930769" indent="-390769" algn="ctr">
              <a:spcBef>
                <a:spcPts val="0"/>
              </a:spcBef>
              <a:defRPr sz="3200" i="1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94" name="“Digite aqui uma citação.”"/>
          <p:cNvSpPr txBox="1">
            <a:spLocks noGrp="1"/>
          </p:cNvSpPr>
          <p:nvPr>
            <p:ph type="body" sz="quarter" idx="2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3125967" y="-393700"/>
            <a:ext cx="18135603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ça‑real em voo a baixa altitude sobre uma praia com uma pequena vedação em primeiro plano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do título</a:t>
            </a:r>
          </a:p>
        </p:txBody>
      </p:sp>
      <p:sp>
        <p:nvSpPr>
          <p:cNvPr id="40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ho de areia entre duas colinas que termina no mar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minho de areia entre duas colinas que termina no mar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arça‑real em voo a baixa altitude sobre uma praia com uma pequena vedação em primeiro plano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sta da praia e do mar de uma duna de areia com vegetação rasteira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delação Geométrica e Generativa"/>
          <p:cNvSpPr txBox="1">
            <a:spLocks noGrp="1"/>
          </p:cNvSpPr>
          <p:nvPr>
            <p:ph type="subTitle" sz="quarter" idx="1"/>
          </p:nvPr>
        </p:nvSpPr>
        <p:spPr>
          <a:xfrm>
            <a:off x="55662" y="9753113"/>
            <a:ext cx="24272676" cy="1721335"/>
          </a:xfrm>
          <a:prstGeom prst="rect">
            <a:avLst/>
          </a:prstGeom>
          <a:effectLst>
            <a:outerShdw blurRad="165100" dist="107197" dir="2700000" rotWithShape="0">
              <a:srgbClr val="000000">
                <a:alpha val="49800"/>
              </a:srgbClr>
            </a:outerShdw>
          </a:effectLst>
        </p:spPr>
        <p:txBody>
          <a:bodyPr>
            <a:normAutofit lnSpcReduction="10000"/>
          </a:bodyPr>
          <a:lstStyle>
            <a:lvl1pPr defTabSz="817244">
              <a:defRPr sz="10700" b="1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dirty="0" err="1">
                <a:solidFill>
                  <a:srgbClr val="6B321B"/>
                </a:solidFill>
              </a:rPr>
              <a:t>Representação</a:t>
            </a:r>
            <a:r>
              <a:rPr dirty="0">
                <a:solidFill>
                  <a:srgbClr val="6B321B"/>
                </a:solidFill>
              </a:rPr>
              <a:t> Digital</a:t>
            </a:r>
          </a:p>
        </p:txBody>
      </p:sp>
      <p:grpSp>
        <p:nvGrpSpPr>
          <p:cNvPr id="124" name="Agrupar"/>
          <p:cNvGrpSpPr/>
          <p:nvPr/>
        </p:nvGrpSpPr>
        <p:grpSpPr>
          <a:xfrm>
            <a:off x="253663" y="11778498"/>
            <a:ext cx="24026924" cy="1919036"/>
            <a:chOff x="-2" y="-1"/>
            <a:chExt cx="24026923" cy="1919035"/>
          </a:xfrm>
        </p:grpSpPr>
        <p:sp>
          <p:nvSpPr>
            <p:cNvPr id="120" name="Linha"/>
            <p:cNvSpPr/>
            <p:nvPr/>
          </p:nvSpPr>
          <p:spPr>
            <a:xfrm>
              <a:off x="-2" y="-1"/>
              <a:ext cx="23876674" cy="1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121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3" cy="1674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6" y="64830"/>
              <a:ext cx="5080003" cy="1854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Mestrado Integrado em Arquitectura…"/>
            <p:cNvSpPr txBox="1"/>
            <p:nvPr/>
          </p:nvSpPr>
          <p:spPr>
            <a:xfrm>
              <a:off x="17465287" y="248138"/>
              <a:ext cx="6561634" cy="1487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Mestrado</a:t>
              </a:r>
              <a:r>
                <a:rPr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Integrado</a:t>
              </a:r>
              <a:r>
                <a:rPr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em</a:t>
              </a:r>
              <a:r>
                <a:rPr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Arquitectura</a:t>
              </a:r>
              <a:endParaRPr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Ano </a:t>
              </a:r>
              <a:r>
                <a:rPr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Lectivo</a:t>
              </a:r>
              <a:r>
                <a:rPr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2025-2025 1º </a:t>
              </a:r>
              <a:r>
                <a:rPr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Semestre</a:t>
              </a:r>
              <a:endParaRPr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Docente</a:t>
              </a:r>
              <a:r>
                <a:rPr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- Nuno Alão              2º Ano  </a:t>
              </a: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696D17D9-DE92-2873-71C8-867AEEF04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7746" y="11676103"/>
            <a:ext cx="6047756" cy="218865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5AB5AEB-CE25-A6FC-CC5B-EC8CD06DE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543" y="11843328"/>
            <a:ext cx="4877223" cy="18726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42E8E-B9D8-5449-679E-9AF70B860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Exerc. 2.2 - Planorbis">
            <a:extLst>
              <a:ext uri="{FF2B5EF4-FFF2-40B4-BE49-F238E27FC236}">
                <a16:creationId xmlns:a16="http://schemas.microsoft.com/office/drawing/2014/main" id="{FA576E4D-1FDF-34BA-AE0F-16570CAC7425}"/>
              </a:ext>
            </a:extLst>
          </p:cNvPr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55" name="Retângulo">
              <a:extLst>
                <a:ext uri="{FF2B5EF4-FFF2-40B4-BE49-F238E27FC236}">
                  <a16:creationId xmlns:a16="http://schemas.microsoft.com/office/drawing/2014/main" id="{3F2A2023-C7D2-43D2-5DDB-D5B3AFC09867}"/>
                </a:ext>
              </a:extLst>
            </p:cNvPr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Aula. 1.2 - Sxxxxx">
              <a:extLst>
                <a:ext uri="{FF2B5EF4-FFF2-40B4-BE49-F238E27FC236}">
                  <a16:creationId xmlns:a16="http://schemas.microsoft.com/office/drawing/2014/main" id="{C7EC3B9F-8B0D-D229-1325-70B656D0B179}"/>
                </a:ext>
              </a:extLst>
            </p:cNvPr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77500" lnSpcReduction="20000"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dirty="0">
                  <a:solidFill>
                    <a:schemeClr val="tx1"/>
                  </a:solidFill>
                </a:rPr>
                <a:t>                                Aula. 1.</a:t>
              </a:r>
              <a:r>
                <a:rPr lang="pt-PT" dirty="0">
                  <a:solidFill>
                    <a:schemeClr val="tx1"/>
                  </a:solidFill>
                </a:rPr>
                <a:t>6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lang="pt-PT" dirty="0">
                  <a:solidFill>
                    <a:schemeClr val="tx1"/>
                  </a:solidFill>
                </a:rPr>
                <a:t>– Introdução ao </a:t>
              </a:r>
              <a:r>
                <a:rPr lang="pt-PT" dirty="0" err="1">
                  <a:solidFill>
                    <a:schemeClr val="tx1"/>
                  </a:solidFill>
                </a:rPr>
                <a:t>Autocad</a:t>
              </a:r>
              <a:r>
                <a:rPr lang="pt-PT" dirty="0">
                  <a:solidFill>
                    <a:schemeClr val="tx1"/>
                  </a:solidFill>
                </a:rPr>
                <a:t> 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FCCD7353-2C7E-3AE0-825E-D0B62D41E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5351" y="0"/>
            <a:ext cx="5672770" cy="2065866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/>
              <a:t>Comandos do </a:t>
            </a:r>
            <a:r>
              <a:rPr lang="pt-PT" sz="4000" b="1" dirty="0" err="1"/>
              <a:t>Autocad</a:t>
            </a:r>
            <a:endParaRPr lang="pt-PT" sz="4000" b="1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7B40496-8FE0-F1E9-56AC-810D1031A82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124019" y="1411363"/>
            <a:ext cx="10875433" cy="4109234"/>
          </a:xfrm>
        </p:spPr>
        <p:txBody>
          <a:bodyPr>
            <a:normAutofit/>
          </a:bodyPr>
          <a:lstStyle/>
          <a:p>
            <a:r>
              <a:rPr lang="pt-PT" dirty="0"/>
              <a:t> feito isso criamos as </a:t>
            </a:r>
            <a:r>
              <a:rPr lang="pt-PT" dirty="0" err="1"/>
              <a:t>layers</a:t>
            </a:r>
            <a:r>
              <a:rPr lang="pt-PT" dirty="0"/>
              <a:t> para cada polígono, onde podemos escolher a cor, dar nome as </a:t>
            </a:r>
            <a:r>
              <a:rPr lang="pt-PT" dirty="0" err="1"/>
              <a:t>layer</a:t>
            </a:r>
            <a:r>
              <a:rPr lang="pt-PT" dirty="0"/>
              <a:t>, congelar ou descongelar…</a:t>
            </a:r>
            <a:endParaRPr lang="pt-PT" sz="36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0237171-7B81-326D-62AA-B1376913EEFF}"/>
              </a:ext>
            </a:extLst>
          </p:cNvPr>
          <p:cNvSpPr txBox="1"/>
          <p:nvPr/>
        </p:nvSpPr>
        <p:spPr>
          <a:xfrm>
            <a:off x="316598" y="6745032"/>
            <a:ext cx="10875433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3600" dirty="0">
                <a:latin typeface="Aptos" panose="020B0004020202020204" pitchFamily="34" charset="0"/>
              </a:rPr>
              <a:t>●E para pintar os polígonos, de modo a dar forma, usamos o comando </a:t>
            </a:r>
            <a:r>
              <a:rPr lang="pt-PT" sz="3600" b="1" dirty="0">
                <a:latin typeface="Aptos" panose="020B0004020202020204" pitchFamily="34" charset="0"/>
              </a:rPr>
              <a:t>HACH</a:t>
            </a:r>
            <a:r>
              <a:rPr lang="pt-PT" sz="3600" dirty="0">
                <a:latin typeface="Aptos" panose="020B0004020202020204" pitchFamily="34" charset="0"/>
              </a:rPr>
              <a:t>, com esse comando podemos também colocar texturas no desenho.</a:t>
            </a:r>
            <a:endParaRPr lang="pt-PT" sz="3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5D34F73-A853-FF5A-5B16-36DF42E8DE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78"/>
          <a:stretch>
            <a:fillRect/>
          </a:stretch>
        </p:blipFill>
        <p:spPr>
          <a:xfrm>
            <a:off x="783216" y="696810"/>
            <a:ext cx="8885504" cy="475572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540794D-1542-E576-3158-2C72ADCDD5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478"/>
          <a:stretch>
            <a:fillRect/>
          </a:stretch>
        </p:blipFill>
        <p:spPr>
          <a:xfrm>
            <a:off x="13191971" y="4770636"/>
            <a:ext cx="10011387" cy="591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714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EFCB9-8D27-5C83-0F0C-33BC7638E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Exerc. 2.2 - Planorbis">
            <a:extLst>
              <a:ext uri="{FF2B5EF4-FFF2-40B4-BE49-F238E27FC236}">
                <a16:creationId xmlns:a16="http://schemas.microsoft.com/office/drawing/2014/main" id="{1F9C710A-241C-0788-B937-D478101532C0}"/>
              </a:ext>
            </a:extLst>
          </p:cNvPr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55" name="Retângulo">
              <a:extLst>
                <a:ext uri="{FF2B5EF4-FFF2-40B4-BE49-F238E27FC236}">
                  <a16:creationId xmlns:a16="http://schemas.microsoft.com/office/drawing/2014/main" id="{FDA102AA-2429-B0EE-FEB5-31099F5C0230}"/>
                </a:ext>
              </a:extLst>
            </p:cNvPr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Aula. 1.2 - Sxxxxx">
              <a:extLst>
                <a:ext uri="{FF2B5EF4-FFF2-40B4-BE49-F238E27FC236}">
                  <a16:creationId xmlns:a16="http://schemas.microsoft.com/office/drawing/2014/main" id="{6AF80226-940A-EF96-1DA2-E70F801C4769}"/>
                </a:ext>
              </a:extLst>
            </p:cNvPr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rmAutofit fontScale="62500" lnSpcReduction="20000"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dirty="0">
                  <a:solidFill>
                    <a:schemeClr val="tx1"/>
                  </a:solidFill>
                </a:rPr>
                <a:t> Aula. 1.</a:t>
              </a:r>
              <a:r>
                <a:rPr lang="pt-PT" dirty="0">
                  <a:solidFill>
                    <a:schemeClr val="tx1"/>
                  </a:solidFill>
                </a:rPr>
                <a:t>7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lang="pt-PT" dirty="0">
                  <a:solidFill>
                    <a:schemeClr val="tx1"/>
                  </a:solidFill>
                </a:rPr>
                <a:t>– </a:t>
              </a:r>
              <a:r>
                <a:rPr lang="pt-PT" sz="1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DECALQUE DO DESENHO DA PLANTA DA CASA </a:t>
              </a:r>
              <a:r>
                <a:rPr lang="pt-PT" sz="100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ANTº</a:t>
              </a:r>
              <a:r>
                <a:rPr lang="pt-PT" sz="1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CARLOS SIZA</a:t>
              </a:r>
              <a:endParaRPr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6" name="Marcador de Posição do Texto 15">
            <a:extLst>
              <a:ext uri="{FF2B5EF4-FFF2-40B4-BE49-F238E27FC236}">
                <a16:creationId xmlns:a16="http://schemas.microsoft.com/office/drawing/2014/main" id="{493CAE31-40C6-1698-B863-6457AB25B0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62614" y="6644681"/>
            <a:ext cx="10651119" cy="392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000" dirty="0">
                <a:latin typeface="Aptos" panose="020B0004020202020204" pitchFamily="34" charset="0"/>
              </a:rPr>
              <a:t>Criar </a:t>
            </a:r>
            <a:r>
              <a:rPr lang="pt-PT" sz="3000" dirty="0" err="1">
                <a:latin typeface="Aptos" panose="020B0004020202020204" pitchFamily="34" charset="0"/>
              </a:rPr>
              <a:t>layer</a:t>
            </a:r>
            <a:r>
              <a:rPr lang="pt-PT" sz="3000" dirty="0">
                <a:latin typeface="Aptos" panose="020B0004020202020204" pitchFamily="34" charset="0"/>
              </a:rPr>
              <a:t> de nomes: linhas finas, grossas, auxiliares, dar cor…</a:t>
            </a:r>
          </a:p>
          <a:p>
            <a:pPr marL="0" indent="0">
              <a:buNone/>
            </a:pPr>
            <a:r>
              <a:rPr lang="pt-PT" sz="3000" dirty="0">
                <a:latin typeface="Aptos" panose="020B0004020202020204" pitchFamily="34" charset="0"/>
              </a:rPr>
              <a:t>Começar a decalcar a planta usando os comandos como: </a:t>
            </a:r>
            <a:r>
              <a:rPr lang="pt-PT" sz="3000" b="1" dirty="0" err="1">
                <a:latin typeface="Aptos" panose="020B0004020202020204" pitchFamily="34" charset="0"/>
              </a:rPr>
              <a:t>copy</a:t>
            </a:r>
            <a:r>
              <a:rPr lang="pt-PT" sz="3000" dirty="0">
                <a:latin typeface="Aptos" panose="020B0004020202020204" pitchFamily="34" charset="0"/>
              </a:rPr>
              <a:t>, </a:t>
            </a:r>
            <a:r>
              <a:rPr lang="pt-PT" sz="3000" b="1" dirty="0" err="1">
                <a:latin typeface="Aptos" panose="020B0004020202020204" pitchFamily="34" charset="0"/>
              </a:rPr>
              <a:t>fillet</a:t>
            </a:r>
            <a:r>
              <a:rPr lang="pt-PT" sz="3000" dirty="0">
                <a:latin typeface="Aptos" panose="020B0004020202020204" pitchFamily="34" charset="0"/>
              </a:rPr>
              <a:t>, </a:t>
            </a:r>
            <a:r>
              <a:rPr lang="pt-PT" sz="3000" b="1" dirty="0" err="1">
                <a:latin typeface="Aptos" panose="020B0004020202020204" pitchFamily="34" charset="0"/>
              </a:rPr>
              <a:t>circle</a:t>
            </a:r>
            <a:r>
              <a:rPr lang="pt-PT" sz="3000" b="1" dirty="0">
                <a:latin typeface="Aptos" panose="020B0004020202020204" pitchFamily="34" charset="0"/>
              </a:rPr>
              <a:t> </a:t>
            </a:r>
            <a:r>
              <a:rPr lang="pt-PT" sz="3000" dirty="0">
                <a:latin typeface="Aptos" panose="020B0004020202020204" pitchFamily="34" charset="0"/>
              </a:rPr>
              <a:t>(para definir as janelas), </a:t>
            </a:r>
            <a:r>
              <a:rPr lang="pt-PT" sz="3000" b="1" dirty="0" err="1">
                <a:latin typeface="Aptos" panose="020B0004020202020204" pitchFamily="34" charset="0"/>
              </a:rPr>
              <a:t>align</a:t>
            </a:r>
            <a:r>
              <a:rPr lang="pt-PT" sz="3000" b="1" dirty="0">
                <a:latin typeface="Aptos" panose="020B0004020202020204" pitchFamily="34" charset="0"/>
              </a:rPr>
              <a:t>, </a:t>
            </a:r>
            <a:r>
              <a:rPr lang="pt-PT" sz="3000" b="1" dirty="0" err="1">
                <a:latin typeface="Aptos" panose="020B0004020202020204" pitchFamily="34" charset="0"/>
              </a:rPr>
              <a:t>brake</a:t>
            </a:r>
            <a:r>
              <a:rPr lang="pt-PT" sz="3000" dirty="0">
                <a:latin typeface="Aptos" panose="020B0004020202020204" pitchFamily="34" charset="0"/>
              </a:rPr>
              <a:t>, </a:t>
            </a:r>
            <a:r>
              <a:rPr lang="pt-PT" sz="3000" b="1" dirty="0" err="1">
                <a:latin typeface="Aptos" panose="020B0004020202020204" pitchFamily="34" charset="0"/>
              </a:rPr>
              <a:t>matchprop</a:t>
            </a:r>
            <a:r>
              <a:rPr lang="pt-PT" sz="3000" b="1" dirty="0">
                <a:latin typeface="Aptos" panose="020B0004020202020204" pitchFamily="34" charset="0"/>
              </a:rPr>
              <a:t>….. </a:t>
            </a:r>
            <a:endParaRPr lang="pt-PT" sz="3000" dirty="0">
              <a:latin typeface="Aptos" panose="020B000402020202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51E71B4-CD37-A3DA-8994-5FEC2A3187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947074" y="0"/>
            <a:ext cx="5672137" cy="1398588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/>
              <a:t>Comandos do </a:t>
            </a:r>
            <a:r>
              <a:rPr lang="pt-PT" sz="4000" b="1" dirty="0" err="1"/>
              <a:t>Autocad</a:t>
            </a:r>
            <a:endParaRPr lang="pt-PT" sz="40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51BA4BC-EB5C-1BA5-EFCC-1F7CE1BE1535}"/>
              </a:ext>
            </a:extLst>
          </p:cNvPr>
          <p:cNvSpPr txBox="1"/>
          <p:nvPr/>
        </p:nvSpPr>
        <p:spPr>
          <a:xfrm>
            <a:off x="10344152" y="1197036"/>
            <a:ext cx="10875433" cy="5447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b="1" dirty="0" err="1">
                <a:latin typeface="Aptos" panose="020B0004020202020204" pitchFamily="34" charset="0"/>
              </a:rPr>
              <a:t>Attach</a:t>
            </a:r>
            <a:r>
              <a:rPr lang="pt-PT" sz="3600" dirty="0">
                <a:latin typeface="Aptos" panose="020B0004020202020204" pitchFamily="34" charset="0"/>
              </a:rPr>
              <a:t>: </a:t>
            </a:r>
            <a:r>
              <a:rPr lang="pt-PT" dirty="0">
                <a:latin typeface="Aptos" panose="020B0004020202020204" pitchFamily="34" charset="0"/>
              </a:rPr>
              <a:t>para inserir a imagem no </a:t>
            </a:r>
            <a:r>
              <a:rPr lang="pt-PT" dirty="0" err="1">
                <a:latin typeface="Aptos" panose="020B0004020202020204" pitchFamily="34" charset="0"/>
              </a:rPr>
              <a:t>autocad</a:t>
            </a:r>
            <a:endParaRPr lang="pt-PT" dirty="0">
              <a:latin typeface="Aptos" panose="020B0004020202020204" pitchFamily="34" charset="0"/>
            </a:endParaRPr>
          </a:p>
          <a:p>
            <a:pPr algn="l"/>
            <a:r>
              <a:rPr lang="pt-PT" b="1" dirty="0" err="1">
                <a:latin typeface="Aptos" panose="020B0004020202020204" pitchFamily="34" charset="0"/>
              </a:rPr>
              <a:t>Align</a:t>
            </a:r>
            <a:r>
              <a:rPr lang="pt-PT" b="1" dirty="0">
                <a:latin typeface="Aptos" panose="020B0004020202020204" pitchFamily="34" charset="0"/>
              </a:rPr>
              <a:t>: para </a:t>
            </a:r>
            <a:r>
              <a:rPr lang="pt-PT" dirty="0"/>
              <a:t>alinhar tudo o que selecionarmos a partir de uma seleção de pontos definidas pelo</a:t>
            </a:r>
          </a:p>
          <a:p>
            <a:pPr algn="l"/>
            <a:r>
              <a:rPr lang="pt-PT" b="1" dirty="0" err="1">
                <a:latin typeface="Aptos" panose="020B0004020202020204" pitchFamily="34" charset="0"/>
              </a:rPr>
              <a:t>Matchprop</a:t>
            </a:r>
            <a:r>
              <a:rPr lang="pt-PT" b="1" dirty="0">
                <a:latin typeface="Aptos" panose="020B0004020202020204" pitchFamily="34" charset="0"/>
              </a:rPr>
              <a:t>: </a:t>
            </a:r>
            <a:r>
              <a:rPr lang="pt-PT" dirty="0">
                <a:latin typeface="Aptos" panose="020B0004020202020204" pitchFamily="34" charset="0"/>
              </a:rPr>
              <a:t>para dar as propriedades de um objeto ao outro </a:t>
            </a:r>
            <a:r>
              <a:rPr lang="pt-PT" dirty="0" err="1">
                <a:latin typeface="Aptos" panose="020B0004020202020204" pitchFamily="34" charset="0"/>
              </a:rPr>
              <a:t>objecto</a:t>
            </a:r>
            <a:r>
              <a:rPr lang="pt-PT" dirty="0">
                <a:latin typeface="Aptos" panose="020B0004020202020204" pitchFamily="34" charset="0"/>
              </a:rPr>
              <a:t> </a:t>
            </a:r>
          </a:p>
          <a:p>
            <a:pPr algn="l"/>
            <a:r>
              <a:rPr lang="pt-PT" b="1" dirty="0"/>
              <a:t>MI </a:t>
            </a:r>
            <a:r>
              <a:rPr lang="pt-PT" b="1" dirty="0" err="1"/>
              <a:t>mirror</a:t>
            </a:r>
            <a:r>
              <a:rPr lang="pt-PT" b="1" dirty="0"/>
              <a:t>:</a:t>
            </a:r>
            <a:r>
              <a:rPr lang="pt-PT" dirty="0"/>
              <a:t> para espelhar o objeto e tem a opção de apagar ou deixar o objeto apagar o original</a:t>
            </a:r>
          </a:p>
          <a:p>
            <a:pPr algn="l"/>
            <a:r>
              <a:rPr lang="pt-PT" b="1" dirty="0" err="1"/>
              <a:t>Fillet</a:t>
            </a:r>
            <a:r>
              <a:rPr lang="pt-PT" b="1" dirty="0"/>
              <a:t>: </a:t>
            </a:r>
            <a:r>
              <a:rPr lang="pt-PT" dirty="0"/>
              <a:t>para juntar cantos </a:t>
            </a:r>
          </a:p>
          <a:p>
            <a:pPr algn="l"/>
            <a:r>
              <a:rPr lang="pt-PT" b="1" dirty="0" err="1"/>
              <a:t>Brake</a:t>
            </a:r>
            <a:r>
              <a:rPr lang="pt-PT" b="1" dirty="0"/>
              <a:t>:</a:t>
            </a:r>
            <a:r>
              <a:rPr lang="pt-PT" dirty="0"/>
              <a:t> para interromper uma linha continua </a:t>
            </a:r>
            <a:endParaRPr lang="pt-PT" b="1" dirty="0">
              <a:latin typeface="Aptos" panose="020B0004020202020204" pitchFamily="34" charset="0"/>
            </a:endParaRPr>
          </a:p>
          <a:p>
            <a:pPr algn="l"/>
            <a:r>
              <a:rPr lang="pt-PT" sz="3600" dirty="0">
                <a:latin typeface="Aptos" panose="020B0004020202020204" pitchFamily="34" charset="0"/>
              </a:rPr>
              <a:t> </a:t>
            </a:r>
          </a:p>
          <a:p>
            <a:pPr algn="l"/>
            <a:endParaRPr lang="pt-PT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E58EED-5AF7-8A7E-7A34-96957F95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858"/>
          <a:stretch>
            <a:fillRect/>
          </a:stretch>
        </p:blipFill>
        <p:spPr>
          <a:xfrm>
            <a:off x="1124740" y="505884"/>
            <a:ext cx="8864001" cy="521546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80C1BC1-039A-61FC-5F57-2C39825B04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613"/>
          <a:stretch>
            <a:fillRect/>
          </a:stretch>
        </p:blipFill>
        <p:spPr>
          <a:xfrm>
            <a:off x="13214285" y="5721351"/>
            <a:ext cx="9137716" cy="544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0102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F68DC-A10B-D887-B022-5B922EE46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Exerc. 2.2 - Planorbis">
            <a:extLst>
              <a:ext uri="{FF2B5EF4-FFF2-40B4-BE49-F238E27FC236}">
                <a16:creationId xmlns:a16="http://schemas.microsoft.com/office/drawing/2014/main" id="{10B671A6-0908-B1FE-8480-91A440517960}"/>
              </a:ext>
            </a:extLst>
          </p:cNvPr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55" name="Retângulo">
              <a:extLst>
                <a:ext uri="{FF2B5EF4-FFF2-40B4-BE49-F238E27FC236}">
                  <a16:creationId xmlns:a16="http://schemas.microsoft.com/office/drawing/2014/main" id="{C3B09159-FD20-25F8-3FB8-AD21AE441F6D}"/>
                </a:ext>
              </a:extLst>
            </p:cNvPr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Aula. 1.2 - Sxxxxx">
              <a:extLst>
                <a:ext uri="{FF2B5EF4-FFF2-40B4-BE49-F238E27FC236}">
                  <a16:creationId xmlns:a16="http://schemas.microsoft.com/office/drawing/2014/main" id="{699B6B4E-301B-762B-C950-8850815694CD}"/>
                </a:ext>
              </a:extLst>
            </p:cNvPr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62500" lnSpcReduction="20000"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dirty="0">
                  <a:solidFill>
                    <a:schemeClr val="tx1"/>
                  </a:solidFill>
                </a:rPr>
                <a:t> Aula. 1.</a:t>
              </a:r>
              <a:r>
                <a:rPr lang="pt-PT" dirty="0">
                  <a:solidFill>
                    <a:schemeClr val="tx1"/>
                  </a:solidFill>
                </a:rPr>
                <a:t>7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lang="pt-PT" dirty="0">
                  <a:solidFill>
                    <a:schemeClr val="tx1"/>
                  </a:solidFill>
                </a:rPr>
                <a:t>– </a:t>
              </a:r>
              <a:r>
                <a:rPr lang="pt-PT" sz="1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DECALQUE DO DESENHO DA PLANTA DA CASA </a:t>
              </a:r>
              <a:r>
                <a:rPr lang="pt-PT" sz="100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ANTº</a:t>
              </a:r>
              <a:r>
                <a:rPr lang="pt-PT" sz="1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CARLOS SIZA</a:t>
              </a:r>
              <a:endParaRPr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833B6997-AC3E-F8CA-FF16-86A0F40382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426266" y="1683850"/>
            <a:ext cx="7992534" cy="1721337"/>
          </a:xfrm>
        </p:spPr>
        <p:txBody>
          <a:bodyPr>
            <a:noAutofit/>
          </a:bodyPr>
          <a:lstStyle/>
          <a:p>
            <a:r>
              <a:rPr lang="pt-PT" sz="2800" dirty="0">
                <a:latin typeface="Aptos" panose="020B0004020202020204" pitchFamily="34" charset="0"/>
              </a:rPr>
              <a:t>Para fazer a textura do tijolo em corte usamos o comando </a:t>
            </a:r>
            <a:r>
              <a:rPr lang="pt-PT" sz="2800" b="1" dirty="0" err="1">
                <a:latin typeface="Aptos" panose="020B0004020202020204" pitchFamily="34" charset="0"/>
              </a:rPr>
              <a:t>hatch</a:t>
            </a:r>
            <a:r>
              <a:rPr lang="pt-PT" sz="2800" b="1" dirty="0">
                <a:latin typeface="Aptos" panose="020B0004020202020204" pitchFamily="34" charset="0"/>
              </a:rPr>
              <a:t> </a:t>
            </a:r>
            <a:r>
              <a:rPr lang="pt-PT" sz="2800" dirty="0">
                <a:latin typeface="Aptos" panose="020B0004020202020204" pitchFamily="34" charset="0"/>
              </a:rPr>
              <a:t>escolhemos a textura </a:t>
            </a:r>
            <a:r>
              <a:rPr lang="pt-PT" sz="2800" b="1" dirty="0" err="1">
                <a:latin typeface="Aptos" panose="020B0004020202020204" pitchFamily="34" charset="0"/>
              </a:rPr>
              <a:t>steel</a:t>
            </a:r>
            <a:r>
              <a:rPr lang="pt-PT" sz="2800" dirty="0">
                <a:latin typeface="Aptos" panose="020B0004020202020204" pitchFamily="34" charset="0"/>
              </a:rPr>
              <a:t> e por fim ajustamos a escala, caso seja necessário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8C4C64B-38DC-1E05-B4E9-95E9EE84A6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49196" y="33094"/>
            <a:ext cx="5672137" cy="1398587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/>
              <a:t>Comandos do </a:t>
            </a:r>
            <a:r>
              <a:rPr lang="pt-PT" sz="4000" b="1" dirty="0" err="1"/>
              <a:t>Autocad</a:t>
            </a:r>
            <a:endParaRPr lang="pt-PT" sz="4000" b="1" dirty="0"/>
          </a:p>
        </p:txBody>
      </p:sp>
      <p:pic>
        <p:nvPicPr>
          <p:cNvPr id="4" name="Imagem 3" descr="Uma imagem com texto, captura de ecrã, software, Software de multimédia&#10;&#10;Os conteúdos gerados por IA podem estar incorretos.">
            <a:extLst>
              <a:ext uri="{FF2B5EF4-FFF2-40B4-BE49-F238E27FC236}">
                <a16:creationId xmlns:a16="http://schemas.microsoft.com/office/drawing/2014/main" id="{7198D4BC-2293-AFF1-4A59-8ACD3AE45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0"/>
          <a:stretch>
            <a:fillRect/>
          </a:stretch>
        </p:blipFill>
        <p:spPr>
          <a:xfrm>
            <a:off x="629540" y="505884"/>
            <a:ext cx="14796726" cy="87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7015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6A7D1-8BB2-E284-AADB-D7EB68CEE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Exerc. 2.2 - Planorbis">
            <a:extLst>
              <a:ext uri="{FF2B5EF4-FFF2-40B4-BE49-F238E27FC236}">
                <a16:creationId xmlns:a16="http://schemas.microsoft.com/office/drawing/2014/main" id="{1CC9A39A-93A8-6355-C712-CAF494D4FA71}"/>
              </a:ext>
            </a:extLst>
          </p:cNvPr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55" name="Retângulo">
              <a:extLst>
                <a:ext uri="{FF2B5EF4-FFF2-40B4-BE49-F238E27FC236}">
                  <a16:creationId xmlns:a16="http://schemas.microsoft.com/office/drawing/2014/main" id="{A9D27321-9DF2-ABCE-B1B5-DE41BBEB8BF1}"/>
                </a:ext>
              </a:extLst>
            </p:cNvPr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Aula. 1.2 - Sxxxxx">
              <a:extLst>
                <a:ext uri="{FF2B5EF4-FFF2-40B4-BE49-F238E27FC236}">
                  <a16:creationId xmlns:a16="http://schemas.microsoft.com/office/drawing/2014/main" id="{EA56878F-F490-C846-F475-4332C5A4443A}"/>
                </a:ext>
              </a:extLst>
            </p:cNvPr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rmAutofit fontScale="62500" lnSpcReduction="20000"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dirty="0">
                  <a:solidFill>
                    <a:schemeClr val="tx1"/>
                  </a:solidFill>
                </a:rPr>
                <a:t> Aula. 1.</a:t>
              </a:r>
              <a:r>
                <a:rPr lang="pt-PT" dirty="0">
                  <a:solidFill>
                    <a:schemeClr val="tx1"/>
                  </a:solidFill>
                </a:rPr>
                <a:t>7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lang="pt-PT" dirty="0">
                  <a:solidFill>
                    <a:schemeClr val="tx1"/>
                  </a:solidFill>
                </a:rPr>
                <a:t>– </a:t>
              </a:r>
              <a:r>
                <a:rPr lang="pt-PT" sz="1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DECALQUE DO DESENHO DA PLANTA DA CASA </a:t>
              </a:r>
              <a:r>
                <a:rPr lang="pt-PT" sz="100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ANTº</a:t>
              </a:r>
              <a:r>
                <a:rPr lang="pt-PT" sz="1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CARLOS SIZA</a:t>
              </a:r>
              <a:endParaRPr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33F47B04-F109-1E11-052E-B03C2B986E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502466" y="1588600"/>
            <a:ext cx="7992534" cy="1721337"/>
          </a:xfrm>
        </p:spPr>
        <p:txBody>
          <a:bodyPr>
            <a:noAutofit/>
          </a:bodyPr>
          <a:lstStyle/>
          <a:p>
            <a:r>
              <a:rPr lang="pt-PT" sz="2800" dirty="0">
                <a:latin typeface="Aptos" panose="020B0004020202020204" pitchFamily="34" charset="0"/>
              </a:rPr>
              <a:t>Para fazer a textura do reboco em corte usamos o comando </a:t>
            </a:r>
            <a:r>
              <a:rPr lang="pt-PT" sz="2800" b="1" dirty="0" err="1">
                <a:latin typeface="Aptos" panose="020B0004020202020204" pitchFamily="34" charset="0"/>
              </a:rPr>
              <a:t>hatch</a:t>
            </a:r>
            <a:r>
              <a:rPr lang="pt-PT" sz="2800" b="1" dirty="0">
                <a:latin typeface="Aptos" panose="020B0004020202020204" pitchFamily="34" charset="0"/>
              </a:rPr>
              <a:t> </a:t>
            </a:r>
            <a:r>
              <a:rPr lang="pt-PT" sz="2800" dirty="0">
                <a:latin typeface="Aptos" panose="020B0004020202020204" pitchFamily="34" charset="0"/>
              </a:rPr>
              <a:t>escolhemos a textura </a:t>
            </a:r>
            <a:r>
              <a:rPr lang="pt-PT" sz="2800" b="1" dirty="0">
                <a:latin typeface="Aptos" panose="020B0004020202020204" pitchFamily="34" charset="0"/>
              </a:rPr>
              <a:t>AR-SAND</a:t>
            </a:r>
            <a:r>
              <a:rPr lang="pt-PT" sz="2800" dirty="0">
                <a:latin typeface="Aptos" panose="020B0004020202020204" pitchFamily="34" charset="0"/>
              </a:rPr>
              <a:t> e por fim ajustamos a escala, caso seja necessário também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8527FDA-D3AE-AD65-5B02-B5912A2716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49196" y="33094"/>
            <a:ext cx="5672137" cy="1398587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/>
              <a:t>Comandos do </a:t>
            </a:r>
            <a:r>
              <a:rPr lang="pt-PT" sz="4000" b="1" dirty="0" err="1"/>
              <a:t>Autocad</a:t>
            </a:r>
            <a:endParaRPr lang="pt-PT" sz="4000" b="1" dirty="0"/>
          </a:p>
        </p:txBody>
      </p:sp>
      <p:pic>
        <p:nvPicPr>
          <p:cNvPr id="7" name="Imagem 6" descr="Uma imagem com texto, captura de ecrã, software, Software de multimédia">
            <a:extLst>
              <a:ext uri="{FF2B5EF4-FFF2-40B4-BE49-F238E27FC236}">
                <a16:creationId xmlns:a16="http://schemas.microsoft.com/office/drawing/2014/main" id="{BDA005E5-9B30-A468-266B-5F7625AF4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" t="3333" r="312" b="4846"/>
          <a:stretch>
            <a:fillRect/>
          </a:stretch>
        </p:blipFill>
        <p:spPr>
          <a:xfrm>
            <a:off x="502569" y="784774"/>
            <a:ext cx="14674071" cy="842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2976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D4FCF-B045-6E39-83D3-126B07A6A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Exerc. 2.2 - Planorbis">
            <a:extLst>
              <a:ext uri="{FF2B5EF4-FFF2-40B4-BE49-F238E27FC236}">
                <a16:creationId xmlns:a16="http://schemas.microsoft.com/office/drawing/2014/main" id="{2C6C46AA-ADCA-474F-5B0E-8919BE1AFB9A}"/>
              </a:ext>
            </a:extLst>
          </p:cNvPr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55" name="Retângulo">
              <a:extLst>
                <a:ext uri="{FF2B5EF4-FFF2-40B4-BE49-F238E27FC236}">
                  <a16:creationId xmlns:a16="http://schemas.microsoft.com/office/drawing/2014/main" id="{EDBF37F8-A8A4-95B9-0701-8C3BDC34A711}"/>
                </a:ext>
              </a:extLst>
            </p:cNvPr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Aula. 1.2 - Sxxxxx">
              <a:extLst>
                <a:ext uri="{FF2B5EF4-FFF2-40B4-BE49-F238E27FC236}">
                  <a16:creationId xmlns:a16="http://schemas.microsoft.com/office/drawing/2014/main" id="{CED62BEA-E986-40DC-6A40-89456FDFB66D}"/>
                </a:ext>
              </a:extLst>
            </p:cNvPr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62500" lnSpcReduction="20000"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dirty="0">
                  <a:solidFill>
                    <a:schemeClr val="tx1"/>
                  </a:solidFill>
                </a:rPr>
                <a:t> Aula. 1.</a:t>
              </a:r>
              <a:r>
                <a:rPr lang="pt-PT" dirty="0">
                  <a:solidFill>
                    <a:schemeClr val="tx1"/>
                  </a:solidFill>
                </a:rPr>
                <a:t>7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lang="pt-PT" dirty="0">
                  <a:solidFill>
                    <a:schemeClr val="tx1"/>
                  </a:solidFill>
                </a:rPr>
                <a:t>– </a:t>
              </a:r>
              <a:r>
                <a:rPr lang="pt-PT" sz="1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DECALQUE DO DESENHO DA PLANTA DA CASA </a:t>
              </a:r>
              <a:r>
                <a:rPr lang="pt-PT" sz="100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ANTº</a:t>
              </a:r>
              <a:r>
                <a:rPr lang="pt-PT" sz="1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CARLOS SIZA</a:t>
              </a:r>
              <a:endParaRPr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24F06CAF-2034-9A23-552E-461E9E56C7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502466" y="2640064"/>
            <a:ext cx="8100484" cy="2102928"/>
          </a:xfrm>
        </p:spPr>
        <p:txBody>
          <a:bodyPr>
            <a:noAutofit/>
          </a:bodyPr>
          <a:lstStyle/>
          <a:p>
            <a:r>
              <a:rPr lang="pt-PT" sz="3200" dirty="0">
                <a:latin typeface="Aptos" panose="020B0004020202020204" pitchFamily="34" charset="0"/>
              </a:rPr>
              <a:t>Para fazer as janelas usamos o </a:t>
            </a:r>
            <a:r>
              <a:rPr lang="pt-PT" sz="3200" b="1" dirty="0">
                <a:latin typeface="Aptos" panose="020B0004020202020204" pitchFamily="34" charset="0"/>
              </a:rPr>
              <a:t>OFFSET</a:t>
            </a:r>
            <a:r>
              <a:rPr lang="pt-PT" sz="3200" dirty="0">
                <a:latin typeface="Aptos" panose="020B0004020202020204" pitchFamily="34" charset="0"/>
              </a:rPr>
              <a:t> para as espessuras, que são 0.04 e depois o </a:t>
            </a:r>
            <a:r>
              <a:rPr lang="pt-PT" sz="3200" b="1" dirty="0">
                <a:latin typeface="Aptos" panose="020B0004020202020204" pitchFamily="34" charset="0"/>
              </a:rPr>
              <a:t>CIRCULO</a:t>
            </a:r>
            <a:r>
              <a:rPr lang="pt-PT" sz="3200" dirty="0">
                <a:latin typeface="Aptos" panose="020B0004020202020204" pitchFamily="34" charset="0"/>
              </a:rPr>
              <a:t>, cortamos o que é necessário com o </a:t>
            </a:r>
            <a:r>
              <a:rPr lang="pt-PT" sz="3200" b="1" dirty="0">
                <a:latin typeface="Aptos" panose="020B0004020202020204" pitchFamily="34" charset="0"/>
              </a:rPr>
              <a:t>TRIM</a:t>
            </a:r>
            <a:r>
              <a:rPr lang="pt-PT" sz="3200" dirty="0">
                <a:latin typeface="Aptos" panose="020B0004020202020204" pitchFamily="34" charset="0"/>
              </a:rPr>
              <a:t> e por fim usamos o </a:t>
            </a:r>
            <a:r>
              <a:rPr lang="pt-PT" sz="3200" b="1" dirty="0">
                <a:latin typeface="Aptos" panose="020B0004020202020204" pitchFamily="34" charset="0"/>
              </a:rPr>
              <a:t>HATCH</a:t>
            </a:r>
            <a:r>
              <a:rPr lang="pt-PT" sz="3200" dirty="0">
                <a:latin typeface="Aptos" panose="020B0004020202020204" pitchFamily="34" charset="0"/>
              </a:rPr>
              <a:t> para pintar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E65B72B-8C0B-B3EF-3A15-2C70393983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49196" y="33094"/>
            <a:ext cx="5672137" cy="1398587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/>
              <a:t>Comandos do </a:t>
            </a:r>
            <a:r>
              <a:rPr lang="pt-PT" sz="4000" b="1" dirty="0" err="1"/>
              <a:t>Autocad</a:t>
            </a:r>
            <a:endParaRPr lang="pt-PT" sz="4000" b="1" dirty="0"/>
          </a:p>
        </p:txBody>
      </p:sp>
      <p:pic>
        <p:nvPicPr>
          <p:cNvPr id="4" name="Imagem 3" descr="Uma imagem com texto, captura de ecrã, software, Software de multimédia">
            <a:extLst>
              <a:ext uri="{FF2B5EF4-FFF2-40B4-BE49-F238E27FC236}">
                <a16:creationId xmlns:a16="http://schemas.microsoft.com/office/drawing/2014/main" id="{F024C68D-C894-7A29-6E6A-F2C7292B4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9"/>
          <a:stretch>
            <a:fillRect/>
          </a:stretch>
        </p:blipFill>
        <p:spPr>
          <a:xfrm>
            <a:off x="531563" y="732387"/>
            <a:ext cx="14361303" cy="84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2085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A86FF-55F8-4D28-641A-64F40DB1C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Exerc. 2.2 - Planorbis">
            <a:extLst>
              <a:ext uri="{FF2B5EF4-FFF2-40B4-BE49-F238E27FC236}">
                <a16:creationId xmlns:a16="http://schemas.microsoft.com/office/drawing/2014/main" id="{7C23E8E3-5F29-BD83-1376-3538EC02413B}"/>
              </a:ext>
            </a:extLst>
          </p:cNvPr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55" name="Retângulo">
              <a:extLst>
                <a:ext uri="{FF2B5EF4-FFF2-40B4-BE49-F238E27FC236}">
                  <a16:creationId xmlns:a16="http://schemas.microsoft.com/office/drawing/2014/main" id="{0C251370-FCBC-1D0E-5F0B-F2F4C0101EAE}"/>
                </a:ext>
              </a:extLst>
            </p:cNvPr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Aula. 1.2 - Sxxxxx">
              <a:extLst>
                <a:ext uri="{FF2B5EF4-FFF2-40B4-BE49-F238E27FC236}">
                  <a16:creationId xmlns:a16="http://schemas.microsoft.com/office/drawing/2014/main" id="{BE8A1707-44CD-8200-5FE8-838B0C815635}"/>
                </a:ext>
              </a:extLst>
            </p:cNvPr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rmAutofit fontScale="62500" lnSpcReduction="20000"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dirty="0">
                  <a:solidFill>
                    <a:schemeClr val="tx1"/>
                  </a:solidFill>
                </a:rPr>
                <a:t> Aula. 1.</a:t>
              </a:r>
              <a:r>
                <a:rPr lang="pt-PT" dirty="0">
                  <a:solidFill>
                    <a:schemeClr val="tx1"/>
                  </a:solidFill>
                </a:rPr>
                <a:t>7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lang="pt-PT" dirty="0">
                  <a:solidFill>
                    <a:schemeClr val="tx1"/>
                  </a:solidFill>
                </a:rPr>
                <a:t>– </a:t>
              </a:r>
              <a:r>
                <a:rPr lang="pt-PT" sz="1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DECALQUE DO DESENHO DA PLANTA DA CASA </a:t>
              </a:r>
              <a:r>
                <a:rPr lang="pt-PT" sz="100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ANTº</a:t>
              </a:r>
              <a:r>
                <a:rPr lang="pt-PT" sz="1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CARLOS SIZA</a:t>
              </a:r>
              <a:endParaRPr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0C3F58A3-B643-5E25-8E40-E341EAF1A02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502466" y="2640064"/>
            <a:ext cx="8100484" cy="2102928"/>
          </a:xfrm>
        </p:spPr>
        <p:txBody>
          <a:bodyPr>
            <a:noAutofit/>
          </a:bodyPr>
          <a:lstStyle/>
          <a:p>
            <a:r>
              <a:rPr lang="pt-PT" sz="3200" dirty="0">
                <a:latin typeface="Aptos" panose="020B0004020202020204" pitchFamily="34" charset="0"/>
              </a:rPr>
              <a:t>Para fazer o detalhe da madeira, como não temos essa textura no </a:t>
            </a:r>
            <a:r>
              <a:rPr lang="pt-PT" sz="3200" dirty="0" err="1">
                <a:latin typeface="Aptos" panose="020B0004020202020204" pitchFamily="34" charset="0"/>
              </a:rPr>
              <a:t>autocad</a:t>
            </a:r>
            <a:r>
              <a:rPr lang="pt-PT" sz="3200" dirty="0">
                <a:latin typeface="Aptos" panose="020B0004020202020204" pitchFamily="34" charset="0"/>
              </a:rPr>
              <a:t> usamos o comando </a:t>
            </a:r>
            <a:r>
              <a:rPr lang="pt-PT" sz="3200" b="1" dirty="0">
                <a:latin typeface="Aptos" panose="020B0004020202020204" pitchFamily="34" charset="0"/>
              </a:rPr>
              <a:t>SPLINE</a:t>
            </a:r>
            <a:r>
              <a:rPr lang="pt-PT" sz="3200" dirty="0">
                <a:latin typeface="Aptos" panose="020B0004020202020204" pitchFamily="34" charset="0"/>
              </a:rPr>
              <a:t> para fazer esse detalhes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78E5AE6-1CCB-B95A-0AC0-4411E7390E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49196" y="33094"/>
            <a:ext cx="5672137" cy="1398587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/>
              <a:t>Comandos do </a:t>
            </a:r>
            <a:r>
              <a:rPr lang="pt-PT" sz="4000" b="1" dirty="0" err="1"/>
              <a:t>Autocad</a:t>
            </a:r>
            <a:endParaRPr lang="pt-PT" sz="40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20E620E-8F7D-4DBD-3B9A-F647589D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39"/>
          <a:stretch>
            <a:fillRect/>
          </a:stretch>
        </p:blipFill>
        <p:spPr>
          <a:xfrm>
            <a:off x="917359" y="516242"/>
            <a:ext cx="14303591" cy="84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3799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4743D-9DD5-04E6-2093-2223BC7A5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Exerc. 2.2 - Planorbis">
            <a:extLst>
              <a:ext uri="{FF2B5EF4-FFF2-40B4-BE49-F238E27FC236}">
                <a16:creationId xmlns:a16="http://schemas.microsoft.com/office/drawing/2014/main" id="{6F98FEB9-FACC-43AB-380B-626E43847E30}"/>
              </a:ext>
            </a:extLst>
          </p:cNvPr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55" name="Retângulo">
              <a:extLst>
                <a:ext uri="{FF2B5EF4-FFF2-40B4-BE49-F238E27FC236}">
                  <a16:creationId xmlns:a16="http://schemas.microsoft.com/office/drawing/2014/main" id="{2FD302DE-0C5B-9C82-10E9-28B302752171}"/>
                </a:ext>
              </a:extLst>
            </p:cNvPr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Aula. 1.2 - Sxxxxx">
              <a:extLst>
                <a:ext uri="{FF2B5EF4-FFF2-40B4-BE49-F238E27FC236}">
                  <a16:creationId xmlns:a16="http://schemas.microsoft.com/office/drawing/2014/main" id="{B57FCAD2-2525-CD89-3F51-DF126783E950}"/>
                </a:ext>
              </a:extLst>
            </p:cNvPr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62500" lnSpcReduction="20000"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dirty="0">
                  <a:solidFill>
                    <a:schemeClr val="tx1"/>
                  </a:solidFill>
                </a:rPr>
                <a:t> Aula. 1.</a:t>
              </a:r>
              <a:r>
                <a:rPr lang="pt-PT" dirty="0">
                  <a:solidFill>
                    <a:schemeClr val="tx1"/>
                  </a:solidFill>
                </a:rPr>
                <a:t>7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lang="pt-PT" dirty="0">
                  <a:solidFill>
                    <a:schemeClr val="tx1"/>
                  </a:solidFill>
                </a:rPr>
                <a:t>– </a:t>
              </a:r>
              <a:r>
                <a:rPr lang="pt-PT" sz="1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DECALQUE DO DESENHO DA PLANTA DA CASA </a:t>
              </a:r>
              <a:r>
                <a:rPr lang="pt-PT" sz="100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ANTº</a:t>
              </a:r>
              <a:r>
                <a:rPr lang="pt-PT" sz="1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CARLOS SIZA</a:t>
              </a:r>
              <a:endParaRPr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736952E5-970A-A63C-DC55-5D6F7B8276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09133" y="2370666"/>
            <a:ext cx="9626600" cy="21860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4000" dirty="0">
                <a:latin typeface="Aptos" panose="020B0004020202020204" pitchFamily="34" charset="0"/>
              </a:rPr>
              <a:t>▪ </a:t>
            </a:r>
            <a:r>
              <a:rPr lang="pt-PT" sz="3200" dirty="0">
                <a:latin typeface="Aptos" panose="020B0004020202020204" pitchFamily="34" charset="0"/>
              </a:rPr>
              <a:t>Para colocar a planta na pagina em branco, clicamos em layout 1, camamos o comando </a:t>
            </a:r>
            <a:r>
              <a:rPr lang="pt-PT" sz="3200" b="1" dirty="0">
                <a:latin typeface="Aptos" panose="020B0004020202020204" pitchFamily="34" charset="0"/>
              </a:rPr>
              <a:t>MVIEW </a:t>
            </a:r>
            <a:r>
              <a:rPr lang="pt-PT" sz="3200" dirty="0">
                <a:latin typeface="Aptos" panose="020B0004020202020204" pitchFamily="34" charset="0"/>
              </a:rPr>
              <a:t>e depois selecionamos o tamanho que queremos que seja o desenho, e depois para escalar o desenho, clicamos 2 vezes dentro do desenho, chamamos o comando </a:t>
            </a:r>
            <a:r>
              <a:rPr lang="pt-PT" sz="3200" b="1" dirty="0">
                <a:latin typeface="Aptos" panose="020B0004020202020204" pitchFamily="34" charset="0"/>
              </a:rPr>
              <a:t>ZOOM </a:t>
            </a:r>
            <a:r>
              <a:rPr lang="pt-PT" sz="3200" dirty="0">
                <a:latin typeface="Aptos" panose="020B0004020202020204" pitchFamily="34" charset="0"/>
              </a:rPr>
              <a:t>e depois escalamos para 10xp para a escala 1.10, repetimos o processo e colocamos 100xp e para a escala 1:1 colocamos 1000xp</a:t>
            </a:r>
          </a:p>
          <a:p>
            <a:pPr marL="0" indent="0">
              <a:buNone/>
            </a:pPr>
            <a:endParaRPr lang="pt-PT" sz="3200" dirty="0">
              <a:latin typeface="Aptos" panose="020B000402020202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DD01A5-847F-B81F-BEDC-3A4320C4C4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06663" y="151627"/>
            <a:ext cx="5672137" cy="1398587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/>
              <a:t>Comandos do </a:t>
            </a:r>
            <a:r>
              <a:rPr lang="pt-PT" sz="4000" b="1" dirty="0" err="1"/>
              <a:t>Autocad</a:t>
            </a:r>
            <a:endParaRPr lang="pt-PT" sz="40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F816521-8287-B93C-728A-E7FB9A4181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537" b="4970"/>
          <a:stretch>
            <a:fillRect/>
          </a:stretch>
        </p:blipFill>
        <p:spPr>
          <a:xfrm>
            <a:off x="608324" y="505884"/>
            <a:ext cx="12337448" cy="97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8767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FF905-4EA8-E8E6-665B-58620277C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Exerc. 2.2 - Planorbis">
            <a:extLst>
              <a:ext uri="{FF2B5EF4-FFF2-40B4-BE49-F238E27FC236}">
                <a16:creationId xmlns:a16="http://schemas.microsoft.com/office/drawing/2014/main" id="{B05A9A3B-E01C-D408-EA34-CFBC0492F6D5}"/>
              </a:ext>
            </a:extLst>
          </p:cNvPr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55" name="Retângulo">
              <a:extLst>
                <a:ext uri="{FF2B5EF4-FFF2-40B4-BE49-F238E27FC236}">
                  <a16:creationId xmlns:a16="http://schemas.microsoft.com/office/drawing/2014/main" id="{9021937F-8429-0171-9A9E-891EA59000BD}"/>
                </a:ext>
              </a:extLst>
            </p:cNvPr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Aula. 1.2 - Sxxxxx">
              <a:extLst>
                <a:ext uri="{FF2B5EF4-FFF2-40B4-BE49-F238E27FC236}">
                  <a16:creationId xmlns:a16="http://schemas.microsoft.com/office/drawing/2014/main" id="{7E7EC960-8E7F-638C-78F9-7B40CD216177}"/>
                </a:ext>
              </a:extLst>
            </p:cNvPr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rmAutofit fontScale="62500" lnSpcReduction="20000"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dirty="0">
                  <a:solidFill>
                    <a:schemeClr val="tx1"/>
                  </a:solidFill>
                </a:rPr>
                <a:t> Aula. 1.</a:t>
              </a:r>
              <a:r>
                <a:rPr lang="pt-PT" dirty="0">
                  <a:solidFill>
                    <a:schemeClr val="tx1"/>
                  </a:solidFill>
                </a:rPr>
                <a:t>7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lang="pt-PT" dirty="0">
                  <a:solidFill>
                    <a:schemeClr val="tx1"/>
                  </a:solidFill>
                </a:rPr>
                <a:t>– </a:t>
              </a:r>
              <a:r>
                <a:rPr lang="pt-PT" sz="1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DECALQUE DO DESENHO DA PLANTA DA CASA </a:t>
              </a:r>
              <a:r>
                <a:rPr lang="pt-PT" sz="100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ANTº</a:t>
              </a:r>
              <a:r>
                <a:rPr lang="pt-PT" sz="1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CARLOS SIZA</a:t>
              </a:r>
              <a:endParaRPr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2261365A-390D-E7FF-AC77-0E23F04B62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09133" y="3894666"/>
            <a:ext cx="9626600" cy="21860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4000" dirty="0">
                <a:latin typeface="Aptos" panose="020B0004020202020204" pitchFamily="34" charset="0"/>
              </a:rPr>
              <a:t>▪ </a:t>
            </a:r>
            <a:r>
              <a:rPr lang="pt-PT" sz="3200" dirty="0">
                <a:latin typeface="Aptos" panose="020B0004020202020204" pitchFamily="34" charset="0"/>
              </a:rPr>
              <a:t>Para colocarmos a preto, mudamos as canetas para preto e clicamos em </a:t>
            </a:r>
            <a:r>
              <a:rPr lang="pt-PT" sz="3200" b="1" dirty="0">
                <a:latin typeface="Aptos" panose="020B0004020202020204" pitchFamily="34" charset="0"/>
              </a:rPr>
              <a:t>PREVIEW</a:t>
            </a:r>
            <a:r>
              <a:rPr lang="pt-PT" sz="3200" dirty="0">
                <a:latin typeface="Aptos" panose="020B0004020202020204" pitchFamily="34" charset="0"/>
              </a:rPr>
              <a:t> para vermos como fica;</a:t>
            </a:r>
          </a:p>
          <a:p>
            <a:pPr marL="0" indent="0">
              <a:buNone/>
            </a:pPr>
            <a:r>
              <a:rPr lang="pt-PT" sz="3200" dirty="0">
                <a:latin typeface="Aptos" panose="020B0004020202020204" pitchFamily="34" charset="0"/>
              </a:rPr>
              <a:t>▪ Para colocar as cotas usamos o </a:t>
            </a:r>
            <a:r>
              <a:rPr lang="pt-PT" sz="3200" b="1" dirty="0">
                <a:latin typeface="Aptos" panose="020B0004020202020204" pitchFamily="34" charset="0"/>
              </a:rPr>
              <a:t>DIMLIN: </a:t>
            </a:r>
            <a:r>
              <a:rPr lang="pt-PT" sz="3200" dirty="0">
                <a:latin typeface="Aptos" panose="020B0004020202020204" pitchFamily="34" charset="0"/>
              </a:rPr>
              <a:t>cotas lineares, </a:t>
            </a:r>
            <a:r>
              <a:rPr lang="pt-PT" sz="3200" b="1" dirty="0">
                <a:latin typeface="Aptos" panose="020B0004020202020204" pitchFamily="34" charset="0"/>
              </a:rPr>
              <a:t>DIMALI: </a:t>
            </a:r>
            <a:r>
              <a:rPr lang="pt-PT" sz="3200" dirty="0">
                <a:latin typeface="Aptos" panose="020B0004020202020204" pitchFamily="34" charset="0"/>
              </a:rPr>
              <a:t> cotas não lineares, </a:t>
            </a:r>
            <a:r>
              <a:rPr lang="pt-PT" sz="3200" b="1" dirty="0">
                <a:latin typeface="Aptos" panose="020B0004020202020204" pitchFamily="34" charset="0"/>
              </a:rPr>
              <a:t>DIMANG: </a:t>
            </a:r>
            <a:r>
              <a:rPr lang="pt-PT" sz="3200" dirty="0">
                <a:latin typeface="Aptos" panose="020B0004020202020204" pitchFamily="34" charset="0"/>
              </a:rPr>
              <a:t>para cotas de ângulos e </a:t>
            </a:r>
            <a:r>
              <a:rPr lang="pt-PT" sz="3200" b="1" dirty="0">
                <a:latin typeface="Aptos" panose="020B0004020202020204" pitchFamily="34" charset="0"/>
              </a:rPr>
              <a:t>DIMRAD: </a:t>
            </a:r>
            <a:r>
              <a:rPr lang="pt-PT" sz="3200" dirty="0">
                <a:latin typeface="Aptos" panose="020B0004020202020204" pitchFamily="34" charset="0"/>
              </a:rPr>
              <a:t>para raios; </a:t>
            </a:r>
          </a:p>
          <a:p>
            <a:pPr marL="0" indent="0">
              <a:buNone/>
            </a:pPr>
            <a:r>
              <a:rPr lang="pt-PT" sz="3200" dirty="0">
                <a:latin typeface="Aptos" panose="020B0004020202020204" pitchFamily="34" charset="0"/>
              </a:rPr>
              <a:t>▪ Para modificarmos o aspeto das cotas (cor, tamanho, com setas ou sem…) usamos o </a:t>
            </a:r>
            <a:r>
              <a:rPr lang="pt-PT" sz="3200" b="1" dirty="0">
                <a:latin typeface="Aptos" panose="020B0004020202020204" pitchFamily="34" charset="0"/>
              </a:rPr>
              <a:t>DIMSTYLE;</a:t>
            </a:r>
          </a:p>
          <a:p>
            <a:pPr marL="0" indent="0">
              <a:buNone/>
            </a:pPr>
            <a:r>
              <a:rPr lang="pt-PT" sz="3200" b="1" dirty="0">
                <a:latin typeface="Aptos" panose="020B0004020202020204" pitchFamily="34" charset="0"/>
              </a:rPr>
              <a:t>▪ </a:t>
            </a:r>
            <a:r>
              <a:rPr lang="pt-PT" sz="3200" dirty="0">
                <a:latin typeface="Aptos" panose="020B0004020202020204" pitchFamily="34" charset="0"/>
              </a:rPr>
              <a:t>Para adicionar o texto usamos o comando </a:t>
            </a:r>
            <a:r>
              <a:rPr lang="pt-PT" sz="3200" b="1" dirty="0">
                <a:latin typeface="Aptos" panose="020B0004020202020204" pitchFamily="34" charset="0"/>
              </a:rPr>
              <a:t>DTEXT.</a:t>
            </a:r>
            <a:endParaRPr lang="pt-PT" sz="3200" dirty="0">
              <a:latin typeface="Aptos" panose="020B000402020202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598ED67-31BF-E6C0-B413-2FC544C67C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359063" y="151627"/>
            <a:ext cx="5672137" cy="1398587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/>
              <a:t>Comandos do </a:t>
            </a:r>
            <a:r>
              <a:rPr lang="pt-PT" sz="4000" b="1" dirty="0" err="1"/>
              <a:t>Autocad</a:t>
            </a:r>
            <a:endParaRPr lang="pt-PT" sz="40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191ED01-519F-7B27-1CBE-790B6506C6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19" t="12708" r="16857" b="12932"/>
          <a:stretch>
            <a:fillRect/>
          </a:stretch>
        </p:blipFill>
        <p:spPr>
          <a:xfrm>
            <a:off x="948267" y="505884"/>
            <a:ext cx="12039601" cy="85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899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ome e Apelidos do Aluno"/>
          <p:cNvSpPr txBox="1">
            <a:spLocks noGrp="1"/>
          </p:cNvSpPr>
          <p:nvPr>
            <p:ph type="subTitle" sz="quarter" idx="1"/>
          </p:nvPr>
        </p:nvSpPr>
        <p:spPr>
          <a:xfrm>
            <a:off x="-2" y="9770047"/>
            <a:ext cx="24384004" cy="1721335"/>
          </a:xfrm>
          <a:prstGeom prst="rect">
            <a:avLst/>
          </a:prstGeom>
          <a:solidFill>
            <a:srgbClr val="D5D5D5"/>
          </a:solidFill>
        </p:spPr>
        <p:txBody>
          <a:bodyPr anchor="ctr"/>
          <a:lstStyle/>
          <a:p>
            <a:pPr lvl="1" algn="l">
              <a:defRPr sz="10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>
                <a:solidFill>
                  <a:srgbClr val="AC7320"/>
                </a:solidFill>
                <a:latin typeface="Arial Black" panose="020B0A04020102020204" pitchFamily="34" charset="0"/>
              </a:rPr>
              <a:t>         </a:t>
            </a:r>
            <a:r>
              <a:rPr lang="pt-PT" sz="6400" cap="small" dirty="0">
                <a:solidFill>
                  <a:srgbClr val="6B321B"/>
                </a:solidFill>
                <a:latin typeface="Arial Black" panose="020B0A04020102020204" pitchFamily="34" charset="0"/>
              </a:rPr>
              <a:t>Janice Henrique </a:t>
            </a:r>
            <a:r>
              <a:rPr sz="6400" cap="small" dirty="0">
                <a:solidFill>
                  <a:srgbClr val="6B321B"/>
                </a:solidFill>
                <a:latin typeface="Arial Black" panose="020B0A04020102020204" pitchFamily="34" charset="0"/>
              </a:rPr>
              <a:t>                  </a:t>
            </a:r>
          </a:p>
        </p:txBody>
      </p:sp>
      <p:grpSp>
        <p:nvGrpSpPr>
          <p:cNvPr id="129" name="Foto do Aluno"/>
          <p:cNvGrpSpPr/>
          <p:nvPr/>
        </p:nvGrpSpPr>
        <p:grpSpPr>
          <a:xfrm>
            <a:off x="14238002" y="-9138"/>
            <a:ext cx="10126863" cy="9773603"/>
            <a:chOff x="0" y="0"/>
            <a:chExt cx="10126862" cy="9773601"/>
          </a:xfrm>
        </p:grpSpPr>
        <p:sp>
          <p:nvSpPr>
            <p:cNvPr id="127" name="Retângulo"/>
            <p:cNvSpPr/>
            <p:nvPr/>
          </p:nvSpPr>
          <p:spPr>
            <a:xfrm>
              <a:off x="-1" y="-1"/>
              <a:ext cx="10126864" cy="9773603"/>
            </a:xfrm>
            <a:prstGeom prst="rect">
              <a:avLst/>
            </a:prstGeom>
            <a:solidFill>
              <a:srgbClr val="EEF0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Foto do Aluno"/>
            <p:cNvSpPr txBox="1"/>
            <p:nvPr/>
          </p:nvSpPr>
          <p:spPr>
            <a:xfrm>
              <a:off x="-1" y="4645044"/>
              <a:ext cx="10126864" cy="4835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3200">
                  <a:solidFill>
                    <a:srgbClr val="FFFFFF"/>
                  </a:solidFill>
                </a:defRPr>
              </a:lvl1pPr>
            </a:lstStyle>
            <a:p>
              <a:r>
                <a:t>Foto do Aluno</a:t>
              </a:r>
            </a:p>
          </p:txBody>
        </p:sp>
      </p:grpSp>
      <p:sp>
        <p:nvSpPr>
          <p:cNvPr id="130" name="20170000"/>
          <p:cNvSpPr txBox="1"/>
          <p:nvPr/>
        </p:nvSpPr>
        <p:spPr>
          <a:xfrm>
            <a:off x="1207029" y="6894072"/>
            <a:ext cx="11823942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914400" defTabSz="2257720">
              <a:defRPr sz="19000">
                <a:solidFill>
                  <a:srgbClr val="D5D5D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solidFill>
                  <a:srgbClr val="6B321B"/>
                </a:solidFill>
              </a:rPr>
              <a:t>202</a:t>
            </a:r>
            <a:r>
              <a:rPr lang="pt-PT" dirty="0">
                <a:solidFill>
                  <a:srgbClr val="6B321B"/>
                </a:solidFill>
              </a:rPr>
              <a:t>41403</a:t>
            </a:r>
            <a:endParaRPr dirty="0">
              <a:solidFill>
                <a:srgbClr val="6B321B"/>
              </a:solidFill>
            </a:endParaRPr>
          </a:p>
        </p:txBody>
      </p:sp>
      <p:grpSp>
        <p:nvGrpSpPr>
          <p:cNvPr id="136" name="Agrupar"/>
          <p:cNvGrpSpPr/>
          <p:nvPr/>
        </p:nvGrpSpPr>
        <p:grpSpPr>
          <a:xfrm>
            <a:off x="178538" y="11491382"/>
            <a:ext cx="24026924" cy="1989182"/>
            <a:chOff x="-2" y="-1"/>
            <a:chExt cx="24026923" cy="1989181"/>
          </a:xfrm>
        </p:grpSpPr>
        <p:sp>
          <p:nvSpPr>
            <p:cNvPr id="131" name="Linha"/>
            <p:cNvSpPr/>
            <p:nvPr/>
          </p:nvSpPr>
          <p:spPr>
            <a:xfrm>
              <a:off x="-2" y="-1"/>
              <a:ext cx="23876674" cy="1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132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3" cy="1674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2414"/>
              <a:ext cx="5080003" cy="1854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MGeG"/>
            <p:cNvSpPr txBox="1"/>
            <p:nvPr/>
          </p:nvSpPr>
          <p:spPr>
            <a:xfrm>
              <a:off x="10527115" y="267845"/>
              <a:ext cx="5809517" cy="17213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00" b="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r>
                <a:rPr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RD</a:t>
              </a:r>
            </a:p>
          </p:txBody>
        </p:sp>
        <p:sp>
          <p:nvSpPr>
            <p:cNvPr id="135" name="Mestrado Integrado em Arquitectura…"/>
            <p:cNvSpPr txBox="1"/>
            <p:nvPr/>
          </p:nvSpPr>
          <p:spPr>
            <a:xfrm>
              <a:off x="17465287" y="248138"/>
              <a:ext cx="6561634" cy="1487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Mestrado</a:t>
              </a: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Integrado</a:t>
              </a: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em</a:t>
              </a: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Arquitectura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Ano </a:t>
              </a:r>
              <a:r>
                <a:rPr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Lectivo</a:t>
              </a: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2025-2026 1º </a:t>
              </a:r>
              <a:r>
                <a:rPr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Semestre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Docente</a:t>
              </a: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- Nuno Alão              2º Ano  </a:t>
              </a: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01183454-B9A8-74E5-751C-964274907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449" y="11523796"/>
            <a:ext cx="4876800" cy="21922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F90F147-74A6-2E1F-2E23-991CC5320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7474" y="11357930"/>
            <a:ext cx="6052027" cy="218593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5F3FBF0-B035-12CC-7F00-D62C50E9A2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8608" y="8023"/>
            <a:ext cx="7105650" cy="97726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Agrupar"/>
          <p:cNvGrpSpPr/>
          <p:nvPr/>
        </p:nvGrpSpPr>
        <p:grpSpPr>
          <a:xfrm>
            <a:off x="253665" y="11778498"/>
            <a:ext cx="24026920" cy="1919036"/>
            <a:chOff x="-1" y="-1"/>
            <a:chExt cx="24026919" cy="1919035"/>
          </a:xfrm>
        </p:grpSpPr>
        <p:sp>
          <p:nvSpPr>
            <p:cNvPr id="138" name="Linha"/>
            <p:cNvSpPr/>
            <p:nvPr/>
          </p:nvSpPr>
          <p:spPr>
            <a:xfrm>
              <a:off x="-1" y="-1"/>
              <a:ext cx="23876669" cy="1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139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2" y="154551"/>
              <a:ext cx="3493173" cy="1674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6" y="64830"/>
              <a:ext cx="5080002" cy="1854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1" name="MGeG"/>
            <p:cNvSpPr txBox="1"/>
            <p:nvPr/>
          </p:nvSpPr>
          <p:spPr>
            <a:xfrm>
              <a:off x="10501402" y="98849"/>
              <a:ext cx="5809517" cy="17213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00" b="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RD</a:t>
              </a:r>
            </a:p>
          </p:txBody>
        </p:sp>
        <p:sp>
          <p:nvSpPr>
            <p:cNvPr id="142" name="Mestrado Integrado em Arquitectura…"/>
            <p:cNvSpPr txBox="1"/>
            <p:nvPr/>
          </p:nvSpPr>
          <p:spPr>
            <a:xfrm>
              <a:off x="17465284" y="248138"/>
              <a:ext cx="6561634" cy="1487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Mestrado</a:t>
              </a: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Integrado</a:t>
              </a: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em</a:t>
              </a: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Arquitectura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Ano </a:t>
              </a:r>
              <a:r>
                <a:rPr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Lectivo</a:t>
              </a: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2025-2026 1º </a:t>
              </a:r>
              <a:r>
                <a:rPr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Semestre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l">
                <a:defRPr>
                  <a:solidFill>
                    <a:srgbClr val="D5D5D5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Docente</a:t>
              </a: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- Nuno Alão              2º Ano  </a:t>
              </a:r>
            </a:p>
          </p:txBody>
        </p:sp>
      </p:grpSp>
      <p:sp>
        <p:nvSpPr>
          <p:cNvPr id="144" name="ÍNDICE"/>
          <p:cNvSpPr txBox="1"/>
          <p:nvPr/>
        </p:nvSpPr>
        <p:spPr>
          <a:xfrm>
            <a:off x="2539406" y="2618714"/>
            <a:ext cx="18085394" cy="447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>
                <a:solidFill>
                  <a:srgbClr val="929292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l"/>
            <a:r>
              <a:rPr dirty="0">
                <a:solidFill>
                  <a:schemeClr val="tx1"/>
                </a:solidFill>
              </a:rPr>
              <a:t>ÍNDICE</a:t>
            </a:r>
            <a:endParaRPr lang="pt-PT" dirty="0">
              <a:solidFill>
                <a:schemeClr val="tx1"/>
              </a:solidFill>
            </a:endParaRPr>
          </a:p>
          <a:p>
            <a:pPr algn="l"/>
            <a:r>
              <a:rPr lang="pt-PT" sz="2800" dirty="0">
                <a:solidFill>
                  <a:schemeClr val="tx1"/>
                </a:solidFill>
                <a:latin typeface="Aptos" panose="020B0004020202020204" pitchFamily="34" charset="0"/>
              </a:rPr>
              <a:t>Apresentação da disciplina……………………………………………… 4-5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  <a:latin typeface="Aptos" panose="020B0004020202020204" pitchFamily="34" charset="0"/>
              </a:rPr>
              <a:t>Linguagem html……………………………………………………………... 6-7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  <a:latin typeface="Aptos" panose="020B0004020202020204" pitchFamily="34" charset="0"/>
              </a:rPr>
              <a:t>Introdução ao </a:t>
            </a:r>
            <a:r>
              <a:rPr lang="pt-PT" sz="2800" dirty="0" err="1">
                <a:solidFill>
                  <a:schemeClr val="tx1"/>
                </a:solidFill>
                <a:latin typeface="Aptos" panose="020B0004020202020204" pitchFamily="34" charset="0"/>
              </a:rPr>
              <a:t>autocad</a:t>
            </a:r>
            <a:r>
              <a:rPr lang="pt-PT" sz="2800" dirty="0">
                <a:solidFill>
                  <a:schemeClr val="tx1"/>
                </a:solidFill>
                <a:latin typeface="Aptos" panose="020B0004020202020204" pitchFamily="34" charset="0"/>
              </a:rPr>
              <a:t>…………………………………………………….. 8-10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  <a:latin typeface="Aptos" panose="020B0004020202020204" pitchFamily="34" charset="0"/>
              </a:rPr>
              <a:t>Decalque do desenho da planta da casa </a:t>
            </a:r>
            <a:r>
              <a:rPr lang="pt-PT" sz="2800" dirty="0" err="1">
                <a:solidFill>
                  <a:schemeClr val="tx1"/>
                </a:solidFill>
                <a:latin typeface="Aptos" panose="020B0004020202020204" pitchFamily="34" charset="0"/>
              </a:rPr>
              <a:t>Ant</a:t>
            </a:r>
            <a:r>
              <a:rPr lang="pt-PT" sz="2800" dirty="0">
                <a:solidFill>
                  <a:schemeClr val="tx1"/>
                </a:solidFill>
                <a:latin typeface="Aptos" panose="020B0004020202020204" pitchFamily="34" charset="0"/>
              </a:rPr>
              <a:t> Carlos Siza……… 11 </a:t>
            </a:r>
          </a:p>
          <a:p>
            <a:pPr algn="l"/>
            <a:endParaRPr lang="pt-PT" sz="2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endParaRPr lang="pt-PT" sz="2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endParaRPr lang="pt-PT" sz="2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endParaRPr lang="pt-PT" sz="2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B35E6AC-6435-007A-2575-A585A4DEA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989" y="11842892"/>
            <a:ext cx="4877223" cy="185420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316CE88-2AC7-0BEF-C191-63AA0D28B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7745" y="11713668"/>
            <a:ext cx="6047756" cy="21886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Exerc. 2.1 - Spirula"/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46" name="Retângulo"/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" name="Aula. 1.1 - Apresentação"/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77500" lnSpcReduction="20000"/>
            </a:bodyPr>
            <a:lstStyle/>
            <a:p>
              <a:pPr lvl="8" algn="l" defTabSz="775969">
                <a:defRPr sz="9400">
                  <a:solidFill>
                    <a:srgbClr val="FFFFFF"/>
                  </a:solidFill>
                </a:defRPr>
              </a:pPr>
              <a:r>
                <a:rPr dirty="0"/>
                <a:t>                                </a:t>
              </a:r>
              <a:r>
                <a:rPr lang="pt-PT" sz="9400" dirty="0">
                  <a:solidFill>
                    <a:schemeClr val="tx1"/>
                  </a:solidFill>
                  <a:latin typeface="Aptos" panose="020B0004020202020204" pitchFamily="34" charset="0"/>
                </a:rPr>
                <a:t>APRESENTAÇÃO DA DISCIPLINA DE RD</a:t>
              </a:r>
              <a:endParaRPr dirty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</p:grpSp>
      <p:pic>
        <p:nvPicPr>
          <p:cNvPr id="149" name="Escada Helic-cópia.png" descr="Escada Helic-có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5105" y="8424"/>
            <a:ext cx="16287634" cy="11480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Exerc. 2.1 - Spirula"/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51" name="Retângulo"/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Aula. 1.2 - Sxxxxx"/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62500" lnSpcReduction="20000"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dirty="0">
                  <a:solidFill>
                    <a:schemeClr val="tx1"/>
                  </a:solidFill>
                </a:rPr>
                <a:t>                                </a:t>
              </a:r>
              <a:r>
                <a:rPr lang="pt-PT" sz="10000" dirty="0">
                  <a:solidFill>
                    <a:schemeClr val="tx1"/>
                  </a:solidFill>
                </a:rPr>
                <a:t>APRESENTAÇÃO DA DISCIPLINA DE RD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ítulo 9">
            <a:extLst>
              <a:ext uri="{FF2B5EF4-FFF2-40B4-BE49-F238E27FC236}">
                <a16:creationId xmlns:a16="http://schemas.microsoft.com/office/drawing/2014/main" id="{626E983E-D5E8-4ECC-95F4-D6DBC69C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077" y="7836794"/>
            <a:ext cx="19754317" cy="1942567"/>
          </a:xfrm>
        </p:spPr>
        <p:txBody>
          <a:bodyPr>
            <a:normAutofit fontScale="90000"/>
          </a:bodyPr>
          <a:lstStyle/>
          <a:p>
            <a:pPr algn="l"/>
            <a:br>
              <a:rPr lang="pt-PT" sz="3600" dirty="0">
                <a:latin typeface="Aptos" panose="020B0004020202020204" pitchFamily="34" charset="0"/>
              </a:rPr>
            </a:br>
            <a:r>
              <a:rPr lang="pt-PT" sz="4000" b="1" dirty="0">
                <a:latin typeface="Aptos" panose="020B0004020202020204" pitchFamily="34" charset="0"/>
              </a:rPr>
              <a:t>▪ </a:t>
            </a:r>
            <a:r>
              <a:rPr lang="pt-PT" sz="4000" b="1" dirty="0" err="1">
                <a:latin typeface="Aptos" panose="020B0004020202020204" pitchFamily="34" charset="0"/>
              </a:rPr>
              <a:t>Filezile</a:t>
            </a:r>
            <a:r>
              <a:rPr lang="pt-PT" sz="4000" dirty="0">
                <a:latin typeface="Aptos" panose="020B0004020202020204" pitchFamily="34" charset="0"/>
              </a:rPr>
              <a:t>: onde poderemos aceder ao servidor para podermos colocar o site no servidor da faculdade;</a:t>
            </a:r>
            <a:br>
              <a:rPr lang="pt-PT" sz="4000" dirty="0">
                <a:latin typeface="Aptos" panose="020B0004020202020204" pitchFamily="34" charset="0"/>
              </a:rPr>
            </a:br>
            <a:r>
              <a:rPr lang="pt-PT" sz="4000" dirty="0">
                <a:latin typeface="Aptos" panose="020B0004020202020204" pitchFamily="34" charset="0"/>
              </a:rPr>
              <a:t>▪ </a:t>
            </a:r>
            <a:r>
              <a:rPr lang="pt-PT" sz="4000" b="1" dirty="0" err="1">
                <a:latin typeface="Aptos" panose="020B0004020202020204" pitchFamily="34" charset="0"/>
              </a:rPr>
              <a:t>Notepad</a:t>
            </a:r>
            <a:r>
              <a:rPr lang="pt-PT" sz="4000" b="1" dirty="0">
                <a:latin typeface="Aptos" panose="020B0004020202020204" pitchFamily="34" charset="0"/>
              </a:rPr>
              <a:t>++</a:t>
            </a:r>
            <a:r>
              <a:rPr lang="pt-PT" sz="4000" dirty="0">
                <a:latin typeface="Aptos" panose="020B0004020202020204" pitchFamily="34" charset="0"/>
              </a:rPr>
              <a:t>: onde fazermos a edição do site em html (cores, texto…), definimos como queremos que o site seja;</a:t>
            </a:r>
            <a:br>
              <a:rPr lang="pt-PT" sz="4000" dirty="0">
                <a:latin typeface="Aptos" panose="020B0004020202020204" pitchFamily="34" charset="0"/>
              </a:rPr>
            </a:br>
            <a:r>
              <a:rPr lang="pt-PT" sz="4000" dirty="0">
                <a:latin typeface="Aptos" panose="020B0004020202020204" pitchFamily="34" charset="0"/>
              </a:rPr>
              <a:t>▪ </a:t>
            </a:r>
            <a:r>
              <a:rPr lang="pt-PT" sz="4000" b="1" dirty="0" err="1">
                <a:latin typeface="Aptos" panose="020B0004020202020204" pitchFamily="34" charset="0"/>
              </a:rPr>
              <a:t>Autocad</a:t>
            </a:r>
            <a:r>
              <a:rPr lang="pt-PT" sz="4000" b="1" dirty="0">
                <a:latin typeface="Aptos" panose="020B0004020202020204" pitchFamily="34" charset="0"/>
              </a:rPr>
              <a:t> 2023</a:t>
            </a:r>
            <a:r>
              <a:rPr lang="pt-PT" sz="4000" dirty="0">
                <a:latin typeface="Aptos" panose="020B0004020202020204" pitchFamily="34" charset="0"/>
              </a:rPr>
              <a:t>: onde podemos criar os projetos, respeitando todas as regras do desenho técnico(texturas, materiais, espessura das paredes…). </a:t>
            </a:r>
            <a:br>
              <a:rPr lang="pt-PT" sz="4000" dirty="0">
                <a:latin typeface="Aptos" panose="020B0004020202020204" pitchFamily="34" charset="0"/>
              </a:rPr>
            </a:br>
            <a:endParaRPr lang="pt-PT" sz="40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A1EF4AE-820D-6C07-F903-A9790E905B2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68288"/>
            <a:ext cx="12784138" cy="8255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PT" dirty="0"/>
              <a:t>Apresentação dos programas a serem usados: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8736CD1-814A-6A6E-D337-34D58C0BA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618" y="7633892"/>
            <a:ext cx="19618628" cy="14102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26EAEF0-A092-AC35-1ECA-FD863A81CA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5170"/>
          <a:stretch>
            <a:fillRect/>
          </a:stretch>
        </p:blipFill>
        <p:spPr>
          <a:xfrm>
            <a:off x="1029077" y="1345175"/>
            <a:ext cx="2488142" cy="23812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AA72073-3610-F5A3-1CED-0CA9C038B0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876" r="25454"/>
          <a:stretch>
            <a:fillRect/>
          </a:stretch>
        </p:blipFill>
        <p:spPr>
          <a:xfrm>
            <a:off x="5441266" y="1483919"/>
            <a:ext cx="2488142" cy="22574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6858ACA-0968-CEFA-A817-6655F79AF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3883" y="1253202"/>
            <a:ext cx="2488142" cy="248814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A8C26DE-260F-1918-84DA-BDC281980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6072" y="1302287"/>
            <a:ext cx="2488141" cy="249125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9338D8B-0A07-796F-E18F-5C94329BD6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17240" y="1533158"/>
            <a:ext cx="2899306" cy="200528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CEF53B9-9F2B-BE3E-843D-4E0A00077546}"/>
              </a:ext>
            </a:extLst>
          </p:cNvPr>
          <p:cNvSpPr txBox="1"/>
          <p:nvPr/>
        </p:nvSpPr>
        <p:spPr>
          <a:xfrm>
            <a:off x="7430688" y="4967725"/>
            <a:ext cx="9522621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4000" b="1" dirty="0"/>
              <a:t>Os três primeiros programas que vamos usar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Exerc. 2.2 - Planorbis"/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55" name="Retângulo"/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Aula. 1.2 - Sxxxxx"/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85000" lnSpcReduction="10000"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dirty="0">
                  <a:solidFill>
                    <a:schemeClr val="tx1"/>
                  </a:solidFill>
                </a:rPr>
                <a:t>                                Aula. 1.2 </a:t>
              </a:r>
              <a:r>
                <a:rPr lang="pt-PT" dirty="0">
                  <a:solidFill>
                    <a:schemeClr val="tx1"/>
                  </a:solidFill>
                </a:rPr>
                <a:t>– Linguagem html  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91D6B8DB-E46B-FF4F-9652-C10C3CECA6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84"/>
          <a:stretch>
            <a:fillRect/>
          </a:stretch>
        </p:blipFill>
        <p:spPr>
          <a:xfrm>
            <a:off x="855237" y="505884"/>
            <a:ext cx="7967029" cy="4286249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344AE9AC-C24B-7A3C-45F6-D157AEAE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5351" y="0"/>
            <a:ext cx="5672770" cy="2065866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/>
              <a:t>Criação do site html 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1113C50-D6A8-00AE-7D85-E845FE3DC62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124019" y="1952899"/>
            <a:ext cx="10875433" cy="3031067"/>
          </a:xfrm>
        </p:spPr>
        <p:txBody>
          <a:bodyPr>
            <a:normAutofit/>
          </a:bodyPr>
          <a:lstStyle/>
          <a:p>
            <a:r>
              <a:rPr lang="pt-PT" dirty="0"/>
              <a:t> </a:t>
            </a:r>
            <a:r>
              <a:rPr lang="pt-PT" sz="3600" dirty="0"/>
              <a:t>copiar a origem da pagina de alguém, para usar </a:t>
            </a:r>
            <a:r>
              <a:rPr lang="pt-PT" sz="4000" dirty="0">
                <a:latin typeface="Aptos" panose="020B0004020202020204" pitchFamily="34" charset="0"/>
              </a:rPr>
              <a:t>como</a:t>
            </a:r>
            <a:r>
              <a:rPr lang="pt-PT" sz="3600" dirty="0"/>
              <a:t> base e fazer alterações com </a:t>
            </a:r>
            <a:r>
              <a:rPr lang="pt-PT" sz="4000" dirty="0">
                <a:latin typeface="Aptos" panose="020B0004020202020204" pitchFamily="34" charset="0"/>
              </a:rPr>
              <a:t>os</a:t>
            </a:r>
            <a:r>
              <a:rPr lang="pt-PT" sz="3600" dirty="0"/>
              <a:t> seus dados e gostos(cores, fontes, animações…)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E8E964-8AC4-68EC-D8AD-497005042E89}"/>
              </a:ext>
            </a:extLst>
          </p:cNvPr>
          <p:cNvSpPr txBox="1"/>
          <p:nvPr/>
        </p:nvSpPr>
        <p:spPr>
          <a:xfrm>
            <a:off x="19572765" y="505884"/>
            <a:ext cx="4028019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1600" dirty="0">
                <a:solidFill>
                  <a:srgbClr val="002060"/>
                </a:solidFill>
              </a:rPr>
              <a:t>Pontos a considerar do </a:t>
            </a:r>
            <a:r>
              <a:rPr lang="pt-PT" sz="1600" dirty="0" err="1">
                <a:solidFill>
                  <a:srgbClr val="002060"/>
                </a:solidFill>
              </a:rPr>
              <a:t>Notepad</a:t>
            </a:r>
            <a:r>
              <a:rPr lang="pt-PT" sz="1600" dirty="0">
                <a:solidFill>
                  <a:srgbClr val="002060"/>
                </a:solidFill>
              </a:rPr>
              <a:t>++:</a:t>
            </a:r>
          </a:p>
          <a:p>
            <a:pPr algn="l"/>
            <a:r>
              <a:rPr lang="pt-PT" sz="1600" dirty="0">
                <a:solidFill>
                  <a:srgbClr val="002060"/>
                </a:solidFill>
              </a:rPr>
              <a:t>Á  &amp;a </a:t>
            </a:r>
            <a:r>
              <a:rPr lang="pt-PT" sz="1600" dirty="0" err="1">
                <a:solidFill>
                  <a:srgbClr val="002060"/>
                </a:solidFill>
              </a:rPr>
              <a:t>acute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pt-PT" sz="1600" dirty="0">
                <a:solidFill>
                  <a:srgbClr val="002060"/>
                </a:solidFill>
              </a:rPr>
              <a:t>Ê  &amp; e </a:t>
            </a:r>
            <a:r>
              <a:rPr lang="pt-PT" sz="1600" dirty="0" err="1">
                <a:solidFill>
                  <a:srgbClr val="002060"/>
                </a:solidFill>
              </a:rPr>
              <a:t>circ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pt-PT" sz="1600" dirty="0">
                <a:solidFill>
                  <a:srgbClr val="002060"/>
                </a:solidFill>
              </a:rPr>
              <a:t>Ã  &amp; a tilde </a:t>
            </a:r>
          </a:p>
          <a:p>
            <a:pPr algn="l"/>
            <a:r>
              <a:rPr lang="pt-PT" sz="1600" dirty="0">
                <a:solidFill>
                  <a:srgbClr val="002060"/>
                </a:solidFill>
              </a:rPr>
              <a:t>Ç  &amp; c </a:t>
            </a:r>
            <a:r>
              <a:rPr lang="pt-PT" sz="1600" dirty="0" err="1">
                <a:solidFill>
                  <a:srgbClr val="002060"/>
                </a:solidFill>
              </a:rPr>
              <a:t>cedil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pt-PT" sz="1600" dirty="0">
                <a:solidFill>
                  <a:srgbClr val="002060"/>
                </a:solidFill>
              </a:rPr>
              <a:t>1º  1 &amp; </a:t>
            </a:r>
            <a:r>
              <a:rPr lang="pt-PT" sz="1600" dirty="0" err="1">
                <a:solidFill>
                  <a:srgbClr val="002060"/>
                </a:solidFill>
              </a:rPr>
              <a:t>ordm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pt-PT" sz="1600" dirty="0">
                <a:solidFill>
                  <a:srgbClr val="002060"/>
                </a:solidFill>
              </a:rPr>
              <a:t>1ª  1 &amp; </a:t>
            </a:r>
            <a:r>
              <a:rPr lang="pt-PT" sz="1600" dirty="0" err="1">
                <a:solidFill>
                  <a:srgbClr val="002060"/>
                </a:solidFill>
              </a:rPr>
              <a:t>ord</a:t>
            </a:r>
            <a:endParaRPr lang="pt-PT" sz="1600" dirty="0">
              <a:solidFill>
                <a:srgbClr val="002060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344B233-FA2A-480C-BB44-33B03B8B5B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810"/>
          <a:stretch>
            <a:fillRect/>
          </a:stretch>
        </p:blipFill>
        <p:spPr>
          <a:xfrm>
            <a:off x="12466319" y="5379264"/>
            <a:ext cx="8835815" cy="520157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6B088F7-753B-45AE-A810-5AAC464F2759}"/>
              </a:ext>
            </a:extLst>
          </p:cNvPr>
          <p:cNvSpPr txBox="1"/>
          <p:nvPr/>
        </p:nvSpPr>
        <p:spPr>
          <a:xfrm>
            <a:off x="316598" y="6745032"/>
            <a:ext cx="10875433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3600" dirty="0">
                <a:latin typeface="Aptos" panose="020B0004020202020204" pitchFamily="34" charset="0"/>
              </a:rPr>
              <a:t>● depois de feitas as alterações, salvar o documento com </a:t>
            </a:r>
            <a:r>
              <a:rPr lang="pt-PT" sz="3600" b="1" dirty="0">
                <a:latin typeface="Aptos" panose="020B0004020202020204" pitchFamily="34" charset="0"/>
              </a:rPr>
              <a:t>index.html </a:t>
            </a:r>
            <a:r>
              <a:rPr lang="pt-PT" sz="3600" dirty="0">
                <a:latin typeface="Aptos" panose="020B0004020202020204" pitchFamily="34" charset="0"/>
              </a:rPr>
              <a:t>e a foto escolhida guardar na mesma pasta que o documento html e por fim colocar no servidor</a:t>
            </a:r>
            <a:endParaRPr lang="pt-PT" sz="3600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0272A-4ED6-1D2E-BD95-2D819015B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Exerc. 2.2 - Planorbis">
            <a:extLst>
              <a:ext uri="{FF2B5EF4-FFF2-40B4-BE49-F238E27FC236}">
                <a16:creationId xmlns:a16="http://schemas.microsoft.com/office/drawing/2014/main" id="{1ED87424-15C9-B01A-A432-6DE323A43031}"/>
              </a:ext>
            </a:extLst>
          </p:cNvPr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55" name="Retângulo">
              <a:extLst>
                <a:ext uri="{FF2B5EF4-FFF2-40B4-BE49-F238E27FC236}">
                  <a16:creationId xmlns:a16="http://schemas.microsoft.com/office/drawing/2014/main" id="{30255C85-BFD7-EA17-4989-5443E6613183}"/>
                </a:ext>
              </a:extLst>
            </p:cNvPr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Aula. 1.2 - Sxxxxx">
              <a:extLst>
                <a:ext uri="{FF2B5EF4-FFF2-40B4-BE49-F238E27FC236}">
                  <a16:creationId xmlns:a16="http://schemas.microsoft.com/office/drawing/2014/main" id="{93FDDC31-7BEB-7C25-E336-9C114E0369E2}"/>
                </a:ext>
              </a:extLst>
            </p:cNvPr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rmAutofit fontScale="85000" lnSpcReduction="10000"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dirty="0">
                  <a:solidFill>
                    <a:schemeClr val="tx1"/>
                  </a:solidFill>
                </a:rPr>
                <a:t>                                Aula. 1.</a:t>
              </a:r>
              <a:r>
                <a:rPr lang="pt-PT" dirty="0">
                  <a:solidFill>
                    <a:schemeClr val="tx1"/>
                  </a:solidFill>
                </a:rPr>
                <a:t>3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lang="pt-PT" dirty="0">
                  <a:solidFill>
                    <a:schemeClr val="tx1"/>
                  </a:solidFill>
                </a:rPr>
                <a:t>– Linguagem html  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468D4AFD-2519-41F9-3E91-845E82DA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0432" y="263402"/>
            <a:ext cx="7066334" cy="2065866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/>
              <a:t>Colocar o site no servidor usando o </a:t>
            </a:r>
            <a:r>
              <a:rPr lang="pt-PT" sz="4000" b="1" dirty="0" err="1"/>
              <a:t>Filezile</a:t>
            </a:r>
            <a:r>
              <a:rPr lang="pt-PT" sz="4000" b="1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33AC831-7465-C8A6-ACFB-66A0E30AE7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94" r="3009" b="4986"/>
          <a:stretch>
            <a:fillRect/>
          </a:stretch>
        </p:blipFill>
        <p:spPr>
          <a:xfrm>
            <a:off x="741132" y="893694"/>
            <a:ext cx="8995535" cy="51664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2438393-3600-44EA-89F0-5E91E8F07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0177" y="1296335"/>
            <a:ext cx="667343" cy="637901"/>
          </a:xfrm>
          <a:prstGeom prst="rect">
            <a:avLst/>
          </a:prstGeom>
        </p:spPr>
      </p:pic>
      <p:sp>
        <p:nvSpPr>
          <p:cNvPr id="10" name="Marcador de Posição do Texto 9">
            <a:extLst>
              <a:ext uri="{FF2B5EF4-FFF2-40B4-BE49-F238E27FC236}">
                <a16:creationId xmlns:a16="http://schemas.microsoft.com/office/drawing/2014/main" id="{049AB354-C22D-6941-9DA7-E526AF3543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91941" y="7150790"/>
            <a:ext cx="11886326" cy="3887419"/>
          </a:xfrm>
        </p:spPr>
        <p:txBody>
          <a:bodyPr>
            <a:normAutofit/>
          </a:bodyPr>
          <a:lstStyle/>
          <a:p>
            <a:r>
              <a:rPr lang="pt-PT" dirty="0">
                <a:latin typeface="Aptos" panose="020B0004020202020204" pitchFamily="34" charset="0"/>
              </a:rPr>
              <a:t>Para colocar o site no servidor, entramos na App colocamos os nosso dados (número de aluno, palavra passe…) e la, criamos uma pasta </a:t>
            </a:r>
            <a:r>
              <a:rPr lang="pt-PT" b="1" dirty="0">
                <a:latin typeface="Aptos" panose="020B0004020202020204" pitchFamily="34" charset="0"/>
              </a:rPr>
              <a:t>public.html </a:t>
            </a:r>
            <a:r>
              <a:rPr lang="pt-PT" dirty="0">
                <a:latin typeface="Aptos" panose="020B0004020202020204" pitchFamily="34" charset="0"/>
              </a:rPr>
              <a:t>e dentro dessa pasta colocamos o documento html , a foto… e assim tudo já fica no servidor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60D08F3-D8D3-AFDA-C00E-2FFEC24876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696"/>
          <a:stretch>
            <a:fillRect/>
          </a:stretch>
        </p:blipFill>
        <p:spPr>
          <a:xfrm>
            <a:off x="12931166" y="3273699"/>
            <a:ext cx="10012709" cy="588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973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8861C-2D03-41D3-1D29-C342B3A87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Exerc. 2.2 - Planorbis">
            <a:extLst>
              <a:ext uri="{FF2B5EF4-FFF2-40B4-BE49-F238E27FC236}">
                <a16:creationId xmlns:a16="http://schemas.microsoft.com/office/drawing/2014/main" id="{5413AC2A-FD3F-574B-8742-6C838574175F}"/>
              </a:ext>
            </a:extLst>
          </p:cNvPr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55" name="Retângulo">
              <a:extLst>
                <a:ext uri="{FF2B5EF4-FFF2-40B4-BE49-F238E27FC236}">
                  <a16:creationId xmlns:a16="http://schemas.microsoft.com/office/drawing/2014/main" id="{DDE268FC-84C1-8C32-E536-32D45D70E669}"/>
                </a:ext>
              </a:extLst>
            </p:cNvPr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Aula. 1.2 - Sxxxxx">
              <a:extLst>
                <a:ext uri="{FF2B5EF4-FFF2-40B4-BE49-F238E27FC236}">
                  <a16:creationId xmlns:a16="http://schemas.microsoft.com/office/drawing/2014/main" id="{76A6F1E2-B2BB-E9F5-3641-3EE094195171}"/>
                </a:ext>
              </a:extLst>
            </p:cNvPr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77500" lnSpcReduction="20000"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dirty="0">
                  <a:solidFill>
                    <a:schemeClr val="tx1"/>
                  </a:solidFill>
                </a:rPr>
                <a:t>                                Aula. 1.</a:t>
              </a:r>
              <a:r>
                <a:rPr lang="pt-PT" dirty="0">
                  <a:solidFill>
                    <a:schemeClr val="tx1"/>
                  </a:solidFill>
                </a:rPr>
                <a:t>4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lang="pt-PT" dirty="0">
                  <a:solidFill>
                    <a:schemeClr val="tx1"/>
                  </a:solidFill>
                </a:rPr>
                <a:t>– Introdução ao </a:t>
              </a:r>
              <a:r>
                <a:rPr lang="pt-PT" dirty="0" err="1">
                  <a:solidFill>
                    <a:schemeClr val="tx1"/>
                  </a:solidFill>
                </a:rPr>
                <a:t>Autocad</a:t>
              </a:r>
              <a:r>
                <a:rPr lang="pt-PT" dirty="0">
                  <a:solidFill>
                    <a:schemeClr val="tx1"/>
                  </a:solidFill>
                </a:rPr>
                <a:t> 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CBB21FD4-E904-06C9-6858-B255D00B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8018" y="49646"/>
            <a:ext cx="5672770" cy="2065866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/>
              <a:t>Comandos do </a:t>
            </a:r>
            <a:r>
              <a:rPr lang="pt-PT" sz="4000" b="1" dirty="0" err="1"/>
              <a:t>Autocad</a:t>
            </a:r>
            <a:endParaRPr lang="pt-PT" sz="4000" b="1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4D7DC1E-C291-211A-565B-772C5694ACA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499600" y="2207957"/>
            <a:ext cx="10875433" cy="1162833"/>
          </a:xfrm>
        </p:spPr>
        <p:txBody>
          <a:bodyPr>
            <a:normAutofit/>
          </a:bodyPr>
          <a:lstStyle/>
          <a:p>
            <a:pPr marL="558800" lvl="1" indent="0">
              <a:buNone/>
            </a:pPr>
            <a:r>
              <a:rPr lang="pt-PT" sz="2800" dirty="0">
                <a:latin typeface="Aptos" panose="020B0004020202020204" pitchFamily="34" charset="0"/>
              </a:rPr>
              <a:t>● Escolher a forma como queremos abrir o documento, no caso </a:t>
            </a:r>
            <a:r>
              <a:rPr lang="pt-PT" sz="2800" b="1" dirty="0" err="1">
                <a:latin typeface="Aptos" panose="020B0004020202020204" pitchFamily="34" charset="0"/>
              </a:rPr>
              <a:t>acad</a:t>
            </a:r>
            <a:endParaRPr lang="pt-PT" sz="2800" b="1" dirty="0">
              <a:latin typeface="Aptos" panose="020B0004020202020204" pitchFamily="34" charset="0"/>
            </a:endParaRPr>
          </a:p>
          <a:p>
            <a:pPr marL="558800" lvl="1" indent="0">
              <a:buNone/>
            </a:pPr>
            <a:endParaRPr lang="pt-PT" sz="2000" b="1" dirty="0">
              <a:latin typeface="Aptos" panose="020B00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BA97D8F-2657-2888-71C4-152E468504BF}"/>
              </a:ext>
            </a:extLst>
          </p:cNvPr>
          <p:cNvSpPr txBox="1"/>
          <p:nvPr/>
        </p:nvSpPr>
        <p:spPr>
          <a:xfrm>
            <a:off x="316598" y="6745032"/>
            <a:ext cx="10875433" cy="2492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400" dirty="0">
                <a:latin typeface="Aptos" panose="020B0004020202020204" pitchFamily="34" charset="0"/>
              </a:rPr>
              <a:t>● Temos 3 formas de chamar os comandos no </a:t>
            </a:r>
            <a:r>
              <a:rPr lang="pt-PT" sz="2400" dirty="0" err="1">
                <a:latin typeface="Aptos" panose="020B0004020202020204" pitchFamily="34" charset="0"/>
              </a:rPr>
              <a:t>Autocad</a:t>
            </a:r>
            <a:r>
              <a:rPr lang="pt-PT" sz="2400" dirty="0">
                <a:latin typeface="Aptos" panose="020B0004020202020204" pitchFamily="34" charset="0"/>
              </a:rPr>
              <a:t>, mas usamos a forma que é escrevendo no teclado o comando que queremos, exemplo</a:t>
            </a:r>
          </a:p>
          <a:p>
            <a:pPr algn="l"/>
            <a:r>
              <a:rPr lang="pt-PT" sz="2400" dirty="0">
                <a:latin typeface="Aptos" panose="020B0004020202020204" pitchFamily="34" charset="0"/>
              </a:rPr>
              <a:t> </a:t>
            </a:r>
            <a:r>
              <a:rPr lang="pt-PT" sz="2400" b="1" dirty="0" err="1">
                <a:latin typeface="Aptos" panose="020B0004020202020204" pitchFamily="34" charset="0"/>
              </a:rPr>
              <a:t>Line</a:t>
            </a:r>
            <a:r>
              <a:rPr lang="pt-PT" sz="2400" b="1" dirty="0">
                <a:latin typeface="Aptos" panose="020B0004020202020204" pitchFamily="34" charset="0"/>
              </a:rPr>
              <a:t>: </a:t>
            </a:r>
            <a:r>
              <a:rPr lang="pt-PT" sz="2400" dirty="0">
                <a:latin typeface="Aptos" panose="020B0004020202020204" pitchFamily="34" charset="0"/>
              </a:rPr>
              <a:t>que usamos para desenhar qualquer linha, na direção que quisermos… </a:t>
            </a:r>
          </a:p>
          <a:p>
            <a:pPr algn="l"/>
            <a:r>
              <a:rPr lang="pt-PT" sz="2400" dirty="0">
                <a:latin typeface="Aptos" panose="020B0004020202020204" pitchFamily="34" charset="0"/>
              </a:rPr>
              <a:t>Podemos usar coordenadas também </a:t>
            </a:r>
          </a:p>
          <a:p>
            <a:pPr algn="l"/>
            <a:r>
              <a:rPr lang="pt-PT" sz="2400" b="1" dirty="0"/>
              <a:t>Coordenadas Polares (</a:t>
            </a:r>
            <a:r>
              <a:rPr lang="pt-PT" sz="2400" b="1" dirty="0" err="1"/>
              <a:t>dist</a:t>
            </a:r>
            <a:r>
              <a:rPr lang="pt-PT" sz="2400" b="1" dirty="0"/>
              <a:t>&lt;</a:t>
            </a:r>
            <a:r>
              <a:rPr lang="pt-PT" sz="2400" b="1" dirty="0" err="1"/>
              <a:t>ang</a:t>
            </a:r>
            <a:r>
              <a:rPr lang="pt-PT" sz="2400" b="1" dirty="0"/>
              <a:t>); coordenadas ortogonais(</a:t>
            </a:r>
            <a:r>
              <a:rPr lang="pt-PT" sz="2400" b="1" dirty="0" err="1"/>
              <a:t>x;y</a:t>
            </a:r>
            <a:r>
              <a:rPr lang="pt-PT" sz="2400" b="1" dirty="0"/>
              <a:t>) </a:t>
            </a:r>
          </a:p>
          <a:p>
            <a:pPr algn="l"/>
            <a:endParaRPr lang="pt-PT" sz="36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8B00F36-51B6-6C7E-9F18-E2BC5CD3C9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73"/>
          <a:stretch>
            <a:fillRect/>
          </a:stretch>
        </p:blipFill>
        <p:spPr>
          <a:xfrm>
            <a:off x="12725351" y="3065503"/>
            <a:ext cx="9184640" cy="543771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42E21C1-EAFB-F20C-C0D4-36F4A540A8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340"/>
          <a:stretch>
            <a:fillRect/>
          </a:stretch>
        </p:blipFill>
        <p:spPr>
          <a:xfrm>
            <a:off x="829731" y="273252"/>
            <a:ext cx="8974669" cy="482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4577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80A15-1B34-C247-EE25-C97CBFCE6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Exerc. 2.2 - Planorbis">
            <a:extLst>
              <a:ext uri="{FF2B5EF4-FFF2-40B4-BE49-F238E27FC236}">
                <a16:creationId xmlns:a16="http://schemas.microsoft.com/office/drawing/2014/main" id="{54B72170-7C55-95D3-77D6-F17050A9A543}"/>
              </a:ext>
            </a:extLst>
          </p:cNvPr>
          <p:cNvGrpSpPr/>
          <p:nvPr/>
        </p:nvGrpSpPr>
        <p:grpSpPr>
          <a:xfrm>
            <a:off x="-2" y="11488780"/>
            <a:ext cx="24384004" cy="1721335"/>
            <a:chOff x="0" y="0"/>
            <a:chExt cx="24384003" cy="1721334"/>
          </a:xfrm>
        </p:grpSpPr>
        <p:sp>
          <p:nvSpPr>
            <p:cNvPr id="155" name="Retângulo">
              <a:extLst>
                <a:ext uri="{FF2B5EF4-FFF2-40B4-BE49-F238E27FC236}">
                  <a16:creationId xmlns:a16="http://schemas.microsoft.com/office/drawing/2014/main" id="{44FB89D4-F23B-4DE9-71D7-D0109774F10F}"/>
                </a:ext>
              </a:extLst>
            </p:cNvPr>
            <p:cNvSpPr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defRPr sz="10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Aula. 1.2 - Sxxxxx">
              <a:extLst>
                <a:ext uri="{FF2B5EF4-FFF2-40B4-BE49-F238E27FC236}">
                  <a16:creationId xmlns:a16="http://schemas.microsoft.com/office/drawing/2014/main" id="{66B6005C-F31D-2767-EE6D-4ECAC7DEF07A}"/>
                </a:ext>
              </a:extLst>
            </p:cNvPr>
            <p:cNvSpPr txBox="1"/>
            <p:nvPr/>
          </p:nvSpPr>
          <p:spPr>
            <a:xfrm>
              <a:off x="-1" y="-1"/>
              <a:ext cx="24384004" cy="1721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rmAutofit fontScale="77500" lnSpcReduction="20000"/>
            </a:bodyPr>
            <a:lstStyle/>
            <a:p>
              <a:pPr lvl="8" algn="l">
                <a:defRPr sz="10000">
                  <a:solidFill>
                    <a:srgbClr val="FFFFFF"/>
                  </a:solidFill>
                </a:defRPr>
              </a:pPr>
              <a:r>
                <a:rPr dirty="0">
                  <a:solidFill>
                    <a:schemeClr val="tx1"/>
                  </a:solidFill>
                </a:rPr>
                <a:t>                                Aula. 1.</a:t>
              </a:r>
              <a:r>
                <a:rPr lang="pt-PT" dirty="0">
                  <a:solidFill>
                    <a:schemeClr val="tx1"/>
                  </a:solidFill>
                </a:rPr>
                <a:t>5 -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lang="pt-PT" dirty="0">
                  <a:solidFill>
                    <a:schemeClr val="tx1"/>
                  </a:solidFill>
                </a:rPr>
                <a:t>Introdução ao </a:t>
              </a:r>
              <a:r>
                <a:rPr lang="pt-PT" dirty="0" err="1">
                  <a:solidFill>
                    <a:schemeClr val="tx1"/>
                  </a:solidFill>
                </a:rPr>
                <a:t>Autocad</a:t>
              </a:r>
              <a:r>
                <a:rPr lang="pt-PT" dirty="0">
                  <a:solidFill>
                    <a:schemeClr val="tx1"/>
                  </a:solidFill>
                </a:rPr>
                <a:t> 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1B0141D8-7AA3-AC0B-C912-B6EBF1490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5351" y="0"/>
            <a:ext cx="5672770" cy="2065866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/>
              <a:t>Comandos do </a:t>
            </a:r>
            <a:r>
              <a:rPr lang="pt-PT" sz="4000" b="1" dirty="0" err="1"/>
              <a:t>Autocad</a:t>
            </a:r>
            <a:endParaRPr lang="pt-PT" sz="4000" b="1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18B2574-E568-A076-9FDB-BD17AD949F7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124019" y="1952899"/>
            <a:ext cx="10875433" cy="3031067"/>
          </a:xfrm>
        </p:spPr>
        <p:txBody>
          <a:bodyPr>
            <a:normAutofit/>
          </a:bodyPr>
          <a:lstStyle/>
          <a:p>
            <a:r>
              <a:rPr lang="pt-PT" dirty="0"/>
              <a:t>Para colocarmos o </a:t>
            </a:r>
            <a:r>
              <a:rPr lang="pt-PT" dirty="0">
                <a:latin typeface="Aptos" panose="020B0004020202020204" pitchFamily="34" charset="0"/>
              </a:rPr>
              <a:t>â</a:t>
            </a:r>
            <a:r>
              <a:rPr lang="pt-PT" dirty="0"/>
              <a:t>ngulo, colocamos a dist</a:t>
            </a:r>
            <a:r>
              <a:rPr lang="pt-PT" dirty="0">
                <a:latin typeface="Aptos" panose="020B0004020202020204" pitchFamily="34" charset="0"/>
              </a:rPr>
              <a:t>â</a:t>
            </a:r>
            <a:r>
              <a:rPr lang="pt-PT" dirty="0"/>
              <a:t>ncia e depois Shift (&lt;;&gt;) e depois o </a:t>
            </a:r>
            <a:r>
              <a:rPr lang="pt-PT" dirty="0">
                <a:latin typeface="Aptos" panose="020B0004020202020204" pitchFamily="34" charset="0"/>
              </a:rPr>
              <a:t>â</a:t>
            </a:r>
            <a:r>
              <a:rPr lang="pt-PT" dirty="0"/>
              <a:t>ngulo que queremos, no caso do triangulo foi 120</a:t>
            </a:r>
            <a:r>
              <a:rPr lang="pt-PT" dirty="0">
                <a:latin typeface="Aptos" panose="020B0004020202020204" pitchFamily="34" charset="0"/>
              </a:rPr>
              <a:t>°</a:t>
            </a:r>
            <a:r>
              <a:rPr lang="pt-PT" dirty="0"/>
              <a:t> </a:t>
            </a:r>
          </a:p>
          <a:p>
            <a:pPr marL="0" indent="0">
              <a:buNone/>
            </a:pPr>
            <a:endParaRPr lang="pt-PT" sz="36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A09838B-D999-4949-C49C-18C295B27C13}"/>
              </a:ext>
            </a:extLst>
          </p:cNvPr>
          <p:cNvSpPr txBox="1"/>
          <p:nvPr/>
        </p:nvSpPr>
        <p:spPr>
          <a:xfrm>
            <a:off x="316598" y="6745032"/>
            <a:ext cx="10875433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3600" dirty="0">
                <a:latin typeface="Aptos" panose="020B0004020202020204" pitchFamily="34" charset="0"/>
              </a:rPr>
              <a:t>● E seguindo a mesma regra fazemos o resto dos polígonos. </a:t>
            </a:r>
            <a:endParaRPr lang="pt-PT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046837-8A2D-71BA-FCBE-02A6ED099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716" y="630777"/>
            <a:ext cx="8398726" cy="543941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4A50A2C-AC71-602C-B974-C8B1C9610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286"/>
          <a:stretch>
            <a:fillRect/>
          </a:stretch>
        </p:blipFill>
        <p:spPr>
          <a:xfrm>
            <a:off x="13559445" y="4699682"/>
            <a:ext cx="9677351" cy="520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179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8401E286A4194380A8140A2CA81908" ma:contentTypeVersion="6" ma:contentTypeDescription="Criar um novo documento." ma:contentTypeScope="" ma:versionID="6ee7a35f759308ea46ab41f4cf4dde2c">
  <xsd:schema xmlns:xsd="http://www.w3.org/2001/XMLSchema" xmlns:xs="http://www.w3.org/2001/XMLSchema" xmlns:p="http://schemas.microsoft.com/office/2006/metadata/properties" xmlns:ns3="48fc0956-f58f-4bc5-96fb-738518923bf3" targetNamespace="http://schemas.microsoft.com/office/2006/metadata/properties" ma:root="true" ma:fieldsID="4d7017c3a1c4fac168e83809954d186b" ns3:_="">
    <xsd:import namespace="48fc0956-f58f-4bc5-96fb-738518923bf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c0956-f58f-4bc5-96fb-738518923bf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8fc0956-f58f-4bc5-96fb-738518923bf3" xsi:nil="true"/>
  </documentManagement>
</p:properties>
</file>

<file path=customXml/itemProps1.xml><?xml version="1.0" encoding="utf-8"?>
<ds:datastoreItem xmlns:ds="http://schemas.openxmlformats.org/officeDocument/2006/customXml" ds:itemID="{AECBE712-B3F2-4E8D-9D6D-40EBA2394F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0D4943-B97D-47C8-BAEC-B25CF3AF2B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fc0956-f58f-4bc5-96fb-738518923b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A8CFCB-C64E-4182-ACA5-716BCEDA28DC}">
  <ds:schemaRefs>
    <ds:schemaRef ds:uri="http://schemas.microsoft.com/office/2006/metadata/properties"/>
    <ds:schemaRef ds:uri="http://purl.org/dc/terms/"/>
    <ds:schemaRef ds:uri="http://purl.org/dc/dcmitype/"/>
    <ds:schemaRef ds:uri="48fc0956-f58f-4bc5-96fb-738518923bf3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1057</Words>
  <Application>Microsoft Office PowerPoint</Application>
  <PresentationFormat>Personalizados</PresentationFormat>
  <Paragraphs>89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3" baseType="lpstr">
      <vt:lpstr>Aptos</vt:lpstr>
      <vt:lpstr>Arial Black</vt:lpstr>
      <vt:lpstr>Helvetica Neue</vt:lpstr>
      <vt:lpstr>Helvetica Neue Light</vt:lpstr>
      <vt:lpstr>Helvetica Neue Medium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 ▪ Filezile: onde poderemos aceder ao servidor para podermos colocar o site no servidor da faculdade; ▪ Notepad++: onde fazermos a edição do site em html (cores, texto…), definimos como queremos que o site seja; ▪ Autocad 2023: onde podemos criar os projetos, respeitando todas as regras do desenho técnico(texturas, materiais, espessura das paredes…).  </vt:lpstr>
      <vt:lpstr>Criação do site html </vt:lpstr>
      <vt:lpstr>Colocar o site no servidor usando o Filezile </vt:lpstr>
      <vt:lpstr>Comandos do Autocad</vt:lpstr>
      <vt:lpstr>Comandos do Autocad</vt:lpstr>
      <vt:lpstr>Comandos do Autocad</vt:lpstr>
      <vt:lpstr>Comandos do Autocad</vt:lpstr>
      <vt:lpstr>Comandos do Autocad</vt:lpstr>
      <vt:lpstr>Comandos do Autocad</vt:lpstr>
      <vt:lpstr>Comandos do Autocad</vt:lpstr>
      <vt:lpstr>Comandos do Autocad</vt:lpstr>
      <vt:lpstr>Comandos do Autocad</vt:lpstr>
      <vt:lpstr>Comandos do Autocad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</dc:creator>
  <cp:lastModifiedBy>Janice Teresa Henrique</cp:lastModifiedBy>
  <cp:revision>4</cp:revision>
  <dcterms:modified xsi:type="dcterms:W3CDTF">2025-10-30T23:48:57Z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0x010100978401E286A4194380A8140A2CA81908</vt:lpwstr>
  </property>
</Properties>
</file>