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60" r:id="rId5"/>
    <p:sldId id="261" r:id="rId6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1pPr>
    <a:lvl2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2pPr>
    <a:lvl3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3pPr>
    <a:lvl4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4pPr>
    <a:lvl5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5pPr>
    <a:lvl6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6pPr>
    <a:lvl7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7pPr>
    <a:lvl8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8pPr>
    <a:lvl9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/>
      <a:tcStyle>
        <a:tcBdr/>
        <a:fill>
          <a:solidFill>
            <a:srgbClr val="E6F0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/>
      <a:tcStyle>
        <a:tcBdr/>
        <a:fill>
          <a:solidFill>
            <a:srgbClr val="EAF8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9D1E1"/>
          </a:solidFill>
        </a:fill>
      </a:tcStyle>
    </a:wholeTbl>
    <a:band2H>
      <a:tcTxStyle/>
      <a:tcStyle>
        <a:tcBdr/>
        <a:fill>
          <a:solidFill>
            <a:srgbClr val="FCE9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4" d="100"/>
          <a:sy n="34" d="100"/>
        </p:scale>
        <p:origin x="5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ítulo e sub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o título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Texto do título</a:t>
            </a:r>
          </a:p>
        </p:txBody>
      </p:sp>
      <p:sp>
        <p:nvSpPr>
          <p:cNvPr id="12" name="Nível um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13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Nível um…"/>
          <p:cNvSpPr txBox="1">
            <a:spLocks noGrp="1"/>
          </p:cNvSpPr>
          <p:nvPr>
            <p:ph type="body" sz="quarter" idx="1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  <a:lvl2pPr marL="1025769" indent="-390769" algn="ctr">
              <a:spcBef>
                <a:spcPts val="0"/>
              </a:spcBef>
              <a:defRPr sz="3200" i="1"/>
            </a:lvl2pPr>
            <a:lvl3pPr marL="1660769" indent="-390769" algn="ctr">
              <a:spcBef>
                <a:spcPts val="0"/>
              </a:spcBef>
              <a:defRPr sz="3200" i="1"/>
            </a:lvl3pPr>
            <a:lvl4pPr marL="2295769" indent="-390769" algn="ctr">
              <a:spcBef>
                <a:spcPts val="0"/>
              </a:spcBef>
              <a:defRPr sz="3200" i="1"/>
            </a:lvl4pPr>
            <a:lvl5pPr marL="2930769" indent="-390769" algn="ctr">
              <a:spcBef>
                <a:spcPts val="0"/>
              </a:spcBef>
              <a:defRPr sz="3200" i="1"/>
            </a:lvl5pPr>
          </a:lstStyle>
          <a:p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94" name="“Digite aqui uma citação.”"/>
          <p:cNvSpPr txBox="1">
            <a:spLocks noGrp="1"/>
          </p:cNvSpPr>
          <p:nvPr>
            <p:ph type="body" sz="quarter" idx="21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ts val="0"/>
              </a:spcBef>
              <a:buSzTx/>
              <a:buNone/>
              <a:defRPr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95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graf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Vista da praia e do mar de uma duna de areia com vegetação rasteira"/>
          <p:cNvSpPr>
            <a:spLocks noGrp="1"/>
          </p:cNvSpPr>
          <p:nvPr>
            <p:ph type="pic" idx="21"/>
          </p:nvPr>
        </p:nvSpPr>
        <p:spPr>
          <a:xfrm>
            <a:off x="-50800" y="-1270000"/>
            <a:ext cx="24485600" cy="163237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grafia 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Vista da praia e do mar de uma duna de areia com vegetação rasteira"/>
          <p:cNvSpPr>
            <a:spLocks noGrp="1"/>
          </p:cNvSpPr>
          <p:nvPr>
            <p:ph type="pic" idx="21"/>
          </p:nvPr>
        </p:nvSpPr>
        <p:spPr>
          <a:xfrm>
            <a:off x="3125967" y="-393700"/>
            <a:ext cx="18135603" cy="12090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exto do título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Texto do título</a:t>
            </a:r>
          </a:p>
        </p:txBody>
      </p:sp>
      <p:sp>
        <p:nvSpPr>
          <p:cNvPr id="22" name="Nível um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23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- ce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o do título"/>
          <p:cNvSpPr txBox="1">
            <a:spLocks noGrp="1"/>
          </p:cNvSpPr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31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grafia 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arça‑real em voo a baixa altitude sobre uma praia com uma pequena vedação em primeiro plano"/>
          <p:cNvSpPr>
            <a:spLocks noGrp="1"/>
          </p:cNvSpPr>
          <p:nvPr>
            <p:ph type="pic" sz="half" idx="21"/>
          </p:nvPr>
        </p:nvSpPr>
        <p:spPr>
          <a:xfrm>
            <a:off x="12827000" y="952500"/>
            <a:ext cx="1146810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exto do título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Texto do título</a:t>
            </a:r>
          </a:p>
        </p:txBody>
      </p:sp>
      <p:sp>
        <p:nvSpPr>
          <p:cNvPr id="40" name="Nível um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41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- top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o do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49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e marc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o do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57" name="Nível um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58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marcas e fotograf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Caminho de areia entre duas colinas que termina no mar"/>
          <p:cNvSpPr>
            <a:spLocks noGrp="1"/>
          </p:cNvSpPr>
          <p:nvPr>
            <p:ph type="pic" sz="half" idx="21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exto do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67" name="Nível um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68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Marc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Nível um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/>
          <a:p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76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grafia -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Caminho de areia entre duas colinas que termina no mar"/>
          <p:cNvSpPr>
            <a:spLocks noGrp="1"/>
          </p:cNvSpPr>
          <p:nvPr>
            <p:ph type="pic" sz="quarter" idx="21"/>
          </p:nvPr>
        </p:nvSpPr>
        <p:spPr>
          <a:xfrm>
            <a:off x="15300325" y="7048500"/>
            <a:ext cx="832485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Garça‑real em voo a baixa altitude sobre uma praia com uma pequena vedação em primeiro plano"/>
          <p:cNvSpPr>
            <a:spLocks noGrp="1"/>
          </p:cNvSpPr>
          <p:nvPr>
            <p:ph type="pic" sz="quarter" idx="22"/>
          </p:nvPr>
        </p:nvSpPr>
        <p:spPr>
          <a:xfrm>
            <a:off x="15760700" y="863600"/>
            <a:ext cx="7404100" cy="740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Vista da praia e do mar de uma duna de areia com vegetação rasteira"/>
          <p:cNvSpPr>
            <a:spLocks noGrp="1"/>
          </p:cNvSpPr>
          <p:nvPr>
            <p:ph type="pic" idx="23"/>
          </p:nvPr>
        </p:nvSpPr>
        <p:spPr>
          <a:xfrm>
            <a:off x="-9906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o título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Texto do título</a:t>
            </a:r>
          </a:p>
        </p:txBody>
      </p:sp>
      <p:sp>
        <p:nvSpPr>
          <p:cNvPr id="3" name="Nível um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4" name="Número do diapositivo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9pPr>
    </p:titleStyle>
    <p:bodyStyle>
      <a:lvl1pPr marL="63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7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90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54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17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761153" marR="0" indent="-586153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396153" marR="0" indent="-586153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5031153" marR="0" indent="-586153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666153" marR="0" indent="-586153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Modelação Geométrica e Generativa"/>
          <p:cNvSpPr txBox="1">
            <a:spLocks noGrp="1"/>
          </p:cNvSpPr>
          <p:nvPr>
            <p:ph type="subTitle" sz="quarter" idx="1"/>
          </p:nvPr>
        </p:nvSpPr>
        <p:spPr>
          <a:xfrm>
            <a:off x="55662" y="9753113"/>
            <a:ext cx="24272676" cy="1721335"/>
          </a:xfrm>
          <a:prstGeom prst="rect">
            <a:avLst/>
          </a:prstGeom>
          <a:effectLst>
            <a:outerShdw blurRad="165100" dist="107197" dir="2700000" rotWithShape="0">
              <a:srgbClr val="000000">
                <a:alpha val="49800"/>
              </a:srgbClr>
            </a:outerShdw>
          </a:effectLst>
        </p:spPr>
        <p:txBody>
          <a:bodyPr>
            <a:normAutofit lnSpcReduction="10000"/>
          </a:bodyPr>
          <a:lstStyle>
            <a:lvl1pPr defTabSz="817244">
              <a:defRPr sz="10700" b="1">
                <a:gradFill flip="none" rotWithShape="1"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defRPr>
            </a:lvl1pPr>
          </a:lstStyle>
          <a:p>
            <a:r>
              <a:rPr lang="pt-PT" dirty="0"/>
              <a:t>Frequência RD</a:t>
            </a:r>
            <a:endParaRPr dirty="0"/>
          </a:p>
        </p:txBody>
      </p:sp>
      <p:grpSp>
        <p:nvGrpSpPr>
          <p:cNvPr id="124" name="Agrupar"/>
          <p:cNvGrpSpPr/>
          <p:nvPr/>
        </p:nvGrpSpPr>
        <p:grpSpPr>
          <a:xfrm>
            <a:off x="253664" y="11778499"/>
            <a:ext cx="24026922" cy="1919034"/>
            <a:chOff x="-1" y="0"/>
            <a:chExt cx="24026921" cy="1919033"/>
          </a:xfrm>
        </p:grpSpPr>
        <p:sp>
          <p:nvSpPr>
            <p:cNvPr id="120" name="Linha"/>
            <p:cNvSpPr/>
            <p:nvPr/>
          </p:nvSpPr>
          <p:spPr>
            <a:xfrm>
              <a:off x="-2" y="-1"/>
              <a:ext cx="23876674" cy="1"/>
            </a:xfrm>
            <a:prstGeom prst="line">
              <a:avLst/>
            </a:prstGeom>
            <a:noFill/>
            <a:ln w="25400" cap="flat">
              <a:solidFill>
                <a:srgbClr val="D5D5D5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pic>
          <p:nvPicPr>
            <p:cNvPr id="121" name="Logotipo_Faculdade Arquitetura_UL_alta resoluá∆o_ white letters.jpg" descr="Logotipo_Faculdade Arquitetura_UL_alta resoluá∆o_ white letters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935283" y="154551"/>
              <a:ext cx="3493173" cy="167476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22" name="ULISBOA.jpg" descr="ULISBOA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466" y="64830"/>
              <a:ext cx="5080003" cy="185420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3" name="Mestrado Integrado em Arquitectura…"/>
            <p:cNvSpPr txBox="1"/>
            <p:nvPr/>
          </p:nvSpPr>
          <p:spPr>
            <a:xfrm>
              <a:off x="17465287" y="260664"/>
              <a:ext cx="6561634" cy="146253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algn="l">
                <a:defRPr>
                  <a:solidFill>
                    <a:srgbClr val="D5D5D5"/>
                  </a:solidFill>
                  <a:latin typeface="+mn-lt"/>
                  <a:ea typeface="+mn-ea"/>
                  <a:cs typeface="+mn-cs"/>
                  <a:sym typeface="Helvetica Neue"/>
                </a:defRPr>
              </a:pPr>
              <a:r>
                <a:t>Mestrado Integrado em Arquitectura</a:t>
              </a:r>
            </a:p>
            <a:p>
              <a:pPr algn="l">
                <a:defRPr>
                  <a:solidFill>
                    <a:srgbClr val="D5D5D5"/>
                  </a:solidFill>
                  <a:latin typeface="+mn-lt"/>
                  <a:ea typeface="+mn-ea"/>
                  <a:cs typeface="+mn-cs"/>
                  <a:sym typeface="Helvetica Neue"/>
                </a:defRPr>
              </a:pPr>
              <a:r>
                <a:t>Ano Lectivo 2025-2025 1º Semestre</a:t>
              </a:r>
            </a:p>
            <a:p>
              <a:pPr algn="l">
                <a:defRPr>
                  <a:solidFill>
                    <a:srgbClr val="D5D5D5"/>
                  </a:solidFill>
                  <a:latin typeface="+mn-lt"/>
                  <a:ea typeface="+mn-ea"/>
                  <a:cs typeface="+mn-cs"/>
                  <a:sym typeface="Helvetica Neue"/>
                </a:defRPr>
              </a:pPr>
              <a:r>
                <a:t>Docente - Nuno Alão              2º Ano  </a:t>
              </a:r>
            </a:p>
          </p:txBody>
        </p:sp>
      </p:grp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Nome e Apelidos do Aluno"/>
          <p:cNvSpPr txBox="1">
            <a:spLocks noGrp="1"/>
          </p:cNvSpPr>
          <p:nvPr>
            <p:ph type="subTitle" sz="quarter" idx="1"/>
          </p:nvPr>
        </p:nvSpPr>
        <p:spPr>
          <a:xfrm>
            <a:off x="-2" y="9770047"/>
            <a:ext cx="24384004" cy="1721335"/>
          </a:xfrm>
          <a:prstGeom prst="rect">
            <a:avLst/>
          </a:prstGeom>
          <a:solidFill>
            <a:srgbClr val="D5D5D5"/>
          </a:solidFill>
        </p:spPr>
        <p:txBody>
          <a:bodyPr anchor="ctr"/>
          <a:lstStyle/>
          <a:p>
            <a:pPr lvl="1" algn="l">
              <a:defRPr sz="100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rPr dirty="0"/>
              <a:t>         </a:t>
            </a:r>
            <a:r>
              <a:rPr lang="pt-PT" sz="6400" cap="small" dirty="0"/>
              <a:t>Miguel Graça</a:t>
            </a:r>
            <a:endParaRPr sz="6400" cap="small" dirty="0"/>
          </a:p>
        </p:txBody>
      </p:sp>
      <p:grpSp>
        <p:nvGrpSpPr>
          <p:cNvPr id="129" name="Foto do Aluno"/>
          <p:cNvGrpSpPr/>
          <p:nvPr/>
        </p:nvGrpSpPr>
        <p:grpSpPr>
          <a:xfrm>
            <a:off x="14238002" y="-9138"/>
            <a:ext cx="10126863" cy="9773603"/>
            <a:chOff x="0" y="0"/>
            <a:chExt cx="10126862" cy="9773601"/>
          </a:xfrm>
        </p:grpSpPr>
        <p:sp>
          <p:nvSpPr>
            <p:cNvPr id="127" name="Retângulo"/>
            <p:cNvSpPr/>
            <p:nvPr/>
          </p:nvSpPr>
          <p:spPr>
            <a:xfrm>
              <a:off x="-1" y="-1"/>
              <a:ext cx="10126864" cy="9773603"/>
            </a:xfrm>
            <a:prstGeom prst="rect">
              <a:avLst/>
            </a:prstGeom>
            <a:solidFill>
              <a:srgbClr val="EEF0F2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28" name="Foto do Aluno"/>
            <p:cNvSpPr txBox="1"/>
            <p:nvPr/>
          </p:nvSpPr>
          <p:spPr>
            <a:xfrm>
              <a:off x="-1" y="4645044"/>
              <a:ext cx="10126864" cy="48351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3200">
                  <a:solidFill>
                    <a:srgbClr val="FFFFFF"/>
                  </a:solidFill>
                </a:defRPr>
              </a:lvl1pPr>
            </a:lstStyle>
            <a:p>
              <a:r>
                <a:t>Foto do Aluno</a:t>
              </a:r>
            </a:p>
          </p:txBody>
        </p:sp>
      </p:grpSp>
      <p:sp>
        <p:nvSpPr>
          <p:cNvPr id="130" name="20170000"/>
          <p:cNvSpPr txBox="1"/>
          <p:nvPr/>
        </p:nvSpPr>
        <p:spPr>
          <a:xfrm>
            <a:off x="2191878" y="7018866"/>
            <a:ext cx="11823942" cy="2997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2" indent="914400" defTabSz="2257720">
              <a:defRPr sz="19000">
                <a:solidFill>
                  <a:srgbClr val="D5D5D5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dirty="0"/>
              <a:t>2024</a:t>
            </a:r>
            <a:r>
              <a:rPr lang="pt-PT" dirty="0"/>
              <a:t>1262</a:t>
            </a:r>
            <a:endParaRPr dirty="0"/>
          </a:p>
        </p:txBody>
      </p:sp>
      <p:grpSp>
        <p:nvGrpSpPr>
          <p:cNvPr id="136" name="Agrupar"/>
          <p:cNvGrpSpPr/>
          <p:nvPr/>
        </p:nvGrpSpPr>
        <p:grpSpPr>
          <a:xfrm>
            <a:off x="253664" y="11778499"/>
            <a:ext cx="24026922" cy="1919034"/>
            <a:chOff x="-1" y="0"/>
            <a:chExt cx="24026921" cy="1919033"/>
          </a:xfrm>
        </p:grpSpPr>
        <p:sp>
          <p:nvSpPr>
            <p:cNvPr id="131" name="Linha"/>
            <p:cNvSpPr/>
            <p:nvPr/>
          </p:nvSpPr>
          <p:spPr>
            <a:xfrm>
              <a:off x="-2" y="-1"/>
              <a:ext cx="23876674" cy="1"/>
            </a:xfrm>
            <a:prstGeom prst="line">
              <a:avLst/>
            </a:prstGeom>
            <a:noFill/>
            <a:ln w="25400" cap="flat">
              <a:solidFill>
                <a:srgbClr val="D5D5D5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pic>
          <p:nvPicPr>
            <p:cNvPr id="132" name="Logotipo_Faculdade Arquitetura_UL_alta resoluá∆o_ white letters.jpg" descr="Logotipo_Faculdade Arquitetura_UL_alta resoluá∆o_ white letters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935283" y="154551"/>
              <a:ext cx="3493173" cy="167476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33" name="ULISBOA.jpg" descr="ULISBOA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466" y="64830"/>
              <a:ext cx="5080003" cy="185420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34" name="MGeG"/>
            <p:cNvSpPr txBox="1"/>
            <p:nvPr/>
          </p:nvSpPr>
          <p:spPr>
            <a:xfrm>
              <a:off x="10501403" y="98849"/>
              <a:ext cx="5809517" cy="172133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blurRad="165100" dist="107197" dir="2700000" rotWithShape="0">
                <a:srgbClr val="000000">
                  <a:alpha val="498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t">
              <a:normAutofit lnSpcReduction="10000"/>
            </a:bodyPr>
            <a:lstStyle>
              <a:lvl1pPr defTabSz="817244">
                <a:defRPr sz="10700" b="1">
                  <a:gradFill flip="none" rotWithShape="1"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r>
                <a:t>RD</a:t>
              </a:r>
            </a:p>
          </p:txBody>
        </p:sp>
        <p:sp>
          <p:nvSpPr>
            <p:cNvPr id="135" name="Mestrado Integrado em Arquitectura…"/>
            <p:cNvSpPr txBox="1"/>
            <p:nvPr/>
          </p:nvSpPr>
          <p:spPr>
            <a:xfrm>
              <a:off x="17465287" y="260664"/>
              <a:ext cx="6561634" cy="146253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algn="l">
                <a:defRPr>
                  <a:solidFill>
                    <a:srgbClr val="D5D5D5"/>
                  </a:solidFill>
                  <a:latin typeface="+mn-lt"/>
                  <a:ea typeface="+mn-ea"/>
                  <a:cs typeface="+mn-cs"/>
                  <a:sym typeface="Helvetica Neue"/>
                </a:defRPr>
              </a:pPr>
              <a:r>
                <a:t>Mestrado Integrado em Arquitectura</a:t>
              </a:r>
            </a:p>
            <a:p>
              <a:pPr algn="l">
                <a:defRPr>
                  <a:solidFill>
                    <a:srgbClr val="D5D5D5"/>
                  </a:solidFill>
                  <a:latin typeface="+mn-lt"/>
                  <a:ea typeface="+mn-ea"/>
                  <a:cs typeface="+mn-cs"/>
                  <a:sym typeface="Helvetica Neue"/>
                </a:defRPr>
              </a:pPr>
              <a:r>
                <a:t>Ano Lectivo 2025-2026 1º Semestre</a:t>
              </a:r>
            </a:p>
            <a:p>
              <a:pPr algn="l">
                <a:defRPr>
                  <a:solidFill>
                    <a:srgbClr val="D5D5D5"/>
                  </a:solidFill>
                  <a:latin typeface="+mn-lt"/>
                  <a:ea typeface="+mn-ea"/>
                  <a:cs typeface="+mn-cs"/>
                  <a:sym typeface="Helvetica Neue"/>
                </a:defRPr>
              </a:pPr>
              <a:r>
                <a:t>Docente - Nuno Alão              2º Ano  </a:t>
              </a:r>
            </a:p>
          </p:txBody>
        </p:sp>
      </p:grp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8" name="Exerc. 2.1 - Spirula"/>
          <p:cNvGrpSpPr/>
          <p:nvPr/>
        </p:nvGrpSpPr>
        <p:grpSpPr>
          <a:xfrm>
            <a:off x="-342903" y="11488779"/>
            <a:ext cx="24726905" cy="1721337"/>
            <a:chOff x="-342901" y="-1"/>
            <a:chExt cx="24726904" cy="1721336"/>
          </a:xfrm>
        </p:grpSpPr>
        <p:sp>
          <p:nvSpPr>
            <p:cNvPr id="146" name="Retângulo"/>
            <p:cNvSpPr/>
            <p:nvPr/>
          </p:nvSpPr>
          <p:spPr>
            <a:xfrm>
              <a:off x="-1" y="-1"/>
              <a:ext cx="24384004" cy="1721336"/>
            </a:xfrm>
            <a:prstGeom prst="rect">
              <a:avLst/>
            </a:prstGeom>
            <a:solidFill>
              <a:srgbClr val="D5D5D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l">
                <a:defRPr sz="10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7" name="Aula. 1.1 - Apresentação"/>
            <p:cNvSpPr txBox="1"/>
            <p:nvPr/>
          </p:nvSpPr>
          <p:spPr>
            <a:xfrm>
              <a:off x="-342901" y="-1"/>
              <a:ext cx="24384004" cy="172133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ctr">
              <a:normAutofit/>
            </a:bodyPr>
            <a:lstStyle/>
            <a:p>
              <a:pPr lvl="8" algn="r" defTabSz="775969">
                <a:defRPr sz="9400">
                  <a:solidFill>
                    <a:srgbClr val="FFFFFF"/>
                  </a:solidFill>
                </a:defRPr>
              </a:pPr>
              <a:r>
                <a:rPr lang="pt-PT" dirty="0"/>
                <a:t>Site e linhas de código de HTML e CSS   </a:t>
              </a:r>
              <a:endParaRPr dirty="0"/>
            </a:p>
          </p:txBody>
        </p:sp>
      </p:grpSp>
      <p:pic>
        <p:nvPicPr>
          <p:cNvPr id="3" name="Imagem 2" descr="Uma imagem com texto, captura de ecrã&#10;&#10;Os conteúdos gerados por IA podem estar incorretos.">
            <a:extLst>
              <a:ext uri="{FF2B5EF4-FFF2-40B4-BE49-F238E27FC236}">
                <a16:creationId xmlns:a16="http://schemas.microsoft.com/office/drawing/2014/main" id="{5700F668-903A-98A5-AF48-08C03FA1D6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837" y="505884"/>
            <a:ext cx="10450011" cy="11035993"/>
          </a:xfrm>
          <a:prstGeom prst="rect">
            <a:avLst/>
          </a:prstGeom>
        </p:spPr>
      </p:pic>
      <p:pic>
        <p:nvPicPr>
          <p:cNvPr id="5" name="Imagem 4" descr="Uma imagem com texto, captura de ecrã, software&#10;&#10;Os conteúdos gerados por IA podem estar incorretos.">
            <a:extLst>
              <a:ext uri="{FF2B5EF4-FFF2-40B4-BE49-F238E27FC236}">
                <a16:creationId xmlns:a16="http://schemas.microsoft.com/office/drawing/2014/main" id="{AE1127C9-4D1D-5F0E-0EBA-085BD2B584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90834" y="203858"/>
            <a:ext cx="7626838" cy="11035993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" name="Exerc. 2.1 - Spirula"/>
          <p:cNvGrpSpPr/>
          <p:nvPr/>
        </p:nvGrpSpPr>
        <p:grpSpPr>
          <a:xfrm>
            <a:off x="-2" y="11488780"/>
            <a:ext cx="24384004" cy="1721335"/>
            <a:chOff x="0" y="0"/>
            <a:chExt cx="24384003" cy="1721334"/>
          </a:xfrm>
        </p:grpSpPr>
        <p:sp>
          <p:nvSpPr>
            <p:cNvPr id="151" name="Retângulo"/>
            <p:cNvSpPr/>
            <p:nvPr/>
          </p:nvSpPr>
          <p:spPr>
            <a:xfrm>
              <a:off x="-1" y="-1"/>
              <a:ext cx="24384004" cy="1721336"/>
            </a:xfrm>
            <a:prstGeom prst="rect">
              <a:avLst/>
            </a:prstGeom>
            <a:solidFill>
              <a:srgbClr val="D5D5D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l">
                <a:defRPr sz="10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52" name="Aula. 1.2 - Sxxxxx"/>
            <p:cNvSpPr txBox="1"/>
            <p:nvPr/>
          </p:nvSpPr>
          <p:spPr>
            <a:xfrm>
              <a:off x="-1" y="-1"/>
              <a:ext cx="24384004" cy="1721336"/>
            </a:xfrm>
            <a:prstGeom prst="rect">
              <a:avLst/>
            </a:prstGeom>
            <a:solidFill>
              <a:srgbClr val="DDDDDD"/>
            </a:solidFill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ctr">
              <a:normAutofit/>
            </a:bodyPr>
            <a:lstStyle/>
            <a:p>
              <a:pPr lvl="8" algn="l">
                <a:defRPr sz="10000">
                  <a:solidFill>
                    <a:srgbClr val="FFFFFF"/>
                  </a:solidFill>
                </a:defRPr>
              </a:pPr>
              <a:r>
                <a:rPr dirty="0"/>
                <a:t>                                </a:t>
              </a:r>
              <a:r>
                <a:rPr lang="pt-PT" dirty="0"/>
                <a:t>Trabalho em </a:t>
              </a:r>
              <a:r>
                <a:rPr lang="pt-PT" dirty="0" err="1"/>
                <a:t>autocad</a:t>
              </a:r>
              <a:r>
                <a:rPr lang="pt-PT" dirty="0"/>
                <a:t> </a:t>
              </a:r>
              <a:endParaRPr dirty="0"/>
            </a:p>
          </p:txBody>
        </p:sp>
      </p:grpSp>
      <p:pic>
        <p:nvPicPr>
          <p:cNvPr id="3" name="Imagem 2" descr="Uma imagem com captura de ecrã, diagrama, Saturação de cores, file&#10;&#10;Os conteúdos gerados por IA podem estar incorretos.">
            <a:extLst>
              <a:ext uri="{FF2B5EF4-FFF2-40B4-BE49-F238E27FC236}">
                <a16:creationId xmlns:a16="http://schemas.microsoft.com/office/drawing/2014/main" id="{438B6E8F-0D45-0652-B7B5-77A3928608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627" y="961776"/>
            <a:ext cx="9754961" cy="10231278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9CB8CB72-93E4-87C7-736E-DDAC3093D927}"/>
              </a:ext>
            </a:extLst>
          </p:cNvPr>
          <p:cNvSpPr txBox="1"/>
          <p:nvPr/>
        </p:nvSpPr>
        <p:spPr>
          <a:xfrm>
            <a:off x="12270769" y="3161509"/>
            <a:ext cx="10098577" cy="46269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t-PT" sz="4800" dirty="0"/>
              <a:t>Descrição:</a:t>
            </a:r>
          </a:p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t-PT" sz="2800" dirty="0"/>
              <a:t>Ao longo do processo começamos por decalcar o alçado da armação em madeira usando comandos como </a:t>
            </a:r>
            <a:r>
              <a:rPr lang="pt-PT" sz="2800" dirty="0" err="1"/>
              <a:t>line,offset</a:t>
            </a:r>
            <a:r>
              <a:rPr lang="pt-PT" sz="2800" dirty="0"/>
              <a:t>, </a:t>
            </a:r>
            <a:r>
              <a:rPr lang="pt-PT" sz="2800" dirty="0" err="1"/>
              <a:t>trim</a:t>
            </a:r>
            <a:r>
              <a:rPr lang="pt-PT" sz="2800" dirty="0"/>
              <a:t> entre outros </a:t>
            </a:r>
          </a:p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t-PT" sz="2800" dirty="0"/>
              <a:t>Depois puxamos uma serie de linhas auxiliares que se encontram noutra </a:t>
            </a:r>
            <a:r>
              <a:rPr lang="pt-PT" sz="2800" dirty="0" err="1"/>
              <a:t>layer</a:t>
            </a:r>
            <a:r>
              <a:rPr lang="pt-PT" sz="2800" dirty="0"/>
              <a:t> para fazer a planta e outro alçado, neste alçado uma vez que se </a:t>
            </a:r>
            <a:r>
              <a:rPr lang="pt-PT" sz="2800" dirty="0" err="1"/>
              <a:t>ve</a:t>
            </a:r>
            <a:r>
              <a:rPr lang="pt-PT" sz="2800" dirty="0"/>
              <a:t> as telhas de cobertura de frente usei o comando </a:t>
            </a:r>
            <a:r>
              <a:rPr lang="pt-PT" sz="2800" dirty="0" err="1"/>
              <a:t>hatch</a:t>
            </a:r>
            <a:r>
              <a:rPr lang="pt-PT" sz="2800" dirty="0"/>
              <a:t> para dar textura </a:t>
            </a:r>
            <a:r>
              <a:rPr lang="pt-PT" sz="4800" dirty="0"/>
              <a:t> </a:t>
            </a:r>
          </a:p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t-PT" sz="3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7" name="Exerc. 2.2 - Planorbis"/>
          <p:cNvGrpSpPr/>
          <p:nvPr/>
        </p:nvGrpSpPr>
        <p:grpSpPr>
          <a:xfrm>
            <a:off x="-2" y="11488780"/>
            <a:ext cx="24384004" cy="1721335"/>
            <a:chOff x="0" y="0"/>
            <a:chExt cx="24384003" cy="1721334"/>
          </a:xfrm>
        </p:grpSpPr>
        <p:sp>
          <p:nvSpPr>
            <p:cNvPr id="155" name="Retângulo"/>
            <p:cNvSpPr/>
            <p:nvPr/>
          </p:nvSpPr>
          <p:spPr>
            <a:xfrm>
              <a:off x="-1" y="-1"/>
              <a:ext cx="24384004" cy="1721336"/>
            </a:xfrm>
            <a:prstGeom prst="rect">
              <a:avLst/>
            </a:prstGeom>
            <a:solidFill>
              <a:srgbClr val="D5D5D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l">
                <a:defRPr sz="10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56" name="Aula. 1.2 - Sxxxxx"/>
            <p:cNvSpPr txBox="1"/>
            <p:nvPr/>
          </p:nvSpPr>
          <p:spPr>
            <a:xfrm>
              <a:off x="-1" y="-1"/>
              <a:ext cx="24384004" cy="172133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ctr">
              <a:normAutofit/>
            </a:bodyPr>
            <a:lstStyle/>
            <a:p>
              <a:pPr lvl="8" algn="l">
                <a:defRPr sz="10000">
                  <a:solidFill>
                    <a:srgbClr val="FFFFFF"/>
                  </a:solidFill>
                </a:defRPr>
              </a:pPr>
              <a:r>
                <a:rPr dirty="0"/>
                <a:t>                                </a:t>
              </a:r>
              <a:r>
                <a:rPr lang="pt-PT" dirty="0"/>
                <a:t>Layouts </a:t>
              </a:r>
              <a:endParaRPr dirty="0"/>
            </a:p>
          </p:txBody>
        </p:sp>
      </p:grpSp>
      <p:pic>
        <p:nvPicPr>
          <p:cNvPr id="3" name="Imagem 2" descr="Uma imagem com texto, diagrama, file, Paralelo&#10;&#10;Os conteúdos gerados por IA podem estar incorretos.">
            <a:extLst>
              <a:ext uri="{FF2B5EF4-FFF2-40B4-BE49-F238E27FC236}">
                <a16:creationId xmlns:a16="http://schemas.microsoft.com/office/drawing/2014/main" id="{A49E5C2D-A06C-7963-3741-211993DB4C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" y="295342"/>
            <a:ext cx="17699920" cy="11193437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FA48BE7C-D152-5F00-85D9-2D1FA0F0597B}"/>
              </a:ext>
            </a:extLst>
          </p:cNvPr>
          <p:cNvSpPr txBox="1"/>
          <p:nvPr/>
        </p:nvSpPr>
        <p:spPr>
          <a:xfrm>
            <a:off x="17890519" y="2659691"/>
            <a:ext cx="5655281" cy="361124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t-PT" sz="4800" dirty="0"/>
              <a:t>Descrição:</a:t>
            </a:r>
          </a:p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PT" sz="3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Por fim fiz um layouts onde coloquei medidas de altura através do DIM, e varias vistas através do MVIEW, colo</a:t>
            </a:r>
            <a:r>
              <a:rPr lang="pt-PT" dirty="0"/>
              <a:t>quei também legenda através do DTEXT </a:t>
            </a:r>
            <a:endParaRPr kumimoji="0" lang="pt-PT" sz="3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150</Words>
  <Application>Microsoft Office PowerPoint</Application>
  <PresentationFormat>Personalizados</PresentationFormat>
  <Paragraphs>19</Paragraphs>
  <Slides>5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5</vt:i4>
      </vt:variant>
    </vt:vector>
  </HeadingPairs>
  <TitlesOfParts>
    <vt:vector size="9" baseType="lpstr">
      <vt:lpstr>Helvetica Neue</vt:lpstr>
      <vt:lpstr>Helvetica Neue Light</vt:lpstr>
      <vt:lpstr>Helvetica Neue Medium</vt:lpstr>
      <vt:lpstr>White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Miguel Graça</cp:lastModifiedBy>
  <cp:revision>1</cp:revision>
  <dcterms:modified xsi:type="dcterms:W3CDTF">2025-10-31T16:26:52Z</dcterms:modified>
</cp:coreProperties>
</file>