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8"/>
  </p:notesMasterIdLst>
  <p:sldIdLst>
    <p:sldId id="256" r:id="rId5"/>
    <p:sldId id="257" r:id="rId6"/>
    <p:sldId id="258" r:id="rId7"/>
    <p:sldId id="312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2" r:id="rId38"/>
    <p:sldId id="290" r:id="rId39"/>
    <p:sldId id="297" r:id="rId40"/>
    <p:sldId id="293" r:id="rId41"/>
    <p:sldId id="298" r:id="rId42"/>
    <p:sldId id="294" r:id="rId43"/>
    <p:sldId id="291" r:id="rId44"/>
    <p:sldId id="299" r:id="rId45"/>
    <p:sldId id="295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14" r:id="rId54"/>
    <p:sldId id="307" r:id="rId55"/>
    <p:sldId id="315" r:id="rId56"/>
    <p:sldId id="317" r:id="rId5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8AA5B7-992C-4E08-BBE0-3FE966CFE731}" v="11" dt="2024-11-25T08:55:34.84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5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GB" dirty="0" err="1"/>
              <a:t>Geometria</a:t>
            </a:r>
            <a:r>
              <a:rPr lang="en-GB" dirty="0"/>
              <a:t> </a:t>
            </a:r>
            <a:r>
              <a:rPr lang="en-GB" dirty="0" err="1"/>
              <a:t>Descritiva</a:t>
            </a:r>
            <a:r>
              <a:rPr lang="en-GB" dirty="0"/>
              <a:t> e Conceptual</a:t>
            </a:r>
            <a:endParaRPr dirty="0"/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4</a:t>
              </a:r>
              <a:r>
                <a:rPr dirty="0"/>
                <a:t>-202</a:t>
              </a:r>
              <a:r>
                <a:rPr lang="en-GB" dirty="0"/>
                <a:t>5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1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F26A2-4119-B8FF-9095-7DE661654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9814F979-663A-1CC9-A6E3-28C81EE04CD1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en-GB" dirty="0"/>
              <a:t>Aula</a:t>
            </a:r>
            <a:r>
              <a:rPr dirty="0"/>
              <a:t>.</a:t>
            </a:r>
            <a:r>
              <a:rPr lang="pt-PT" dirty="0"/>
              <a:t> 4</a:t>
            </a:r>
            <a:r>
              <a:rPr dirty="0"/>
              <a:t> -</a:t>
            </a:r>
            <a:r>
              <a:rPr lang="pt-PT" dirty="0"/>
              <a:t>Rebatimento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E90EAB7-14C1-5958-3028-EEB045979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269" y="0"/>
            <a:ext cx="1883745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8649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FC5A8-B228-069E-C511-694366D60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74D902B2-3897-947F-2598-60A896804C71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</a:t>
            </a:r>
            <a:r>
              <a:rPr lang="en-GB" dirty="0" err="1"/>
              <a:t>Exerc</a:t>
            </a:r>
            <a:r>
              <a:rPr lang="en-GB" dirty="0"/>
              <a:t>. 4</a:t>
            </a:r>
            <a:r>
              <a:rPr dirty="0"/>
              <a:t>.</a:t>
            </a:r>
            <a:r>
              <a:rPr lang="pt-PT" dirty="0"/>
              <a:t>1</a:t>
            </a:r>
            <a:r>
              <a:rPr dirty="0"/>
              <a:t> </a:t>
            </a:r>
            <a:r>
              <a:rPr lang="en-US" altLang="zh-CN" dirty="0"/>
              <a:t>–</a:t>
            </a:r>
            <a:r>
              <a:rPr lang="pt-PT" dirty="0"/>
              <a:t> Rebatimento de um triângulo e um quadrado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73B67C-6019-A50F-673F-2A955A5A4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556" y="53121"/>
            <a:ext cx="17684885" cy="114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4214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0C8AF-918F-F13F-5BA2-3D22658B6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80F8A62-8C0F-848F-144E-E45D65A7CFDE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 err="1"/>
              <a:t>Exerc</a:t>
            </a:r>
            <a:r>
              <a:rPr lang="pt-PT" altLang="zh-CN" dirty="0"/>
              <a:t>. 4.2 – Rebatimento de triângulos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E1C386-329F-5D6C-A471-FB28588BD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943" y="185240"/>
            <a:ext cx="16498111" cy="1130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3418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97CE7-6DD8-876C-89AE-A201A8B3D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88F8E7DB-3AFE-35A0-2935-EB448898300C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/>
              <a:t>Aula. 5 – Interseção de superfícies 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779444-3D96-ED48-DE74-5E2EC292D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24" y="0"/>
            <a:ext cx="2037974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7728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EB8E1-3BF7-8732-70C3-BE208586E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82D50ADB-59CF-4535-5308-5A42BA7A529F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 err="1"/>
              <a:t>Exerc</a:t>
            </a:r>
            <a:r>
              <a:rPr lang="pt-PT" altLang="zh-CN" dirty="0"/>
              <a:t>. 5.1 – Interseção entre dois esferas com um plano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79CE9D-E902-D2C0-310F-93F3EAD9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708" y="216088"/>
            <a:ext cx="17684581" cy="112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0015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23E24-DDB2-B0A7-A0F5-0F8D56CE0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3CF98F6E-E7D3-51A9-551C-53D36DD9799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 err="1"/>
              <a:t>Exerc</a:t>
            </a:r>
            <a:r>
              <a:rPr lang="pt-PT" altLang="zh-CN" dirty="0"/>
              <a:t>. 5.2 – Interseção de uma esfera com dois cones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3EA7168-2CC0-D092-74AC-66BAC136E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87" y="0"/>
            <a:ext cx="1814282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36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1E541-8501-B36D-8C12-FAC61F7AC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F96BAA7F-81E2-F0F0-C16C-DE5E1BEF76B9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en-GB" dirty="0"/>
              <a:t>Aula</a:t>
            </a:r>
            <a:r>
              <a:rPr dirty="0"/>
              <a:t>.</a:t>
            </a:r>
            <a:r>
              <a:rPr lang="pt-PT" dirty="0"/>
              <a:t> 6</a:t>
            </a:r>
            <a:r>
              <a:rPr dirty="0"/>
              <a:t> </a:t>
            </a:r>
            <a:r>
              <a:rPr lang="en-US" altLang="zh-CN" dirty="0"/>
              <a:t>–</a:t>
            </a:r>
            <a:r>
              <a:rPr lang="pt-PT" dirty="0"/>
              <a:t> Declive em percentagem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F710C0E-1ECB-A40B-3AEA-A8A01221F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675" y="1"/>
            <a:ext cx="19560012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7801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05CEE-A20D-DCC5-868F-242C08968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61D06262-3F9A-4BC3-69C8-856D1070077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/>
              <a:t>                                Aula. 7.1 – Coberturas     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4D69EB2-C64C-3AB3-0BAA-859CC5FFF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81" y="0"/>
            <a:ext cx="1944903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2215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B3AFB-7266-B6ED-7288-5BD17ABBF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53F2B9B4-2C1F-7739-A7AE-CD4EEA302A7F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 err="1"/>
              <a:t>Exerc</a:t>
            </a:r>
            <a:r>
              <a:rPr lang="pt-PT" altLang="zh-CN" dirty="0"/>
              <a:t>. 7.1 – Coberturas e alçados 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47862C-5EED-98C7-D033-D71DEED4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93"/>
          <a:stretch/>
        </p:blipFill>
        <p:spPr>
          <a:xfrm>
            <a:off x="3518885" y="0"/>
            <a:ext cx="17346229" cy="114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9838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68090-0BFE-542D-6290-EE79752AB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9C05EA5-84EA-7599-268C-F65AD940F98D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/>
              <a:t>Aula. 7.2 – Coberturas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177FA2-C46F-0BCD-06E1-89575E916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139" y="0"/>
            <a:ext cx="1735172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8628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</a:t>
            </a:r>
            <a:r>
              <a:rPr lang="pt-PT" sz="6400" cap="small" dirty="0"/>
              <a:t>Soraia Jin</a:t>
            </a:r>
            <a:r>
              <a:rPr sz="6400" cap="small" dirty="0"/>
              <a:t>                  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20</a:t>
            </a:r>
            <a:r>
              <a:rPr lang="pt-PT" dirty="0"/>
              <a:t>241254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lang="en-GB" dirty="0"/>
                <a:t>RP</a:t>
              </a:r>
              <a:endParaRPr dirty="0"/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4</a:t>
              </a:r>
              <a:r>
                <a:rPr dirty="0"/>
                <a:t>-202</a:t>
              </a:r>
              <a:r>
                <a:rPr lang="en-GB" dirty="0"/>
                <a:t>5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1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C576B5DC-2285-3BAA-D3DE-89AC6E7CB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6"/>
          <a:stretch/>
        </p:blipFill>
        <p:spPr>
          <a:xfrm>
            <a:off x="15027959" y="-1"/>
            <a:ext cx="8343900" cy="97700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B1A05-7C3B-13C7-ACFB-73BF77915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56768C35-4669-CE3C-A52F-60F961F3A7FE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/>
              <a:t>Exerc.7.2 – Coberturas e alçados 1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2109FA-86A9-2AD8-B5C5-E6A199E02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306" y="0"/>
            <a:ext cx="2061138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3088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112FC-ADA2-55DF-0D0E-23C39407E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07915F6-8DF4-3E5C-6099-546AF7CEAD1C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/>
              <a:t>Exerc.7.2 – Coberturas e alçados 2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0B43B26-7512-88F1-C2BF-1BB5094750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52"/>
          <a:stretch/>
        </p:blipFill>
        <p:spPr>
          <a:xfrm>
            <a:off x="4731443" y="0"/>
            <a:ext cx="14921114" cy="114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0282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41654-0BEE-0E4A-73DD-31BAAAC3A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8F6134C6-C0CD-4D88-C44D-20A0936F1247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/>
              <a:t>Exerc.7.3– Coberturas com cotas diferentes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C5F66DD-DE50-EE25-8CC9-2FFEEDAE1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022" y="214313"/>
            <a:ext cx="14810065" cy="1117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2583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1E48D-1E97-F78F-5621-A0A762D8C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02DC2ED1-131D-270E-8943-F6C8D7CEE8E1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/>
              <a:t>Exerc.7.4– Coberturas com cotas diferentes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89AB0D8-5EC1-244B-8FED-42CF97C8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058" y="0"/>
            <a:ext cx="1766788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7774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CBE0A-E07A-C062-E88E-0F2CE1D77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2670EF63-1A31-64EB-504F-A25B061610F6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/>
              <a:t>Aula. 8 – Coberturas com espaço vazio no meio 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97FC70-C336-60B6-4D34-DCC1806FD6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0"/>
          <a:stretch/>
        </p:blipFill>
        <p:spPr>
          <a:xfrm>
            <a:off x="2962246" y="0"/>
            <a:ext cx="1845950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5202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1827C-0B5E-6B5B-3895-B075AEB06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DC7A90DA-AD6B-52E0-2CBD-82A6CD24D8A6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 err="1"/>
              <a:t>Exerc</a:t>
            </a:r>
            <a:r>
              <a:rPr lang="pt-PT" altLang="zh-CN" dirty="0"/>
              <a:t>. 8.1 – Coberturas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4897C0-23BB-38A9-588D-5108A7383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521" y="36756"/>
            <a:ext cx="18508454" cy="1145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1547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F7D22-34C0-5AC7-F1B8-165FFFA7D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E360A4E3-755C-5E7F-B660-34CE80B0566C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en-GB" dirty="0"/>
              <a:t>Aula</a:t>
            </a:r>
            <a:r>
              <a:rPr dirty="0"/>
              <a:t>.</a:t>
            </a:r>
            <a:r>
              <a:rPr lang="pt-PT" dirty="0"/>
              <a:t> 9.1</a:t>
            </a:r>
            <a:r>
              <a:rPr dirty="0"/>
              <a:t> </a:t>
            </a:r>
            <a:r>
              <a:rPr lang="en-US" altLang="zh-CN" dirty="0"/>
              <a:t>–</a:t>
            </a:r>
            <a:r>
              <a:rPr lang="pt-PT" dirty="0"/>
              <a:t>Superfícies Topográficas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D6FE45-0FD6-C41D-4C84-B9EF93BE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12" y="0"/>
            <a:ext cx="20580976" cy="114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3808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455A5-94C3-6FD4-E6F6-9B3A032C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6924AD54-41E5-C94F-46F3-7A2B082B1F98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/>
              <a:t> </a:t>
            </a:r>
            <a:r>
              <a:rPr lang="pt-PT" altLang="zh-CN" dirty="0" err="1"/>
              <a:t>Exerc</a:t>
            </a:r>
            <a:r>
              <a:rPr lang="pt-PT" altLang="zh-CN" dirty="0"/>
              <a:t>. 9.1 –Superfícies Topográficas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CF7176F-E435-5EFC-D677-EB71C4E15F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" t="448" r="597" b="179"/>
          <a:stretch/>
        </p:blipFill>
        <p:spPr>
          <a:xfrm>
            <a:off x="3614227" y="0"/>
            <a:ext cx="1715554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1259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33B7D-380F-B58C-A0DA-C8949F7B7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3828DBCB-2507-3735-73F4-B1FA6CEAC019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/>
              <a:t> </a:t>
            </a:r>
            <a:r>
              <a:rPr lang="pt-PT" altLang="zh-CN" dirty="0" err="1"/>
              <a:t>Exerc</a:t>
            </a:r>
            <a:r>
              <a:rPr lang="pt-PT" altLang="zh-CN" dirty="0"/>
              <a:t>. 9.2 –Superfícies Topográficas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D4C496-7348-335B-0162-3FD49C4299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3"/>
          <a:stretch/>
        </p:blipFill>
        <p:spPr>
          <a:xfrm>
            <a:off x="4236995" y="0"/>
            <a:ext cx="1624175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5761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C8945-4998-003C-4CB1-52E715DFA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9CC54EEA-B0D7-393C-554C-EF71F3FB86E2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/>
              <a:t> </a:t>
            </a:r>
            <a:r>
              <a:rPr lang="pt-PT" altLang="zh-CN" dirty="0" err="1"/>
              <a:t>Exerc</a:t>
            </a:r>
            <a:r>
              <a:rPr lang="pt-PT" altLang="zh-CN" dirty="0"/>
              <a:t>. 9.3 –Superfícies Topográficas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1DC3ACD-7D02-B1B6-D47C-DE2AB58B7F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6"/>
          <a:stretch/>
        </p:blipFill>
        <p:spPr>
          <a:xfrm>
            <a:off x="3815918" y="0"/>
            <a:ext cx="1675216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50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lang="en-GB" dirty="0"/>
                <a:t>GDCA</a:t>
              </a:r>
              <a:endParaRPr dirty="0"/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4</a:t>
              </a:r>
              <a:r>
                <a:rPr dirty="0"/>
                <a:t>-202</a:t>
              </a:r>
              <a:r>
                <a:rPr lang="en-GB" dirty="0"/>
                <a:t>5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1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2539406" y="1176042"/>
            <a:ext cx="14329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t>ÍNDICE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177319F-D142-AC65-4E38-C7E90382A0DC}"/>
              </a:ext>
            </a:extLst>
          </p:cNvPr>
          <p:cNvSpPr txBox="1"/>
          <p:nvPr/>
        </p:nvSpPr>
        <p:spPr>
          <a:xfrm>
            <a:off x="2539406" y="1732804"/>
            <a:ext cx="11058607" cy="9797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4. Índice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5. Aula.1- Projeções de um cubo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6. Exerc.1.1 – Projeções de pirâmides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7. </a:t>
            </a:r>
            <a:r>
              <a:rPr lang="en-GB" altLang="zh-CN" dirty="0"/>
              <a:t>Aula. 2 – </a:t>
            </a:r>
            <a:r>
              <a:rPr lang="en-GB" altLang="zh-CN" dirty="0" err="1"/>
              <a:t>Projeções</a:t>
            </a:r>
            <a:r>
              <a:rPr lang="en-GB" altLang="zh-CN" dirty="0"/>
              <a:t> </a:t>
            </a:r>
            <a:r>
              <a:rPr lang="en-GB" altLang="zh-CN" dirty="0" err="1"/>
              <a:t>cotadas</a:t>
            </a:r>
            <a:endParaRPr lang="pt-PT" altLang="zh-CN" dirty="0"/>
          </a:p>
          <a:p>
            <a:pPr algn="l"/>
            <a:r>
              <a:rPr lang="pt-PT" altLang="zh-CN" dirty="0"/>
              <a:t>8. </a:t>
            </a:r>
            <a:r>
              <a:rPr lang="pt-PT" altLang="zh-CN" dirty="0" err="1"/>
              <a:t>Exerc</a:t>
            </a:r>
            <a:r>
              <a:rPr lang="pt-PT" altLang="zh-CN" dirty="0"/>
              <a:t>. 2.1. – Projeção cotada do cubo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9. </a:t>
            </a:r>
            <a:r>
              <a:rPr lang="en-GB" altLang="zh-CN" dirty="0"/>
              <a:t>Aula. 3 - </a:t>
            </a:r>
            <a:r>
              <a:rPr lang="en-GB" altLang="zh-CN" dirty="0" err="1"/>
              <a:t>Interseções</a:t>
            </a:r>
            <a:endParaRPr lang="pt-PT" altLang="zh-CN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10. </a:t>
            </a:r>
            <a:r>
              <a:rPr lang="en-GB" altLang="zh-CN" dirty="0"/>
              <a:t>Aula. 4 -</a:t>
            </a:r>
            <a:r>
              <a:rPr lang="en-GB" altLang="zh-CN" dirty="0" err="1"/>
              <a:t>Rebatimento</a:t>
            </a:r>
            <a:endParaRPr lang="pt-PT" altLang="zh-CN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11. </a:t>
            </a:r>
            <a:r>
              <a:rPr lang="pt-PT" altLang="zh-CN" dirty="0" err="1"/>
              <a:t>Exerc</a:t>
            </a:r>
            <a:r>
              <a:rPr lang="pt-PT" altLang="zh-CN" dirty="0"/>
              <a:t>. 4.1 – Rebatimento de um triângulo e um quadrado</a:t>
            </a:r>
          </a:p>
          <a:p>
            <a:pPr algn="l"/>
            <a:r>
              <a:rPr lang="pt-PT" altLang="zh-CN" dirty="0"/>
              <a:t>12. </a:t>
            </a:r>
            <a:r>
              <a:rPr lang="pt-PT" altLang="zh-CN" dirty="0" err="1"/>
              <a:t>Exerc</a:t>
            </a:r>
            <a:r>
              <a:rPr lang="pt-PT" altLang="zh-CN" dirty="0"/>
              <a:t>. 4.2 – Rebatimento de triângulos</a:t>
            </a:r>
          </a:p>
          <a:p>
            <a:pPr algn="l"/>
            <a:r>
              <a:rPr lang="pt-PT" altLang="zh-CN" dirty="0"/>
              <a:t>13. Aula. 5 – Interseção de superfícies </a:t>
            </a:r>
          </a:p>
          <a:p>
            <a:pPr algn="l"/>
            <a:r>
              <a:rPr lang="pt-PT" altLang="zh-CN" dirty="0"/>
              <a:t>14. </a:t>
            </a:r>
            <a:r>
              <a:rPr lang="pt-PT" altLang="zh-CN" dirty="0" err="1"/>
              <a:t>Exerc</a:t>
            </a:r>
            <a:r>
              <a:rPr lang="pt-PT" altLang="zh-CN" dirty="0"/>
              <a:t>. 5.1 – Interseção entre duas esferas com um plano</a:t>
            </a:r>
          </a:p>
          <a:p>
            <a:pPr algn="l"/>
            <a:r>
              <a:rPr kumimoji="0" lang="pt-PT" altLang="zh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15. </a:t>
            </a:r>
            <a:r>
              <a:rPr lang="pt-PT" altLang="zh-CN" dirty="0" err="1"/>
              <a:t>Exerc</a:t>
            </a:r>
            <a:r>
              <a:rPr lang="pt-PT" altLang="zh-CN" dirty="0"/>
              <a:t>. 5.2 – Interseção de uma esfera com dois cones </a:t>
            </a:r>
            <a:endParaRPr kumimoji="0" lang="pt-PT" altLang="zh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altLang="zh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16. </a:t>
            </a:r>
            <a:r>
              <a:rPr lang="pt-PT" altLang="zh-CN" dirty="0"/>
              <a:t>Aula. 6 – Declive em percentagem</a:t>
            </a:r>
            <a:endParaRPr kumimoji="0" lang="pt-PT" altLang="zh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altLang="zh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17. </a:t>
            </a:r>
            <a:r>
              <a:rPr lang="pt-PT" altLang="zh-CN" dirty="0"/>
              <a:t>Aula. 7.1 - Coberturas </a:t>
            </a:r>
            <a:endParaRPr kumimoji="0" lang="pt-PT" altLang="zh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/>
            <a:r>
              <a:rPr lang="pt-PT" altLang="zh-CN" dirty="0"/>
              <a:t>18. </a:t>
            </a:r>
            <a:r>
              <a:rPr lang="pt-PT" altLang="zh-CN" dirty="0" err="1"/>
              <a:t>Exerc</a:t>
            </a:r>
            <a:r>
              <a:rPr lang="pt-PT" altLang="zh-CN" dirty="0"/>
              <a:t>. 7.1 – Coberturas e alçados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altLang="zh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19. </a:t>
            </a:r>
            <a:r>
              <a:rPr lang="pt-PT" altLang="zh-CN" dirty="0"/>
              <a:t>Aula. 7.2 – Coberturas</a:t>
            </a:r>
            <a:endParaRPr kumimoji="0" lang="pt-PT" altLang="zh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/>
            <a:r>
              <a:rPr lang="pt-PT" altLang="zh-CN" dirty="0"/>
              <a:t>20. Exerc.7.2 – Coberturas e alçados 1</a:t>
            </a:r>
          </a:p>
          <a:p>
            <a:pPr algn="l"/>
            <a:r>
              <a:rPr kumimoji="0" lang="pt-PT" altLang="zh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21. </a:t>
            </a:r>
            <a:r>
              <a:rPr lang="pt-PT" altLang="zh-CN" dirty="0"/>
              <a:t>Exerc.7.2 – Coberturas e alçados 2</a:t>
            </a:r>
            <a:endParaRPr kumimoji="0" lang="pt-PT" altLang="zh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/>
            <a:r>
              <a:rPr lang="pt-PT" altLang="zh-CN" dirty="0"/>
              <a:t>22. Exerc.7.3– Coberturas com cotas diferentes</a:t>
            </a:r>
          </a:p>
          <a:p>
            <a:pPr algn="l"/>
            <a:r>
              <a:rPr kumimoji="0" lang="pt-PT" altLang="zh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23. </a:t>
            </a:r>
            <a:r>
              <a:rPr lang="pt-PT" altLang="zh-CN" dirty="0"/>
              <a:t>Exerc.7.4– Coberturas com cotas diferentes</a:t>
            </a:r>
            <a:endParaRPr kumimoji="0" lang="pt-PT" altLang="zh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/>
            <a:r>
              <a:rPr lang="pt-PT" altLang="zh-CN" dirty="0"/>
              <a:t>24. Aula. 8 – Coberturas com espaço vazio no meio 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692A40-98EF-3122-ED24-734119E07C27}"/>
              </a:ext>
            </a:extLst>
          </p:cNvPr>
          <p:cNvSpPr txBox="1"/>
          <p:nvPr/>
        </p:nvSpPr>
        <p:spPr>
          <a:xfrm>
            <a:off x="14102142" y="1501971"/>
            <a:ext cx="10178443" cy="10259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PT" altLang="zh-CN" dirty="0"/>
              <a:t>25. </a:t>
            </a:r>
            <a:r>
              <a:rPr lang="pt-PT" altLang="zh-CN" dirty="0" err="1"/>
              <a:t>Exerc</a:t>
            </a:r>
            <a:r>
              <a:rPr lang="pt-PT" altLang="zh-CN" dirty="0"/>
              <a:t>. 8.1 – Coberturas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26. </a:t>
            </a:r>
            <a:r>
              <a:rPr lang="en-GB" altLang="zh-CN" dirty="0"/>
              <a:t>Aula. 9 –</a:t>
            </a:r>
            <a:r>
              <a:rPr lang="en-GB" altLang="zh-CN" dirty="0" err="1"/>
              <a:t>Superfícies</a:t>
            </a:r>
            <a:r>
              <a:rPr lang="en-GB" altLang="zh-CN" dirty="0"/>
              <a:t> </a:t>
            </a:r>
            <a:r>
              <a:rPr lang="en-GB" altLang="zh-CN" dirty="0" err="1"/>
              <a:t>Topográficas</a:t>
            </a:r>
            <a:endParaRPr lang="pt-PT" altLang="zh-CN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27. </a:t>
            </a:r>
            <a:r>
              <a:rPr lang="pt-PT" altLang="zh-CN" dirty="0" err="1"/>
              <a:t>Exerc</a:t>
            </a:r>
            <a:r>
              <a:rPr lang="pt-PT" altLang="zh-CN" dirty="0"/>
              <a:t>. 9.1 –Superfícies Topográficas (Pentágono)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28. </a:t>
            </a:r>
            <a:r>
              <a:rPr lang="pt-PT" altLang="zh-CN" dirty="0" err="1"/>
              <a:t>Exerc</a:t>
            </a:r>
            <a:r>
              <a:rPr lang="pt-PT" altLang="zh-CN" dirty="0"/>
              <a:t>. 9.2 –Superfícies Topográficas (estradas 1)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29. </a:t>
            </a:r>
            <a:r>
              <a:rPr lang="pt-PT" altLang="zh-CN" dirty="0" err="1"/>
              <a:t>Exerc</a:t>
            </a:r>
            <a:r>
              <a:rPr lang="pt-PT" altLang="zh-CN" dirty="0"/>
              <a:t>. 9.3 –Superfícies Topográficas (estradas 2)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30. Aula 10- Interseção de sólidos </a:t>
            </a:r>
          </a:p>
          <a:p>
            <a:pPr algn="l"/>
            <a:r>
              <a:rPr lang="pt-PT" altLang="zh-CN" dirty="0"/>
              <a:t>31. Aula 10- Interseção de sólidos </a:t>
            </a:r>
          </a:p>
          <a:p>
            <a:pPr algn="l"/>
            <a:r>
              <a:rPr lang="pt-PT" altLang="zh-CN" dirty="0"/>
              <a:t>32. Exerc.10.1 –Interseção de um cone com um cilindro  em dupla projeção ortogonal</a:t>
            </a:r>
          </a:p>
          <a:p>
            <a:pPr algn="l"/>
            <a:r>
              <a:rPr lang="pt-PT" altLang="zh-CN" dirty="0"/>
              <a:t>33. Exerc.10.2 –Interseção de dois cones em dupla projeção ortogonal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34. Aula. 11.1 – Luz e Sombra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35. Aula.11.2 – Métodos de determinação de sombra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36. Aula.11.3 – Métodos de determinação de sombra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37.</a:t>
            </a:r>
            <a:r>
              <a:rPr lang="en-GB" altLang="zh-CN" dirty="0"/>
              <a:t> Aula.11.4 – Sombra Auto-</a:t>
            </a:r>
            <a:r>
              <a:rPr lang="en-GB" altLang="zh-CN" dirty="0" err="1"/>
              <a:t>projetada</a:t>
            </a:r>
            <a:endParaRPr lang="pt-PT" altLang="zh-CN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38. Aula.11.5 – Determinação de sombra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39. </a:t>
            </a:r>
            <a:r>
              <a:rPr lang="pt-PT" altLang="zh-CN" dirty="0" err="1"/>
              <a:t>Exerc</a:t>
            </a:r>
            <a:r>
              <a:rPr lang="pt-PT" altLang="zh-CN" dirty="0"/>
              <a:t>. 11.1- Sombra de um objeto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40. Aula. 11.6 – Luz e Sombra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41. Aula. 11.7 – Luz e Sombra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42. Aula. 11.8 – Luz e Sombra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43. Aula. 11.9 – Luz e Sombra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44. Aula. 12.1 – Projeção (perspetiva)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E75DC-3901-330C-FF7B-1E84B1841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6705518E-9646-FF3D-D08A-C1E93954A23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altLang="zh-CN" dirty="0"/>
              <a:t>Aula 10- Interseção de sólidos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700ED6-A296-F727-2C00-AC9106F1B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768" y="12743"/>
            <a:ext cx="17162462" cy="114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2056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2BD5C-CD7C-1D4D-FCBF-BC47EE80A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78460566-300D-5CB0-7B1D-B97187DD1E0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altLang="zh-CN" dirty="0"/>
              <a:t>Aula 10- Interseção de sólidos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B495C06-FED2-27DE-45C6-351B23C66037}"/>
              </a:ext>
            </a:extLst>
          </p:cNvPr>
          <p:cNvSpPr txBox="1"/>
          <p:nvPr/>
        </p:nvSpPr>
        <p:spPr>
          <a:xfrm>
            <a:off x="626267" y="94902"/>
            <a:ext cx="23131464" cy="114133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altLang="zh-C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A determinação dos planos limite 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na interseção de figuras geométricas permite identificar o tipo de interseção existente, assim como a zona onde ela ocorre. Dessa forma, é possível identificar os planos úteis na sua determinação. Os planos limite são aqueles que devem conter as geratrizes das duas figuras, e por isso devem obedecer às condicionantes impostas pelos elementos diretores das duas figuras:</a:t>
            </a: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sz="2800" b="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	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- No caso de um </a:t>
            </a:r>
            <a:r>
              <a:rPr kumimoji="0" lang="pt-PT" altLang="zh-C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cone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, os planos devem sempre passar pelo vértice e serem tangentes à diretriz.</a:t>
            </a: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sz="2800" b="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	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- No caso de um </a:t>
            </a:r>
            <a:r>
              <a:rPr kumimoji="0" lang="pt-PT" altLang="zh-C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cilindro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, os planos, sendo também tangentes à diretriz, devem conter a direção das geratrizes. </a:t>
            </a: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Assim, os planos limite podem conter geratrizes de ambas as figuras. Uma vez determinados os dois planos limite de cada uma das figuras (totalizando 4 planos), a análise de suas posições (dos traços dos planos) indica o tipo de interseção, da seguinte forma:</a:t>
            </a: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	1º - </a:t>
            </a:r>
            <a:r>
              <a:rPr lang="pt-PT" altLang="zh-CN" sz="2800" b="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a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 interseção dá-se na sobreposição da área que medeia cada par de planos limite, incluindo o traço que fica dentro dessa área.</a:t>
            </a: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sz="2800" b="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	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2º - </a:t>
            </a:r>
            <a:r>
              <a:rPr kumimoji="0" lang="pt-PT" altLang="zh-C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Interseção por arrancamento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: a zona de sobreposição das áreas delimitadas pelos dois pares de planos limite é parcial, com parte de cada sólido fora dessa área de sobreposição.</a:t>
            </a: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sz="2800" b="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	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3º - </a:t>
            </a:r>
            <a:r>
              <a:rPr kumimoji="0" lang="pt-PT" altLang="zh-C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Interseção por penetração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: a zona de incidência de interseção delimitada por um par de planos limite situa-se inteiramente dentro da área delimitada pelo outro par, havendo excedente de uma figura para um dos lados.</a:t>
            </a: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	4º - </a:t>
            </a:r>
            <a:r>
              <a:rPr kumimoji="0" lang="pt-PT" altLang="zh-C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Interseção por </a:t>
            </a:r>
            <a:r>
              <a:rPr kumimoji="0" lang="pt-PT" altLang="zh-CN" sz="28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beijamento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: a zona de abrangência de um par de planos situa-se dentro da zona do outro par, mas existe coincidência entre um dos planos limite de cada figura. Dessa coincidência, uma geratriz de cada figura se intersecta em um ponto, que é o ponto de contato entre duas linhas de interseção que passam a ser uma só.</a:t>
            </a: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sz="2800" b="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	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5º - </a:t>
            </a:r>
            <a:r>
              <a:rPr kumimoji="0" lang="pt-PT" altLang="zh-C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Interseção por duplo </a:t>
            </a:r>
            <a:r>
              <a:rPr kumimoji="0" lang="pt-PT" altLang="zh-CN" sz="28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beijamento</a:t>
            </a:r>
            <a:r>
              <a:rPr kumimoji="0" lang="pt-PT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  <a:sym typeface="Helvetica Neue"/>
              </a:rPr>
              <a:t>: os dois planos limite de uma figura coincidem com os dois planos da outra figura. A interseção é total, envolvendo todas as geratrizes de ambas as figuras, com interseção completa.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0216157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C734F-9AD0-C8C0-82FD-D4D1FA8E5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B0EE3C72-803B-7CBD-7B9C-F151DE77A02B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GB" dirty="0" err="1"/>
              <a:t>Exerc</a:t>
            </a:r>
            <a:r>
              <a:rPr dirty="0"/>
              <a:t>.</a:t>
            </a:r>
            <a:r>
              <a:rPr lang="pt-PT" dirty="0"/>
              <a:t>10.1</a:t>
            </a:r>
            <a:r>
              <a:rPr dirty="0"/>
              <a:t> </a:t>
            </a:r>
            <a:r>
              <a:rPr lang="en-US" altLang="zh-CN" dirty="0"/>
              <a:t>–</a:t>
            </a:r>
            <a:r>
              <a:rPr lang="pt-PT" dirty="0"/>
              <a:t>Interseção de um cone com um cilindro  em dupla projeção ortogonal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123018-BD82-C5CC-0AD7-887688388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524" y="0"/>
            <a:ext cx="1686695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9737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74DE9-4844-4695-B074-C38D39174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D67BD2F5-1BA8-3D7C-9F62-48A090A263E6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altLang="zh-CN" dirty="0"/>
              <a:t>Exerc.10.2 –Interseção de dois cones em dupla projeção ortogonal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82172C-32AC-2D9C-215A-CE1545925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0" y="0"/>
            <a:ext cx="16421100" cy="10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65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7DA0A-CC06-0CA7-975B-2DF2B6382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8345A0D2-2403-F927-12FD-80FFC9E80ECB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en-GB" dirty="0"/>
              <a:t>Aula</a:t>
            </a:r>
            <a:r>
              <a:rPr dirty="0"/>
              <a:t>.</a:t>
            </a:r>
            <a:r>
              <a:rPr lang="pt-PT" dirty="0"/>
              <a:t> 11.1</a:t>
            </a:r>
            <a:r>
              <a:rPr dirty="0"/>
              <a:t> </a:t>
            </a:r>
            <a:r>
              <a:rPr lang="en-US" altLang="zh-CN" dirty="0"/>
              <a:t>–</a:t>
            </a:r>
            <a:r>
              <a:rPr lang="pt-PT" dirty="0"/>
              <a:t> Luz e Sombra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19CA184-9B1A-3456-3468-BCF238B14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163840"/>
            <a:ext cx="16933294" cy="1132494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FA60136-F876-AD09-7A10-36F6CAC5F6F6}"/>
              </a:ext>
            </a:extLst>
          </p:cNvPr>
          <p:cNvSpPr txBox="1"/>
          <p:nvPr/>
        </p:nvSpPr>
        <p:spPr>
          <a:xfrm>
            <a:off x="14218228" y="505886"/>
            <a:ext cx="5974772" cy="5586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altLang="zh-CN" sz="2000" b="1" u="sng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Teoria Geral da Sombra</a:t>
            </a:r>
            <a:endParaRPr lang="zh-CN" altLang="zh-CN" sz="2000" u="sng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PT" altLang="zh-CN" sz="2000" b="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Quando um raio de luz (semi-reta), originado numa fonte luminosa, interseta um ponto opaco, ele se transforma em raio de sombra, deixando no ponto opaco um ponto de sombra própria e, a partir daí, depositando pontos de sombra projetada em todos os pontos opacos que vier a intersetar.</a:t>
            </a:r>
            <a:endParaRPr lang="zh-CN" altLang="zh-CN" sz="2000" b="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PT" altLang="zh-CN" sz="2000" b="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Se considerarmos um corpo opaco com dimensão (ões), o raio de luz, ao intersetar o corpo, deposita no ponto de entrada um ponto de luz, transformando-se imediatamente em raio de sombra. Este raio de sombra atravessa o interior do corpo e, ao sair, deixa depositado no ponto de saída um ponto de sombra própria, aplicando-se, a partir daí, a </a:t>
            </a:r>
            <a:r>
              <a:rPr lang="pt-PT" altLang="zh-CN" sz="20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teoria geral da sombra.</a:t>
            </a:r>
            <a:endParaRPr lang="zh-CN" altLang="zh-CN" sz="20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9755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8FA57-CFA2-4D6B-35FD-D02ECE665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texto, esboço, desenho, papel&#10;&#10;Descrição gerada automaticamente">
            <a:extLst>
              <a:ext uri="{FF2B5EF4-FFF2-40B4-BE49-F238E27FC236}">
                <a16:creationId xmlns:a16="http://schemas.microsoft.com/office/drawing/2014/main" id="{9813FA0A-3B52-437C-EAE7-747270C4C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t="1666" r="11250" b="3688"/>
          <a:stretch/>
        </p:blipFill>
        <p:spPr>
          <a:xfrm>
            <a:off x="2565400" y="1"/>
            <a:ext cx="18440400" cy="11488780"/>
          </a:xfrm>
          <a:prstGeom prst="rect">
            <a:avLst/>
          </a:prstGeom>
        </p:spPr>
      </p:pic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75D2A340-4FCA-1309-6736-54AF3EA6FBB1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</a:t>
            </a:r>
            <a:r>
              <a:rPr lang="en-GB" dirty="0"/>
              <a:t>Aula</a:t>
            </a:r>
            <a:r>
              <a:rPr dirty="0"/>
              <a:t>.</a:t>
            </a:r>
            <a:r>
              <a:rPr lang="pt-PT" dirty="0"/>
              <a:t>11.2</a:t>
            </a:r>
            <a:r>
              <a:rPr dirty="0"/>
              <a:t> </a:t>
            </a:r>
            <a:r>
              <a:rPr lang="en-US" altLang="zh-CN" dirty="0"/>
              <a:t>–</a:t>
            </a:r>
            <a:r>
              <a:rPr lang="pt-PT" dirty="0"/>
              <a:t> Métodos de determinação de sombra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F19736-9872-18E9-66E7-3C6D84CAA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0"/>
            <a:ext cx="1844039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1768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ABB5B-AB1C-FEC0-8BFC-13C0E3B11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36037664-0284-8D5D-376E-45961BC87B86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altLang="zh-CN" dirty="0"/>
              <a:t>Aula.11.3 – Métodos de determinação de sombra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110A33-46B4-4168-83A9-9E65FB245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513" y="505886"/>
            <a:ext cx="17401395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126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984B4-6750-AB95-6374-0429534F6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429CF6D8-E195-B24E-DD3A-F23B0C37BB11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en-GB" dirty="0"/>
              <a:t>Aula</a:t>
            </a:r>
            <a:r>
              <a:rPr dirty="0"/>
              <a:t>.</a:t>
            </a:r>
            <a:r>
              <a:rPr lang="pt-PT" dirty="0"/>
              <a:t>11.4</a:t>
            </a:r>
            <a:r>
              <a:rPr dirty="0"/>
              <a:t> </a:t>
            </a:r>
            <a:r>
              <a:rPr lang="en-US" altLang="zh-CN" dirty="0"/>
              <a:t>–</a:t>
            </a:r>
            <a:r>
              <a:rPr lang="pt-PT" dirty="0"/>
              <a:t> Sombra </a:t>
            </a:r>
            <a:r>
              <a:rPr lang="pt-PT" dirty="0" err="1"/>
              <a:t>Auto-projetada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C59DF6-FD89-848B-85AA-52E7D9712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42"/>
          <a:stretch/>
        </p:blipFill>
        <p:spPr>
          <a:xfrm>
            <a:off x="783737" y="291830"/>
            <a:ext cx="22816523" cy="111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9539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F9249-033B-7B6F-CC47-0065293DB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9CBB1841-4195-F0E4-6B10-54A13ED24AA9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altLang="zh-CN" dirty="0"/>
              <a:t>Aula.11.5 – Determinação de sombra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3E09BE3-AED3-C641-C056-F3DB849DD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566" y="0"/>
            <a:ext cx="1307486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5021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7B478-F449-780A-0951-32FDBD625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62D38389-25FC-F285-255C-8D8FEEC45AD7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 err="1"/>
              <a:t>Exerc</a:t>
            </a:r>
            <a:r>
              <a:rPr lang="pt-PT" dirty="0"/>
              <a:t>. 11.1- Sombra de um objeto 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A0C0EF4-087B-E4C5-0244-1D14E47C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" t="980" b="337"/>
          <a:stretch/>
        </p:blipFill>
        <p:spPr>
          <a:xfrm>
            <a:off x="4127390" y="0"/>
            <a:ext cx="1612922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61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2D9FB-B356-138A-A8BF-E871F7946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>
            <a:extLst>
              <a:ext uri="{FF2B5EF4-FFF2-40B4-BE49-F238E27FC236}">
                <a16:creationId xmlns:a16="http://schemas.microsoft.com/office/drawing/2014/main" id="{8E384F94-F191-E822-348C-21B01AB58D5F}"/>
              </a:ext>
            </a:extLst>
          </p:cNvPr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>
              <a:extLst>
                <a:ext uri="{FF2B5EF4-FFF2-40B4-BE49-F238E27FC236}">
                  <a16:creationId xmlns:a16="http://schemas.microsoft.com/office/drawing/2014/main" id="{D84B3BE4-04F9-0C99-CAD1-04F032176861}"/>
                </a:ext>
              </a:extLst>
            </p:cNvPr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>
              <a:extLst>
                <a:ext uri="{FF2B5EF4-FFF2-40B4-BE49-F238E27FC236}">
                  <a16:creationId xmlns:a16="http://schemas.microsoft.com/office/drawing/2014/main" id="{9297847E-8B6B-04DB-FEFE-34B9B89C5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>
              <a:extLst>
                <a:ext uri="{FF2B5EF4-FFF2-40B4-BE49-F238E27FC236}">
                  <a16:creationId xmlns:a16="http://schemas.microsoft.com/office/drawing/2014/main" id="{AA236443-D48F-5C6D-D9A2-B30BEF63C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>
              <a:extLst>
                <a:ext uri="{FF2B5EF4-FFF2-40B4-BE49-F238E27FC236}">
                  <a16:creationId xmlns:a16="http://schemas.microsoft.com/office/drawing/2014/main" id="{D97E87F8-CFC7-5D32-B899-2E08AB4B6A88}"/>
                </a:ext>
              </a:extLst>
            </p:cNvPr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lang="en-GB" dirty="0"/>
                <a:t>GDCA</a:t>
              </a:r>
              <a:endParaRPr dirty="0"/>
            </a:p>
          </p:txBody>
        </p:sp>
        <p:sp>
          <p:nvSpPr>
            <p:cNvPr id="140" name="Mestrado Integrado em Arquitectura…">
              <a:extLst>
                <a:ext uri="{FF2B5EF4-FFF2-40B4-BE49-F238E27FC236}">
                  <a16:creationId xmlns:a16="http://schemas.microsoft.com/office/drawing/2014/main" id="{13AAF421-DB13-60E1-0A58-DDCBAA353C7D}"/>
                </a:ext>
              </a:extLst>
            </p:cNvPr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4</a:t>
              </a:r>
              <a:r>
                <a:rPr dirty="0"/>
                <a:t>-202</a:t>
              </a:r>
              <a:r>
                <a:rPr lang="en-GB" dirty="0"/>
                <a:t>5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1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>
            <a:extLst>
              <a:ext uri="{FF2B5EF4-FFF2-40B4-BE49-F238E27FC236}">
                <a16:creationId xmlns:a16="http://schemas.microsoft.com/office/drawing/2014/main" id="{35BFC10C-4BA6-C566-D81E-6596E5B9ABDA}"/>
              </a:ext>
            </a:extLst>
          </p:cNvPr>
          <p:cNvSpPr txBox="1"/>
          <p:nvPr/>
        </p:nvSpPr>
        <p:spPr>
          <a:xfrm>
            <a:off x="2539406" y="1176042"/>
            <a:ext cx="14329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t>ÍNDICE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24F463-8D8E-91E4-AA26-048FA523DA2B}"/>
              </a:ext>
            </a:extLst>
          </p:cNvPr>
          <p:cNvSpPr txBox="1"/>
          <p:nvPr/>
        </p:nvSpPr>
        <p:spPr>
          <a:xfrm>
            <a:off x="2539406" y="1937499"/>
            <a:ext cx="11058607" cy="5180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45. Aula. 12.2 – Projeção (perspetiva)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46. </a:t>
            </a:r>
            <a:r>
              <a:rPr lang="en-GB" altLang="zh-CN" dirty="0"/>
              <a:t>Aula. 12.3 – </a:t>
            </a:r>
            <a:r>
              <a:rPr lang="en-GB" altLang="zh-CN" dirty="0" err="1"/>
              <a:t>Perspectógrafo</a:t>
            </a:r>
            <a:endParaRPr lang="pt-PT" altLang="zh-CN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47. </a:t>
            </a:r>
            <a:r>
              <a:rPr lang="en-GB" altLang="zh-CN" dirty="0"/>
              <a:t>Aula. 12.4 – </a:t>
            </a:r>
            <a:r>
              <a:rPr lang="en-GB" altLang="zh-CN" dirty="0" err="1"/>
              <a:t>Perspetiva</a:t>
            </a:r>
            <a:endParaRPr lang="pt-PT" altLang="zh-CN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48.</a:t>
            </a:r>
            <a:r>
              <a:rPr lang="en-GB" altLang="zh-CN" dirty="0"/>
              <a:t> Aula. 12.5 – </a:t>
            </a:r>
            <a:r>
              <a:rPr lang="en-GB" altLang="zh-CN" dirty="0" err="1"/>
              <a:t>Perspetiva</a:t>
            </a:r>
            <a:r>
              <a:rPr lang="en-GB" altLang="zh-CN" dirty="0"/>
              <a:t> de um </a:t>
            </a:r>
            <a:r>
              <a:rPr lang="en-GB" altLang="zh-CN" dirty="0" err="1"/>
              <a:t>cubo</a:t>
            </a:r>
            <a:endParaRPr lang="pt-PT" altLang="zh-CN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49.</a:t>
            </a:r>
            <a:r>
              <a:rPr lang="en-GB" altLang="zh-CN" dirty="0"/>
              <a:t> </a:t>
            </a:r>
            <a:r>
              <a:rPr lang="en-GB" altLang="zh-CN" dirty="0" err="1"/>
              <a:t>Exerc</a:t>
            </a:r>
            <a:r>
              <a:rPr lang="en-GB" altLang="zh-CN" dirty="0"/>
              <a:t>. 12.1 – </a:t>
            </a:r>
            <a:r>
              <a:rPr lang="en-GB" altLang="zh-CN" dirty="0" err="1"/>
              <a:t>Perspetiva</a:t>
            </a:r>
            <a:r>
              <a:rPr lang="en-GB" altLang="zh-CN" dirty="0"/>
              <a:t> SJ</a:t>
            </a:r>
            <a:endParaRPr lang="pt-PT" altLang="zh-CN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50. </a:t>
            </a:r>
            <a:r>
              <a:rPr lang="en-GB" altLang="zh-CN" dirty="0"/>
              <a:t>Aula. 12.6 – </a:t>
            </a:r>
            <a:r>
              <a:rPr lang="en-GB" altLang="zh-CN" dirty="0" err="1"/>
              <a:t>Perspetiva</a:t>
            </a:r>
            <a:endParaRPr lang="pt-PT" altLang="zh-CN" dirty="0"/>
          </a:p>
          <a:p>
            <a:pPr algn="l"/>
            <a:r>
              <a:rPr lang="pt-PT" altLang="zh-CN" dirty="0"/>
              <a:t>51. </a:t>
            </a:r>
            <a:r>
              <a:rPr lang="en-GB" altLang="zh-CN" dirty="0"/>
              <a:t>Aula. 12.7 – </a:t>
            </a:r>
            <a:r>
              <a:rPr lang="en-GB" altLang="zh-CN" dirty="0" err="1"/>
              <a:t>Perspetiva</a:t>
            </a:r>
            <a:endParaRPr lang="pt-PT" altLang="zh-CN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altLang="zh-CN" dirty="0"/>
              <a:t>52.</a:t>
            </a:r>
            <a:r>
              <a:rPr lang="en-GB" altLang="zh-CN" dirty="0"/>
              <a:t> Aula. 13 – Sombra </a:t>
            </a:r>
            <a:r>
              <a:rPr lang="en-GB" altLang="zh-CN" dirty="0" err="1"/>
              <a:t>na</a:t>
            </a:r>
            <a:r>
              <a:rPr lang="en-GB" altLang="zh-CN" dirty="0"/>
              <a:t> </a:t>
            </a:r>
            <a:r>
              <a:rPr lang="en-GB" altLang="zh-CN" dirty="0" err="1"/>
              <a:t>perspetiva</a:t>
            </a:r>
            <a:endParaRPr lang="pt-PT" altLang="zh-CN" dirty="0"/>
          </a:p>
          <a:p>
            <a:pPr algn="l"/>
            <a:r>
              <a:rPr lang="pt-PT" altLang="zh-CN" dirty="0"/>
              <a:t>53.</a:t>
            </a:r>
            <a:r>
              <a:rPr lang="en-GB" altLang="zh-CN" dirty="0"/>
              <a:t> Exerc.12.1– </a:t>
            </a:r>
            <a:r>
              <a:rPr lang="en-GB" altLang="zh-CN" dirty="0" err="1"/>
              <a:t>Perspetiva</a:t>
            </a:r>
            <a:endParaRPr lang="pt-PT" altLang="zh-CN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PT" altLang="zh-CN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PT" altLang="zh-CN" dirty="0"/>
          </a:p>
        </p:txBody>
      </p:sp>
    </p:spTree>
    <p:extLst>
      <p:ext uri="{BB962C8B-B14F-4D97-AF65-F5344CB8AC3E}">
        <p14:creationId xmlns:p14="http://schemas.microsoft.com/office/powerpoint/2010/main" val="209245728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74C68-6C42-0CC7-2EB5-72D11CB65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73268713-A773-24CA-E5E4-55459755C23E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altLang="zh-CN" dirty="0"/>
              <a:t>Aula. 11.6 – Luz e Sombra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DDCDFA0-FA82-4D43-E45C-ACBBCDE66163}"/>
              </a:ext>
            </a:extLst>
          </p:cNvPr>
          <p:cNvSpPr txBox="1"/>
          <p:nvPr/>
        </p:nvSpPr>
        <p:spPr>
          <a:xfrm>
            <a:off x="5444836" y="4428426"/>
            <a:ext cx="856210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4A3401F-FF0A-A2E2-6A3D-C83636FFE641}"/>
              </a:ext>
            </a:extLst>
          </p:cNvPr>
          <p:cNvSpPr txBox="1"/>
          <p:nvPr/>
        </p:nvSpPr>
        <p:spPr>
          <a:xfrm>
            <a:off x="627432" y="466975"/>
            <a:ext cx="22351657" cy="114800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/>
            <a:r>
              <a:rPr lang="pt-PT" altLang="zh-CN" sz="2200" b="1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Sistema de coordenadas</a:t>
            </a: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 são sistemas de localização, pontos no espaço. Há diversos sistemas diferentes que geralmente diferem de acordo com a escala das medidas.</a:t>
            </a:r>
            <a:r>
              <a:rPr lang="pt-PT" altLang="zh-CN" sz="2200" b="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Na nossa escala, há dois sistemas de coordenadas: </a:t>
            </a:r>
          </a:p>
          <a:p>
            <a:pPr algn="l" rtl="0"/>
            <a:endParaRPr lang="pt-PT" altLang="zh-CN" sz="2200" b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l" rtl="0" fontAlgn="base"/>
            <a:r>
              <a:rPr lang="pt-PT" altLang="zh-CN" sz="2200" b="1" i="0" u="sng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Sistema de coordenadas cartesiano ou ortogonal:</a:t>
            </a:r>
            <a:endParaRPr lang="pt-PT" altLang="zh-CN" sz="2200" b="0" i="0" u="none" strike="noStrike" dirty="0">
              <a:solidFill>
                <a:srgbClr val="000000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algn="l" rtl="0"/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 Em que um segmento, com qualquer direção, é decomposto vetorialmente em três coordenadas ortogonais entre si (esquema triortogonal), que têm uma origem comum, o ponto (0,0,0). Neste sistema de coordenadas, os pontos são geralmente referidos como coordenadas absolutas, sempre relativas à origem. </a:t>
            </a:r>
            <a:endParaRPr lang="pt-PT" altLang="zh-CN" sz="2200" b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algn="l" rtl="0"/>
            <a:r>
              <a:rPr lang="pt-PT" altLang="zh-CN" sz="2200" b="1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As coordenadas absolutas</a:t>
            </a: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: quando quero referir as coordenadas absolutas AB, dou as coordenadas absolutas de A e as absolutas de B, e faço a união dos pontos AB para definir o segmento AB. (referidos à origem)</a:t>
            </a:r>
            <a:endParaRPr lang="pt-PT" altLang="zh-CN" sz="2200" b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algn="l" rtl="0"/>
            <a:r>
              <a:rPr lang="pt-PT" altLang="zh-CN" sz="2200" b="1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As coordenadas relativas</a:t>
            </a: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, por contraposição às absolutas, seriam aquelas que, referentes a um ponto, partem das coordenadas do ponto anterior, ou seja, B(3,2,1) 3 referente a ponto A(4,3,4) no sistema de coordenadas ortogonais não se aplica. Em geometria, não tem muitas aplicações.</a:t>
            </a:r>
            <a:endParaRPr lang="pt-PT" altLang="zh-CN" sz="2200" b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algn="l" rtl="0"/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 Assim, as coordenadas cartesianas são referidas no sistema de coordenadas absolutas. </a:t>
            </a:r>
            <a:endParaRPr lang="pt-PT" altLang="zh-CN" sz="2200" b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l" rtl="0" fontAlgn="base"/>
            <a:br>
              <a:rPr lang="pt-PT" altLang="zh-CN" sz="2200" b="0" dirty="0"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pt-PT" altLang="zh-CN" sz="2200" b="1" i="0" u="sng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Coordenadas polares (sistema bidimensional)</a:t>
            </a: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</a:p>
          <a:p>
            <a:pPr marL="457200" algn="l" rtl="0"/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 Num plano xy, para além de referir a posição de um ponto com as suas coordenadas cartesianas (x,y), podemos referi-la pela distância a um ponto anterior e uma direção no plano. Assim, relativamente ao ponto A, podemos encontrar um ponto B que dista de A 3 cm, numa direção, por exemplo, 45º na horizontal para cima e para a direita. </a:t>
            </a:r>
            <a:endParaRPr lang="pt-PT" altLang="zh-CN" sz="2200" b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algn="l" rtl="0"/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Está-se a definir o ponto B por uma distância relativa ao ponto A e o ângulo do plano em que essa distância é medida. Para isso, há que definir, no plano, um referencial angular: </a:t>
            </a:r>
            <a:endParaRPr lang="pt-PT" altLang="zh-CN" sz="2200" b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algn="l" rtl="0"/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O ângulo é medido no sentido anti-horário, relativamente ao horizontal, considerando os 360º da volta inteira e a origem (0º) na horizontal à direita. Assim, uma reta </a:t>
            </a:r>
            <a:r>
              <a:rPr lang="pt-PT" altLang="zh-CN" sz="2200" b="1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vertical ascendente</a:t>
            </a: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 tem um ângulo de 90º, uma reta </a:t>
            </a:r>
            <a:r>
              <a:rPr lang="pt-PT" altLang="zh-CN" sz="2200" b="1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vertical descendente</a:t>
            </a: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 terá um ângulo de 270º ou -90º, uma </a:t>
            </a:r>
            <a:r>
              <a:rPr lang="pt-PT" altLang="zh-CN" sz="2200" b="1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reta horizontal para a esquerda</a:t>
            </a: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 tem um ângulo de 180º e uma </a:t>
            </a:r>
            <a:r>
              <a:rPr lang="pt-PT" altLang="zh-CN" sz="2200" b="1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reta horizontal para a direita </a:t>
            </a: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tem um ângulo de 0º. Deste modo, a coordenada polar de um ponto B, relativamente ao ponto anterior A, é dada pela distância seguida do ângulo, separadas por sinal de menor (&lt;),exemplo: B 5&lt;45 (5 é distância e 45 é o ângulo) . Assim, a coordenada do ponto B seria 5 (distância) e ângulo 45º (segundo o referencial). Este sistema de coordenadas polares pode ser usado como coordenadas relativas, mas também como coordenadas absolutas. </a:t>
            </a:r>
            <a:endParaRPr lang="pt-PT" altLang="zh-CN" sz="2200" b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l" rtl="0" fontAlgn="base"/>
            <a:br>
              <a:rPr lang="pt-PT" altLang="zh-CN" sz="2200" b="0" dirty="0"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pt-PT" altLang="zh-CN" sz="2200" b="1" i="0" u="sng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Coordenadas esféricas:</a:t>
            </a:r>
            <a:endParaRPr lang="pt-PT" altLang="zh-CN" sz="2200" b="0" i="0" u="none" strike="noStrike" dirty="0">
              <a:solidFill>
                <a:srgbClr val="000000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algn="l" rtl="0"/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No sistema tridimensional, pode-se referir a posição de um ponto numa calota esférica, como a abóbada celeste, utilizando como coordenadas apenas o ângulo. A distância deixa de ser importante; apenas a posição de um ponto na esfera importa, apenas a posição de um ponto (astro) na esfera importa.</a:t>
            </a:r>
            <a:endParaRPr lang="pt-PT" altLang="zh-CN" sz="2200" b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algn="l" rtl="0"/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Neste sistema de coordenadas, pode-se medir a posição de qualquer astro na abóbada celeste. No campo da geometria, importa medir a posição solar para a determinação de sombras, em diferentes alturas do ano e em diferentes horas do dia. Neste sistema de coordenadas, utilizam-se dois ângulos, ou seja, duas coordenadas: </a:t>
            </a:r>
            <a:endParaRPr lang="pt-PT" altLang="zh-CN" sz="2200" b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algn="l" rtl="0" fontAlgn="base">
              <a:buFont typeface="Arial" panose="020B0604020202020204" pitchFamily="34" charset="0"/>
              <a:buChar char="•"/>
            </a:pP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um ângulo na horizontal, chamado de </a:t>
            </a:r>
            <a:r>
              <a:rPr lang="pt-PT" altLang="zh-CN" sz="2200" b="1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azimute</a:t>
            </a: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, que tem 0º a este e 180º a oeste</a:t>
            </a:r>
          </a:p>
          <a:p>
            <a:pPr marL="457200" algn="l" rtl="0" fontAlgn="base">
              <a:buFont typeface="Arial" panose="020B0604020202020204" pitchFamily="34" charset="0"/>
              <a:buChar char="•"/>
            </a:pP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 um ângulo na vertical, chamado de </a:t>
            </a:r>
            <a:r>
              <a:rPr lang="pt-PT" altLang="zh-CN" sz="2200" b="1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altura solar</a:t>
            </a:r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.</a:t>
            </a:r>
          </a:p>
          <a:p>
            <a:pPr marL="457200" algn="l" rtl="0"/>
            <a:r>
              <a:rPr lang="pt-PT" altLang="zh-CN" sz="2200" b="0" i="0" u="none" strike="noStrike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 As duas coordenadas da posição solar, azimute e altura solar, são elas que nos ajudam a determinar a direção luminosa. As coordenadas esféricas são então referidas ao centro da esfera celeste, onde está o observador. </a:t>
            </a:r>
            <a:endParaRPr lang="pt-PT" altLang="zh-CN" sz="2200" b="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br>
              <a:rPr lang="pt-PT" altLang="zh-CN" sz="1400" dirty="0"/>
            </a:br>
            <a:endParaRPr lang="zh-CN" altLang="en-US" sz="2200" b="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241611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04303-3AA6-1AFD-3FF2-C36C4623E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E8DED116-7B35-896A-B0A2-5424C304792F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altLang="zh-CN" dirty="0"/>
              <a:t>Aula. 11.7 – Luz e Sombra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22854D9-F197-3206-8432-9B6DF5BA2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956" y="0"/>
            <a:ext cx="1993608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2792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0B41-51FB-D6FE-332A-573F95AF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5E999CF7-BC89-C71C-3EDC-1B15467A3A4E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altLang="zh-CN" dirty="0"/>
              <a:t>Aula. 11.8 – Luz e Sombra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41F5D4-79CB-79B5-E506-7F77F2F0D2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34"/>
          <a:stretch/>
        </p:blipFill>
        <p:spPr>
          <a:xfrm>
            <a:off x="3911600" y="0"/>
            <a:ext cx="19409352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803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72707-D12D-9E56-2559-12F8CD7EF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5D5DF90-3694-F693-0135-2021CB03A6DE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altLang="zh-CN" dirty="0"/>
              <a:t>Aula. 11.9 – Luz e Sombra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30742AD-EA67-ABE7-A285-DF0924750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490" y="0"/>
            <a:ext cx="1813995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891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44451-8DF6-18B0-366A-97303EF42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6A6F3085-ED43-C7CE-7557-23518829B748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altLang="zh-CN" dirty="0"/>
              <a:t>Aula. 12.1 – Projeção (perspetiva)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A20A59-1B87-E233-1BA8-9757E1582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18" y="1422"/>
            <a:ext cx="21357563" cy="114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5267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A97E7-9199-C6CA-46B3-4C74B7DCA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2A0F84DB-6AE7-DE98-BB23-F5D4F3C070C0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altLang="zh-CN" dirty="0"/>
              <a:t>Aula. 12.2 – Projeção (perspetiva)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90C04B-06FE-A710-618E-34487F0E7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40" y="0"/>
            <a:ext cx="2336991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8808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829E4-66D4-127A-68C8-F1EA6B503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6AB515A5-FA24-EC84-C453-056639A6FDE4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en-GB" dirty="0"/>
              <a:t>Aula</a:t>
            </a:r>
            <a:r>
              <a:rPr dirty="0"/>
              <a:t>.</a:t>
            </a:r>
            <a:r>
              <a:rPr lang="pt-PT" dirty="0"/>
              <a:t>12.3</a:t>
            </a:r>
            <a:r>
              <a:rPr dirty="0"/>
              <a:t> </a:t>
            </a:r>
            <a:r>
              <a:rPr lang="en-US" altLang="zh-CN" dirty="0"/>
              <a:t>–</a:t>
            </a:r>
            <a:r>
              <a:rPr lang="pt-PT" dirty="0"/>
              <a:t> </a:t>
            </a:r>
            <a:r>
              <a:rPr lang="pt-PT" dirty="0" err="1"/>
              <a:t>Perspectógrafo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FE512F1-2201-F66C-473A-C03FC12F8F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611"/>
          <a:stretch/>
        </p:blipFill>
        <p:spPr>
          <a:xfrm>
            <a:off x="39381" y="0"/>
            <a:ext cx="2430523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5734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8618D-294B-2785-E81E-77C0F0E64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55DB7BB7-D962-E766-CEB4-7192A0B42C61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en-GB" altLang="zh-CN" dirty="0"/>
              <a:t>Aula. 12.4 – </a:t>
            </a:r>
            <a:r>
              <a:rPr lang="en-GB" altLang="zh-CN" dirty="0" err="1"/>
              <a:t>Perspetiva</a:t>
            </a:r>
            <a:endParaRPr lang="en-GB" altLang="zh-CN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40561E-7A03-C382-F66A-D958DAA4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773" y="0"/>
            <a:ext cx="1884845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8038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9BB85-EDBD-FA65-429E-8C4C3E2B8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9BA0AEC-162E-141F-6FC7-423177B923E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en-GB" altLang="zh-CN" dirty="0"/>
              <a:t>Aula. 12.5 – </a:t>
            </a:r>
            <a:r>
              <a:rPr lang="en-GB" altLang="zh-CN" dirty="0" err="1"/>
              <a:t>Perspetiva</a:t>
            </a:r>
            <a:r>
              <a:rPr lang="en-GB" altLang="zh-CN" dirty="0"/>
              <a:t> de um </a:t>
            </a:r>
            <a:r>
              <a:rPr lang="en-GB" altLang="zh-CN" dirty="0" err="1"/>
              <a:t>cubo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5FB749-9180-256C-9E23-5753155F6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5912"/>
            <a:ext cx="19883437" cy="114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5796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5BF94-1043-816F-DF4A-799114B0E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F900CA3E-9550-0A0D-9EB2-9C17AC844522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en-GB" dirty="0" err="1"/>
              <a:t>Exerc</a:t>
            </a:r>
            <a:r>
              <a:rPr lang="en-GB" altLang="zh-CN" dirty="0"/>
              <a:t>. 12.1 – </a:t>
            </a:r>
            <a:r>
              <a:rPr lang="en-GB" altLang="zh-CN" dirty="0" err="1"/>
              <a:t>Perspetiva</a:t>
            </a:r>
            <a:r>
              <a:rPr lang="en-GB" altLang="zh-CN" dirty="0"/>
              <a:t> SJ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C9E4049-56BD-9D1B-EB9C-A245A15F9D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0"/>
          <a:stretch/>
        </p:blipFill>
        <p:spPr>
          <a:xfrm>
            <a:off x="2699047" y="0"/>
            <a:ext cx="1898590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012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altLang="zh-CN" dirty="0"/>
              <a:t>Aula.1- Projeções de um cubo 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9F6C8F-5A16-9B29-A461-F03075A13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390" y="0"/>
            <a:ext cx="19431220" cy="114887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BF8E3-6F97-A710-5B3C-881507DAB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534D964-269E-D4AF-EB2F-663A3792BEFB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en-GB" altLang="zh-CN" dirty="0"/>
              <a:t>Aula. 12.6 – </a:t>
            </a:r>
            <a:r>
              <a:rPr lang="en-GB" altLang="zh-CN" dirty="0" err="1"/>
              <a:t>Perspetiva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24BF75F-777D-9A2C-9EB3-E08574B2F58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1153" y="0"/>
            <a:ext cx="17041693" cy="1148878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1EE4BFE-1448-EB4C-DE95-DCF6C82BA865}"/>
              </a:ext>
            </a:extLst>
          </p:cNvPr>
          <p:cNvSpPr/>
          <p:nvPr/>
        </p:nvSpPr>
        <p:spPr>
          <a:xfrm>
            <a:off x="20244816" y="6858000"/>
            <a:ext cx="2249424" cy="46307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4237363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2DD67-66FB-4ADC-2B50-56528E0AC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9C68F0CD-F5F2-3596-0BBE-0D04267C8C3E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en-GB" altLang="zh-CN" dirty="0"/>
              <a:t>Aula. 12.7 – </a:t>
            </a:r>
            <a:r>
              <a:rPr lang="en-GB" altLang="zh-CN" dirty="0" err="1"/>
              <a:t>Perspetiva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D04A246-388E-E97C-5A9D-B33D0975D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62" r="697"/>
          <a:stretch/>
        </p:blipFill>
        <p:spPr>
          <a:xfrm>
            <a:off x="2863054" y="0"/>
            <a:ext cx="1709810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9368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39A2A-539B-F9A9-B8D1-DFD96008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62CE8C88-8CE1-5F15-0098-6E8F113F9282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en-GB" altLang="zh-CN" dirty="0"/>
              <a:t>Aula. 13.1 – Sombra </a:t>
            </a:r>
            <a:r>
              <a:rPr lang="en-GB" altLang="zh-CN" dirty="0" err="1"/>
              <a:t>na</a:t>
            </a:r>
            <a:r>
              <a:rPr lang="en-GB" altLang="zh-CN" dirty="0"/>
              <a:t> </a:t>
            </a:r>
            <a:r>
              <a:rPr lang="en-GB" altLang="zh-CN" dirty="0" err="1"/>
              <a:t>perspetiva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DF177D-2405-E169-716A-C8CB88668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304" y="0"/>
            <a:ext cx="1613848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518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0D8A9-3C91-1AB0-549C-2143620A2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8A774433-3E4E-9D4B-E40D-65DB0D6200E9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GB" altLang="zh-CN" dirty="0"/>
              <a:t>Exerc.12.1– </a:t>
            </a:r>
            <a:r>
              <a:rPr lang="en-GB" altLang="zh-CN" dirty="0" err="1"/>
              <a:t>Perspetiva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708510-8B74-8E1D-5938-306BFCD57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991" y="0"/>
            <a:ext cx="16130015" cy="115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279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altLang="zh-CN" dirty="0" err="1"/>
              <a:t>Exerc</a:t>
            </a:r>
            <a:r>
              <a:rPr lang="pt-PT" altLang="zh-CN" dirty="0"/>
              <a:t>. 1.1 – Projeções de pirâmides   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3D90D7-50E9-33AE-EF63-FCDF5FE2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784"/>
          <a:stretch/>
        </p:blipFill>
        <p:spPr>
          <a:xfrm>
            <a:off x="2170114" y="0"/>
            <a:ext cx="20043769" cy="114887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71F75-8BE3-BFE3-0B35-438C63F4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7FAD3D7-4479-229B-B922-4131F5DBD45F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en-GB" dirty="0"/>
              <a:t>Aula. 2</a:t>
            </a:r>
            <a:r>
              <a:rPr dirty="0"/>
              <a:t> </a:t>
            </a:r>
            <a:r>
              <a:rPr lang="en-US" altLang="zh-CN" dirty="0"/>
              <a:t>–</a:t>
            </a:r>
            <a:r>
              <a:rPr lang="pt-PT" dirty="0"/>
              <a:t> Projeções cotadas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24ADA46-B969-BE62-FA1D-20938A64AD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80"/>
          <a:stretch/>
        </p:blipFill>
        <p:spPr>
          <a:xfrm>
            <a:off x="2264542" y="0"/>
            <a:ext cx="1985491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3723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0BF6E-C238-7779-81C7-C2C2B07DF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973D0041-0A2A-1ECC-8EDE-D937BE1F9EB9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 err="1"/>
              <a:t>Exerc</a:t>
            </a:r>
            <a:r>
              <a:rPr lang="pt-PT" dirty="0"/>
              <a:t>. 2.1</a:t>
            </a:r>
            <a:r>
              <a:rPr dirty="0"/>
              <a:t>. </a:t>
            </a:r>
            <a:r>
              <a:rPr lang="en-US" altLang="zh-CN" dirty="0"/>
              <a:t>–</a:t>
            </a:r>
            <a:r>
              <a:rPr lang="pt-PT" dirty="0"/>
              <a:t> Projeção cotada do cubo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EC1BBE-8F9F-1E83-2836-62D5B6B783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583"/>
          <a:stretch/>
        </p:blipFill>
        <p:spPr>
          <a:xfrm>
            <a:off x="4862455" y="0"/>
            <a:ext cx="1465908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168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A901C-5DB2-E6C1-CCA8-34BCFCAEB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8DD37F96-B6B3-7575-35AA-FFCC41AD81B2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en-GB" dirty="0"/>
              <a:t>Aula</a:t>
            </a:r>
            <a:r>
              <a:rPr dirty="0"/>
              <a:t>.</a:t>
            </a:r>
            <a:r>
              <a:rPr lang="pt-PT" dirty="0"/>
              <a:t> 3</a:t>
            </a:r>
            <a:r>
              <a:rPr dirty="0"/>
              <a:t> -</a:t>
            </a:r>
            <a:r>
              <a:rPr lang="pt-PT" dirty="0"/>
              <a:t> Interseções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7618D8F-A64D-5362-5631-76083BD31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580" y="0"/>
            <a:ext cx="1879884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682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60E79954720324A868F5880674238E9" ma:contentTypeVersion="5" ma:contentTypeDescription="Criar um novo documento." ma:contentTypeScope="" ma:versionID="82b5d53a9173b9708a452aa27a6f3bac">
  <xsd:schema xmlns:xsd="http://www.w3.org/2001/XMLSchema" xmlns:xs="http://www.w3.org/2001/XMLSchema" xmlns:p="http://schemas.microsoft.com/office/2006/metadata/properties" xmlns:ns3="035f9ee1-5f61-49eb-9822-913cb5de8df2" targetNamespace="http://schemas.microsoft.com/office/2006/metadata/properties" ma:root="true" ma:fieldsID="2ccae555a64219e8ed65fe9ce82eabc7" ns3:_="">
    <xsd:import namespace="035f9ee1-5f61-49eb-9822-913cb5de8df2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f9ee1-5f61-49eb-9822-913cb5de8df2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72A260E-BD76-47B7-9CF7-9912036033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5f9ee1-5f61-49eb-9822-913cb5de8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90EA82-6B0D-4CE9-B892-BC8CFA7173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98CE76-1A52-44B0-9A01-2E3639F5DFB5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035f9ee1-5f61-49eb-9822-913cb5de8df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10585</TotalTime>
  <Words>2135</Words>
  <Application>Microsoft Office PowerPoint</Application>
  <PresentationFormat>Personalizados</PresentationFormat>
  <Paragraphs>149</Paragraphs>
  <Slides>53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53</vt:i4>
      </vt:variant>
    </vt:vector>
  </HeadingPairs>
  <TitlesOfParts>
    <vt:vector size="59" baseType="lpstr">
      <vt:lpstr>DengXian</vt:lpstr>
      <vt:lpstr>Helvetica Neue</vt:lpstr>
      <vt:lpstr>Helvetica Neue Light</vt:lpstr>
      <vt:lpstr>Helvetica Neue Medium</vt:lpstr>
      <vt:lpstr>Arial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Soraia Jin</cp:lastModifiedBy>
  <cp:revision>13</cp:revision>
  <dcterms:modified xsi:type="dcterms:W3CDTF">2024-12-16T14:41:20Z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0x010100060E79954720324A868F5880674238E9</vt:lpwstr>
  </property>
</Properties>
</file>