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81" r:id="rId15"/>
    <p:sldId id="272" r:id="rId16"/>
    <p:sldId id="275" r:id="rId17"/>
    <p:sldId id="276" r:id="rId18"/>
    <p:sldId id="274" r:id="rId19"/>
    <p:sldId id="277" r:id="rId20"/>
    <p:sldId id="278" r:id="rId21"/>
    <p:sldId id="279" r:id="rId22"/>
    <p:sldId id="280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12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1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sta da praia e do mar de uma duna de areia com vegetação rasteira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o título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1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 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arça‑real em voo a baixa altitude sobre uma praia com uma pequena vedação em primeiro plano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o título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Texto do título</a:t>
            </a:r>
          </a:p>
        </p:txBody>
      </p:sp>
      <p:sp>
        <p:nvSpPr>
          <p:cNvPr id="40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1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to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9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7" name="Nível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58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s e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aminho de areia entre duas colinas que termina no mar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7" name="Nível um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68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ível um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76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 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aminho de areia entre duas colinas que termina no mar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Garça‑real em voo a baixa altitude sobre uma praia com uma pequena vedação em primeiro plano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sta da praia e do mar de uma duna de areia com vegetação rasteira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Manuel Macieira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–Manuel Macieira</a:t>
            </a:r>
          </a:p>
        </p:txBody>
      </p:sp>
      <p:sp>
        <p:nvSpPr>
          <p:cNvPr id="94" name="“Digite aqui uma citação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“Digite aqui uma citação.” </a:t>
            </a:r>
          </a:p>
        </p:txBody>
      </p:sp>
      <p:sp>
        <p:nvSpPr>
          <p:cNvPr id="95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um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odelação Geométrica e Generativa"/>
          <p:cNvSpPr txBox="1">
            <a:spLocks noGrp="1"/>
          </p:cNvSpPr>
          <p:nvPr>
            <p:ph type="subTitle" sz="quarter" idx="1"/>
          </p:nvPr>
        </p:nvSpPr>
        <p:spPr>
          <a:xfrm>
            <a:off x="55663" y="9753113"/>
            <a:ext cx="24272674" cy="1721334"/>
          </a:xfrm>
          <a:prstGeom prst="rect">
            <a:avLst/>
          </a:prstGeom>
          <a:effectLst>
            <a:outerShdw blurRad="165100" dist="107197" dir="2700000" rotWithShape="0">
              <a:srgbClr val="000000">
                <a:alpha val="49800"/>
              </a:srgbClr>
            </a:outerShdw>
          </a:effectLst>
        </p:spPr>
        <p:txBody>
          <a:bodyPr>
            <a:normAutofit lnSpcReduction="10000"/>
          </a:bodyPr>
          <a:lstStyle>
            <a:lvl1pPr defTabSz="817244">
              <a:defRPr sz="10791" b="1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GB" dirty="0" err="1">
                <a:solidFill>
                  <a:srgbClr val="002060"/>
                </a:solidFill>
              </a:rPr>
              <a:t>Representação</a:t>
            </a:r>
            <a:r>
              <a:rPr lang="en-GB" dirty="0">
                <a:solidFill>
                  <a:srgbClr val="002060"/>
                </a:solidFill>
              </a:rPr>
              <a:t> Digital</a:t>
            </a:r>
            <a:endParaRPr dirty="0">
              <a:solidFill>
                <a:srgbClr val="002060"/>
              </a:solidFill>
            </a:endParaRPr>
          </a:p>
        </p:txBody>
      </p:sp>
      <p:grpSp>
        <p:nvGrpSpPr>
          <p:cNvPr id="124" name="Agrupar"/>
          <p:cNvGrpSpPr/>
          <p:nvPr/>
        </p:nvGrpSpPr>
        <p:grpSpPr>
          <a:xfrm>
            <a:off x="253666" y="11778500"/>
            <a:ext cx="24026920" cy="1919033"/>
            <a:chOff x="0" y="0"/>
            <a:chExt cx="24026918" cy="1919031"/>
          </a:xfrm>
        </p:grpSpPr>
        <p:sp>
          <p:nvSpPr>
            <p:cNvPr id="120" name="Linha"/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21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3" y="154551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" y="64830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3" name="Mestrado Integrado em Arquitectura…"/>
            <p:cNvSpPr txBox="1"/>
            <p:nvPr/>
          </p:nvSpPr>
          <p:spPr>
            <a:xfrm>
              <a:off x="17465285" y="248138"/>
              <a:ext cx="6561633" cy="14875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>
                  <a:solidFill>
                    <a:srgbClr val="002060"/>
                  </a:solidFill>
                </a:rPr>
                <a:t>Mestrado</a:t>
              </a:r>
              <a:r>
                <a:rPr dirty="0">
                  <a:solidFill>
                    <a:srgbClr val="002060"/>
                  </a:solidFill>
                </a:rPr>
                <a:t> </a:t>
              </a:r>
              <a:r>
                <a:rPr dirty="0" err="1">
                  <a:solidFill>
                    <a:srgbClr val="002060"/>
                  </a:solidFill>
                </a:rPr>
                <a:t>Integrado</a:t>
              </a:r>
              <a:r>
                <a:rPr dirty="0">
                  <a:solidFill>
                    <a:srgbClr val="002060"/>
                  </a:solidFill>
                </a:rPr>
                <a:t> </a:t>
              </a:r>
              <a:r>
                <a:rPr dirty="0" err="1">
                  <a:solidFill>
                    <a:srgbClr val="002060"/>
                  </a:solidFill>
                </a:rPr>
                <a:t>em</a:t>
              </a:r>
              <a:r>
                <a:rPr dirty="0">
                  <a:solidFill>
                    <a:srgbClr val="002060"/>
                  </a:solidFill>
                </a:rPr>
                <a:t> </a:t>
              </a:r>
              <a:r>
                <a:rPr dirty="0" err="1">
                  <a:solidFill>
                    <a:srgbClr val="002060"/>
                  </a:solidFill>
                </a:rPr>
                <a:t>Arquitectura</a:t>
              </a:r>
              <a:endParaRPr dirty="0">
                <a:solidFill>
                  <a:srgbClr val="002060"/>
                </a:solidFill>
              </a:endParaRPr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>
                  <a:solidFill>
                    <a:srgbClr val="002060"/>
                  </a:solidFill>
                </a:rPr>
                <a:t>Ano</a:t>
              </a:r>
              <a:r>
                <a:rPr dirty="0">
                  <a:solidFill>
                    <a:srgbClr val="002060"/>
                  </a:solidFill>
                </a:rPr>
                <a:t> </a:t>
              </a:r>
              <a:r>
                <a:rPr dirty="0" err="1">
                  <a:solidFill>
                    <a:srgbClr val="002060"/>
                  </a:solidFill>
                </a:rPr>
                <a:t>Lectivo</a:t>
              </a:r>
              <a:r>
                <a:rPr dirty="0">
                  <a:solidFill>
                    <a:srgbClr val="002060"/>
                  </a:solidFill>
                </a:rPr>
                <a:t> 202</a:t>
              </a:r>
              <a:r>
                <a:rPr lang="en-GB" dirty="0">
                  <a:solidFill>
                    <a:srgbClr val="002060"/>
                  </a:solidFill>
                </a:rPr>
                <a:t>4</a:t>
              </a:r>
              <a:r>
                <a:rPr dirty="0">
                  <a:solidFill>
                    <a:srgbClr val="002060"/>
                  </a:solidFill>
                </a:rPr>
                <a:t>-202</a:t>
              </a:r>
              <a:r>
                <a:rPr lang="en-GB" dirty="0">
                  <a:solidFill>
                    <a:srgbClr val="002060"/>
                  </a:solidFill>
                </a:rPr>
                <a:t>5</a:t>
              </a:r>
              <a:r>
                <a:rPr dirty="0">
                  <a:solidFill>
                    <a:srgbClr val="002060"/>
                  </a:solidFill>
                </a:rPr>
                <a:t> 1º </a:t>
              </a:r>
              <a:r>
                <a:rPr dirty="0" err="1">
                  <a:solidFill>
                    <a:srgbClr val="002060"/>
                  </a:solidFill>
                </a:rPr>
                <a:t>Semestre</a:t>
              </a:r>
              <a:endParaRPr dirty="0">
                <a:solidFill>
                  <a:srgbClr val="002060"/>
                </a:solidFill>
              </a:endParaRPr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>
                  <a:solidFill>
                    <a:srgbClr val="002060"/>
                  </a:solidFill>
                </a:rPr>
                <a:t>Docente</a:t>
              </a:r>
              <a:r>
                <a:rPr dirty="0">
                  <a:solidFill>
                    <a:srgbClr val="002060"/>
                  </a:solidFill>
                </a:rPr>
                <a:t> - Nuno Alão              </a:t>
              </a:r>
              <a:r>
                <a:rPr lang="en-GB" dirty="0">
                  <a:solidFill>
                    <a:srgbClr val="002060"/>
                  </a:solidFill>
                </a:rPr>
                <a:t>2</a:t>
              </a:r>
              <a:r>
                <a:rPr dirty="0">
                  <a:solidFill>
                    <a:srgbClr val="002060"/>
                  </a:solidFill>
                </a:rPr>
                <a:t>º </a:t>
              </a:r>
              <a:r>
                <a:rPr dirty="0" err="1">
                  <a:solidFill>
                    <a:srgbClr val="002060"/>
                  </a:solidFill>
                </a:rPr>
                <a:t>Ano</a:t>
              </a:r>
              <a:r>
                <a:rPr dirty="0">
                  <a:solidFill>
                    <a:srgbClr val="002060"/>
                  </a:solidFill>
                </a:rPr>
                <a:t>  </a:t>
              </a: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720B86-5FB6-340F-25FF-6E2E87709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erc. 2.1 - Spirula">
            <a:extLst>
              <a:ext uri="{FF2B5EF4-FFF2-40B4-BE49-F238E27FC236}">
                <a16:creationId xmlns:a16="http://schemas.microsoft.com/office/drawing/2014/main" id="{10811BC3-8BB0-1A79-899E-E51AEDD36E10}"/>
              </a:ext>
            </a:extLst>
          </p:cNvPr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85000" lnSpcReduction="100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7200" dirty="0"/>
              <a:t>                                </a:t>
            </a:r>
            <a:r>
              <a:rPr lang="en-GB" sz="7200" dirty="0" err="1">
                <a:solidFill>
                  <a:srgbClr val="002060"/>
                </a:solidFill>
              </a:rPr>
              <a:t>Exerc</a:t>
            </a:r>
            <a:r>
              <a:rPr sz="7200" dirty="0">
                <a:solidFill>
                  <a:srgbClr val="002060"/>
                </a:solidFill>
              </a:rPr>
              <a:t>. </a:t>
            </a:r>
            <a:r>
              <a:rPr lang="en-GB" sz="7200" dirty="0">
                <a:solidFill>
                  <a:srgbClr val="002060"/>
                </a:solidFill>
              </a:rPr>
              <a:t>1</a:t>
            </a:r>
            <a:r>
              <a:rPr sz="7200" dirty="0">
                <a:solidFill>
                  <a:srgbClr val="002060"/>
                </a:solidFill>
              </a:rPr>
              <a:t>.</a:t>
            </a:r>
            <a:r>
              <a:rPr lang="en-GB" sz="7200" dirty="0">
                <a:solidFill>
                  <a:srgbClr val="002060"/>
                </a:solidFill>
              </a:rPr>
              <a:t>3</a:t>
            </a:r>
            <a:r>
              <a:rPr sz="7200" dirty="0">
                <a:solidFill>
                  <a:srgbClr val="002060"/>
                </a:solidFill>
              </a:rPr>
              <a:t> </a:t>
            </a:r>
            <a:r>
              <a:rPr lang="en-GB" sz="7200" dirty="0">
                <a:solidFill>
                  <a:srgbClr val="002060"/>
                </a:solidFill>
              </a:rPr>
              <a:t>–</a:t>
            </a:r>
            <a:r>
              <a:rPr sz="7200" dirty="0">
                <a:solidFill>
                  <a:srgbClr val="002060"/>
                </a:solidFill>
              </a:rPr>
              <a:t> </a:t>
            </a:r>
            <a:r>
              <a:rPr lang="en-GB" sz="7200" dirty="0">
                <a:solidFill>
                  <a:srgbClr val="002060"/>
                </a:solidFill>
              </a:rPr>
              <a:t>Casa António Carlos </a:t>
            </a:r>
            <a:r>
              <a:rPr lang="en-GB" sz="7200" dirty="0" err="1">
                <a:solidFill>
                  <a:srgbClr val="002060"/>
                </a:solidFill>
              </a:rPr>
              <a:t>Siza</a:t>
            </a:r>
            <a:r>
              <a:rPr lang="en-GB" sz="7200" dirty="0">
                <a:solidFill>
                  <a:srgbClr val="002060"/>
                </a:solidFill>
              </a:rPr>
              <a:t> (</a:t>
            </a:r>
            <a:r>
              <a:rPr lang="en-GB" sz="7200" dirty="0" err="1">
                <a:solidFill>
                  <a:srgbClr val="002060"/>
                </a:solidFill>
              </a:rPr>
              <a:t>Mobiliário</a:t>
            </a:r>
            <a:r>
              <a:rPr lang="en-GB" sz="7200" dirty="0">
                <a:solidFill>
                  <a:srgbClr val="002060"/>
                </a:solidFill>
              </a:rPr>
              <a:t>)</a:t>
            </a:r>
            <a:endParaRPr sz="72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942D6F-2329-A38A-90D5-0209B1F8A925}"/>
              </a:ext>
            </a:extLst>
          </p:cNvPr>
          <p:cNvSpPr txBox="1"/>
          <p:nvPr/>
        </p:nvSpPr>
        <p:spPr>
          <a:xfrm>
            <a:off x="2200157" y="3552432"/>
            <a:ext cx="7276352" cy="33342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err="1"/>
              <a:t>Comandos</a:t>
            </a:r>
            <a:r>
              <a:rPr lang="en-GB" dirty="0"/>
              <a:t> </a:t>
            </a:r>
            <a:r>
              <a:rPr lang="en-GB" dirty="0" err="1"/>
              <a:t>usados</a:t>
            </a:r>
            <a:r>
              <a:rPr lang="en-GB" dirty="0"/>
              <a:t>: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 – Insert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dirty="0" err="1"/>
              <a:t>Notas</a:t>
            </a:r>
            <a:r>
              <a:rPr lang="en-GB" dirty="0"/>
              <a:t>: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Ir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buscar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os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ficheiros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ao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site da Roca (2D)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 err="1"/>
              <a:t>Inserir</a:t>
            </a:r>
            <a:r>
              <a:rPr lang="en-GB" dirty="0"/>
              <a:t> </a:t>
            </a:r>
            <a:r>
              <a:rPr lang="en-GB" dirty="0" err="1"/>
              <a:t>criando</a:t>
            </a:r>
            <a:r>
              <a:rPr lang="en-GB" dirty="0"/>
              <a:t> </a:t>
            </a:r>
            <a:r>
              <a:rPr lang="en-GB" dirty="0" err="1"/>
              <a:t>blocos</a:t>
            </a:r>
            <a:endParaRPr lang="en-GB" dirty="0"/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Usar a layer Hatch</a:t>
            </a:r>
          </a:p>
        </p:txBody>
      </p:sp>
      <p:pic>
        <p:nvPicPr>
          <p:cNvPr id="3" name="Picture 2" descr="A computer screen shot of a blueprint&#10;&#10;Description automatically generated">
            <a:extLst>
              <a:ext uri="{FF2B5EF4-FFF2-40B4-BE49-F238E27FC236}">
                <a16:creationId xmlns:a16="http://schemas.microsoft.com/office/drawing/2014/main" id="{315EA901-5DED-B2C6-349C-51521A14B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4" t="19409" r="8501" b="8022"/>
          <a:stretch/>
        </p:blipFill>
        <p:spPr>
          <a:xfrm>
            <a:off x="9476509" y="2433637"/>
            <a:ext cx="13632872" cy="675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6260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DE8780-CB86-E4DC-9A41-705CBFF31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erc. 2.1 - Spirula">
            <a:extLst>
              <a:ext uri="{FF2B5EF4-FFF2-40B4-BE49-F238E27FC236}">
                <a16:creationId xmlns:a16="http://schemas.microsoft.com/office/drawing/2014/main" id="{229D1E38-6ACB-31F3-B88D-CEDC008E3251}"/>
              </a:ext>
            </a:extLst>
          </p:cNvPr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85000" lnSpcReduction="100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7200" dirty="0"/>
              <a:t>                    </a:t>
            </a:r>
            <a:r>
              <a:rPr lang="en-GB" sz="7200" dirty="0" err="1">
                <a:solidFill>
                  <a:srgbClr val="002060"/>
                </a:solidFill>
              </a:rPr>
              <a:t>Exerc</a:t>
            </a:r>
            <a:r>
              <a:rPr sz="7200" dirty="0">
                <a:solidFill>
                  <a:srgbClr val="002060"/>
                </a:solidFill>
              </a:rPr>
              <a:t>. </a:t>
            </a:r>
            <a:r>
              <a:rPr lang="en-GB" sz="7200" dirty="0">
                <a:solidFill>
                  <a:srgbClr val="002060"/>
                </a:solidFill>
              </a:rPr>
              <a:t>1</a:t>
            </a:r>
            <a:r>
              <a:rPr sz="7200" dirty="0">
                <a:solidFill>
                  <a:srgbClr val="002060"/>
                </a:solidFill>
              </a:rPr>
              <a:t>.</a:t>
            </a:r>
            <a:r>
              <a:rPr lang="en-GB" sz="7200" dirty="0">
                <a:solidFill>
                  <a:srgbClr val="002060"/>
                </a:solidFill>
              </a:rPr>
              <a:t>3</a:t>
            </a:r>
            <a:r>
              <a:rPr sz="7200" dirty="0">
                <a:solidFill>
                  <a:srgbClr val="002060"/>
                </a:solidFill>
              </a:rPr>
              <a:t> </a:t>
            </a:r>
            <a:r>
              <a:rPr lang="en-GB" sz="7200" dirty="0">
                <a:solidFill>
                  <a:srgbClr val="002060"/>
                </a:solidFill>
              </a:rPr>
              <a:t>–</a:t>
            </a:r>
            <a:r>
              <a:rPr sz="7200" dirty="0">
                <a:solidFill>
                  <a:srgbClr val="002060"/>
                </a:solidFill>
              </a:rPr>
              <a:t> </a:t>
            </a:r>
            <a:r>
              <a:rPr lang="en-GB" sz="7200" dirty="0">
                <a:solidFill>
                  <a:srgbClr val="002060"/>
                </a:solidFill>
              </a:rPr>
              <a:t>Casa António Carlos </a:t>
            </a:r>
            <a:r>
              <a:rPr lang="en-GB" sz="7200" dirty="0" err="1">
                <a:solidFill>
                  <a:srgbClr val="002060"/>
                </a:solidFill>
              </a:rPr>
              <a:t>Siza</a:t>
            </a:r>
            <a:r>
              <a:rPr lang="en-GB" sz="7200" dirty="0">
                <a:solidFill>
                  <a:srgbClr val="002060"/>
                </a:solidFill>
              </a:rPr>
              <a:t> (</a:t>
            </a:r>
            <a:r>
              <a:rPr lang="en-GB" sz="7200" dirty="0" err="1">
                <a:solidFill>
                  <a:srgbClr val="002060"/>
                </a:solidFill>
              </a:rPr>
              <a:t>Linhas</a:t>
            </a:r>
            <a:r>
              <a:rPr lang="en-GB" sz="7200" dirty="0">
                <a:solidFill>
                  <a:srgbClr val="002060"/>
                </a:solidFill>
              </a:rPr>
              <a:t> </a:t>
            </a:r>
            <a:r>
              <a:rPr lang="en-GB" sz="7200" dirty="0" err="1">
                <a:solidFill>
                  <a:srgbClr val="002060"/>
                </a:solidFill>
              </a:rPr>
              <a:t>Auxiliares</a:t>
            </a:r>
            <a:r>
              <a:rPr lang="en-GB" sz="7200" dirty="0">
                <a:solidFill>
                  <a:srgbClr val="002060"/>
                </a:solidFill>
              </a:rPr>
              <a:t>)</a:t>
            </a:r>
            <a:endParaRPr sz="72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79DB2B-D60D-B594-94FB-2D0190A2564B}"/>
              </a:ext>
            </a:extLst>
          </p:cNvPr>
          <p:cNvSpPr txBox="1"/>
          <p:nvPr/>
        </p:nvSpPr>
        <p:spPr>
          <a:xfrm>
            <a:off x="2200157" y="4475760"/>
            <a:ext cx="10227370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err="1"/>
              <a:t>Notas</a:t>
            </a:r>
            <a:r>
              <a:rPr lang="en-GB" dirty="0"/>
              <a:t>: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Usar </a:t>
            </a:r>
            <a:r>
              <a:rPr lang="en-GB" dirty="0" err="1"/>
              <a:t>uma</a:t>
            </a:r>
            <a:r>
              <a:rPr lang="en-GB" dirty="0"/>
              <a:t> layer </a:t>
            </a:r>
            <a:r>
              <a:rPr lang="en-GB" dirty="0" err="1"/>
              <a:t>própria</a:t>
            </a:r>
            <a:r>
              <a:rPr lang="en-GB" dirty="0"/>
              <a:t> </a:t>
            </a:r>
            <a:r>
              <a:rPr lang="en-GB" noProof="1"/>
              <a:t>para linhas auxiliaries a traço interrompido</a:t>
            </a:r>
            <a:endParaRPr kumimoji="0" lang="en-GB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6A50DC4-B11A-18AA-CD93-576283E6C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2" b="14294"/>
          <a:stretch/>
        </p:blipFill>
        <p:spPr>
          <a:xfrm>
            <a:off x="6752733" y="6324446"/>
            <a:ext cx="9626922" cy="4803234"/>
          </a:xfrm>
          <a:prstGeom prst="rect">
            <a:avLst/>
          </a:prstGeom>
        </p:spPr>
      </p:pic>
      <p:pic>
        <p:nvPicPr>
          <p:cNvPr id="6" name="Picture 5" descr="A computer screen shot of a house&#10;&#10;Description automatically generated">
            <a:extLst>
              <a:ext uri="{FF2B5EF4-FFF2-40B4-BE49-F238E27FC236}">
                <a16:creationId xmlns:a16="http://schemas.microsoft.com/office/drawing/2014/main" id="{03DE884D-2EE5-93CD-19F7-9D0A31400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" r="21810" b="15371"/>
          <a:stretch/>
        </p:blipFill>
        <p:spPr>
          <a:xfrm>
            <a:off x="13078693" y="1717652"/>
            <a:ext cx="9793663" cy="480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1747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10B797-E029-DE6E-661F-41B033038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erc. 2.1 - Spirula">
            <a:extLst>
              <a:ext uri="{FF2B5EF4-FFF2-40B4-BE49-F238E27FC236}">
                <a16:creationId xmlns:a16="http://schemas.microsoft.com/office/drawing/2014/main" id="{4BC63AD3-A8EE-9FA9-BDCB-900056ED3BED}"/>
              </a:ext>
            </a:extLst>
          </p:cNvPr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85000" lnSpcReduction="100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7200" dirty="0"/>
              <a:t>                     </a:t>
            </a:r>
            <a:r>
              <a:rPr lang="en-GB" sz="7200" dirty="0" err="1">
                <a:solidFill>
                  <a:srgbClr val="002060"/>
                </a:solidFill>
              </a:rPr>
              <a:t>Exerc</a:t>
            </a:r>
            <a:r>
              <a:rPr sz="7200" dirty="0">
                <a:solidFill>
                  <a:srgbClr val="002060"/>
                </a:solidFill>
              </a:rPr>
              <a:t>. </a:t>
            </a:r>
            <a:r>
              <a:rPr lang="en-GB" sz="7200" dirty="0">
                <a:solidFill>
                  <a:srgbClr val="002060"/>
                </a:solidFill>
              </a:rPr>
              <a:t>1</a:t>
            </a:r>
            <a:r>
              <a:rPr sz="7200" dirty="0">
                <a:solidFill>
                  <a:srgbClr val="002060"/>
                </a:solidFill>
              </a:rPr>
              <a:t>.</a:t>
            </a:r>
            <a:r>
              <a:rPr lang="en-GB" sz="7200" dirty="0">
                <a:solidFill>
                  <a:srgbClr val="002060"/>
                </a:solidFill>
              </a:rPr>
              <a:t>3</a:t>
            </a:r>
            <a:r>
              <a:rPr sz="7200" dirty="0">
                <a:solidFill>
                  <a:srgbClr val="002060"/>
                </a:solidFill>
              </a:rPr>
              <a:t> </a:t>
            </a:r>
            <a:r>
              <a:rPr lang="en-GB" sz="7200" dirty="0">
                <a:solidFill>
                  <a:srgbClr val="002060"/>
                </a:solidFill>
              </a:rPr>
              <a:t>–</a:t>
            </a:r>
            <a:r>
              <a:rPr sz="7200" dirty="0">
                <a:solidFill>
                  <a:srgbClr val="002060"/>
                </a:solidFill>
              </a:rPr>
              <a:t> </a:t>
            </a:r>
            <a:r>
              <a:rPr lang="en-GB" sz="7200" dirty="0">
                <a:solidFill>
                  <a:srgbClr val="002060"/>
                </a:solidFill>
              </a:rPr>
              <a:t>Casa António Carlos </a:t>
            </a:r>
            <a:r>
              <a:rPr lang="en-GB" sz="7200" dirty="0" err="1">
                <a:solidFill>
                  <a:srgbClr val="002060"/>
                </a:solidFill>
              </a:rPr>
              <a:t>Siza</a:t>
            </a:r>
            <a:r>
              <a:rPr lang="en-GB" sz="7200" dirty="0">
                <a:solidFill>
                  <a:srgbClr val="002060"/>
                </a:solidFill>
              </a:rPr>
              <a:t> (Portas e </a:t>
            </a:r>
            <a:r>
              <a:rPr lang="en-GB" sz="7200" dirty="0" err="1">
                <a:solidFill>
                  <a:srgbClr val="002060"/>
                </a:solidFill>
              </a:rPr>
              <a:t>Detalhe</a:t>
            </a:r>
            <a:r>
              <a:rPr lang="en-GB" sz="7200" dirty="0">
                <a:solidFill>
                  <a:srgbClr val="002060"/>
                </a:solidFill>
              </a:rPr>
              <a:t>)</a:t>
            </a:r>
            <a:endParaRPr sz="72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4769A-8910-9B36-FEBF-5266F5966154}"/>
              </a:ext>
            </a:extLst>
          </p:cNvPr>
          <p:cNvSpPr txBox="1"/>
          <p:nvPr/>
        </p:nvSpPr>
        <p:spPr>
          <a:xfrm>
            <a:off x="2200157" y="4706592"/>
            <a:ext cx="386813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err="1"/>
              <a:t>Comandos</a:t>
            </a:r>
            <a:r>
              <a:rPr lang="en-GB" dirty="0"/>
              <a:t> </a:t>
            </a:r>
            <a:r>
              <a:rPr lang="en-GB" dirty="0" err="1"/>
              <a:t>usados</a:t>
            </a:r>
            <a:r>
              <a:rPr lang="en-GB" dirty="0"/>
              <a:t>: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H – Hatch - Solid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46ABF98-3F8A-1D28-4163-96350DFE1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8" t="41904" r="42872" b="29917"/>
          <a:stretch/>
        </p:blipFill>
        <p:spPr>
          <a:xfrm>
            <a:off x="6751411" y="698509"/>
            <a:ext cx="7456428" cy="5325237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33C037D9-F245-62E4-1B6B-48C296165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4" r="15972" b="9755"/>
          <a:stretch/>
        </p:blipFill>
        <p:spPr>
          <a:xfrm>
            <a:off x="11230485" y="4486333"/>
            <a:ext cx="10313370" cy="6411843"/>
          </a:xfrm>
          <a:prstGeom prst="rect">
            <a:avLst/>
          </a:prstGeom>
        </p:spPr>
      </p:pic>
      <p:pic>
        <p:nvPicPr>
          <p:cNvPr id="6" name="Picture 5" descr="A computer screen shot of a blueprint&#10;&#10;Description automatically generated">
            <a:extLst>
              <a:ext uri="{FF2B5EF4-FFF2-40B4-BE49-F238E27FC236}">
                <a16:creationId xmlns:a16="http://schemas.microsoft.com/office/drawing/2014/main" id="{DC2AF5D6-F144-3C72-CB09-CB5BD777C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3" r="11733" b="10434"/>
          <a:stretch/>
        </p:blipFill>
        <p:spPr>
          <a:xfrm>
            <a:off x="15616789" y="1220574"/>
            <a:ext cx="7356763" cy="428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0974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479EC2-D165-19A0-1101-EC00DA7EE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erc. 2.1 - Spirula">
            <a:extLst>
              <a:ext uri="{FF2B5EF4-FFF2-40B4-BE49-F238E27FC236}">
                <a16:creationId xmlns:a16="http://schemas.microsoft.com/office/drawing/2014/main" id="{6F3BC733-E789-AB61-4D25-AB6DF9F722AE}"/>
              </a:ext>
            </a:extLst>
          </p:cNvPr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85000" lnSpcReduction="100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7200" dirty="0"/>
              <a:t>                 </a:t>
            </a:r>
            <a:r>
              <a:rPr lang="en-GB" sz="7200" dirty="0"/>
              <a:t> </a:t>
            </a:r>
            <a:r>
              <a:rPr sz="7200" dirty="0"/>
              <a:t> </a:t>
            </a:r>
            <a:r>
              <a:rPr lang="en-GB" sz="7200" dirty="0" err="1">
                <a:solidFill>
                  <a:srgbClr val="002060"/>
                </a:solidFill>
              </a:rPr>
              <a:t>Exerc</a:t>
            </a:r>
            <a:r>
              <a:rPr sz="7200" dirty="0">
                <a:solidFill>
                  <a:srgbClr val="002060"/>
                </a:solidFill>
              </a:rPr>
              <a:t>. </a:t>
            </a:r>
            <a:r>
              <a:rPr lang="en-GB" sz="7200" dirty="0">
                <a:solidFill>
                  <a:srgbClr val="002060"/>
                </a:solidFill>
              </a:rPr>
              <a:t>1</a:t>
            </a:r>
            <a:r>
              <a:rPr sz="7200" dirty="0">
                <a:solidFill>
                  <a:srgbClr val="002060"/>
                </a:solidFill>
              </a:rPr>
              <a:t>.</a:t>
            </a:r>
            <a:r>
              <a:rPr lang="en-GB" sz="7200" dirty="0">
                <a:solidFill>
                  <a:srgbClr val="002060"/>
                </a:solidFill>
              </a:rPr>
              <a:t>3</a:t>
            </a:r>
            <a:r>
              <a:rPr sz="7200" dirty="0">
                <a:solidFill>
                  <a:srgbClr val="002060"/>
                </a:solidFill>
              </a:rPr>
              <a:t> </a:t>
            </a:r>
            <a:r>
              <a:rPr lang="en-GB" sz="7200" dirty="0">
                <a:solidFill>
                  <a:srgbClr val="002060"/>
                </a:solidFill>
              </a:rPr>
              <a:t>–</a:t>
            </a:r>
            <a:r>
              <a:rPr sz="7200" dirty="0">
                <a:solidFill>
                  <a:srgbClr val="002060"/>
                </a:solidFill>
              </a:rPr>
              <a:t> </a:t>
            </a:r>
            <a:r>
              <a:rPr lang="en-GB" sz="7200" dirty="0">
                <a:solidFill>
                  <a:srgbClr val="002060"/>
                </a:solidFill>
              </a:rPr>
              <a:t>Casa António Carlos </a:t>
            </a:r>
            <a:r>
              <a:rPr lang="en-GB" sz="7200" dirty="0" err="1">
                <a:solidFill>
                  <a:srgbClr val="002060"/>
                </a:solidFill>
              </a:rPr>
              <a:t>Siza</a:t>
            </a:r>
            <a:r>
              <a:rPr lang="en-GB" sz="7200" dirty="0">
                <a:solidFill>
                  <a:srgbClr val="002060"/>
                </a:solidFill>
              </a:rPr>
              <a:t> (Portas e </a:t>
            </a:r>
            <a:r>
              <a:rPr lang="en-GB" sz="7200" dirty="0" err="1">
                <a:solidFill>
                  <a:srgbClr val="002060"/>
                </a:solidFill>
              </a:rPr>
              <a:t>Detalhe</a:t>
            </a:r>
            <a:r>
              <a:rPr lang="en-GB" sz="7200" dirty="0">
                <a:solidFill>
                  <a:srgbClr val="002060"/>
                </a:solidFill>
              </a:rPr>
              <a:t>)</a:t>
            </a:r>
            <a:endParaRPr sz="72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B6A86D-D67D-92C0-712A-09D77580AE8C}"/>
              </a:ext>
            </a:extLst>
          </p:cNvPr>
          <p:cNvSpPr txBox="1"/>
          <p:nvPr/>
        </p:nvSpPr>
        <p:spPr>
          <a:xfrm>
            <a:off x="2200157" y="4244928"/>
            <a:ext cx="7588079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Notas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O Hatch da madeira do </a:t>
            </a:r>
            <a:r>
              <a:rPr lang="en-GB" dirty="0" err="1"/>
              <a:t>detalhe</a:t>
            </a:r>
            <a:r>
              <a:rPr lang="en-GB" dirty="0"/>
              <a:t> </a:t>
            </a:r>
            <a:r>
              <a:rPr lang="en-GB" dirty="0" err="1"/>
              <a:t>foi</a:t>
            </a:r>
            <a:r>
              <a:rPr lang="en-GB" dirty="0"/>
              <a:t> </a:t>
            </a:r>
            <a:r>
              <a:rPr lang="en-GB" dirty="0" err="1"/>
              <a:t>feito</a:t>
            </a:r>
            <a:r>
              <a:rPr lang="en-GB" dirty="0"/>
              <a:t> à </a:t>
            </a:r>
            <a:r>
              <a:rPr lang="en-GB" dirty="0" err="1"/>
              <a:t>mão</a:t>
            </a:r>
            <a:r>
              <a:rPr lang="en-GB" dirty="0"/>
              <a:t> pois </a:t>
            </a:r>
            <a:r>
              <a:rPr lang="en-GB" dirty="0" err="1"/>
              <a:t>não</a:t>
            </a:r>
            <a:r>
              <a:rPr lang="en-GB" dirty="0"/>
              <a:t> </a:t>
            </a:r>
            <a:r>
              <a:rPr lang="en-GB" dirty="0" err="1"/>
              <a:t>existe</a:t>
            </a:r>
            <a:r>
              <a:rPr lang="en-GB" dirty="0"/>
              <a:t> hatch </a:t>
            </a:r>
            <a:r>
              <a:rPr lang="en-GB" dirty="0" err="1"/>
              <a:t>específico</a:t>
            </a:r>
            <a:r>
              <a:rPr lang="en-GB" dirty="0"/>
              <a:t> para a madeira</a:t>
            </a:r>
            <a:endParaRPr kumimoji="0" lang="en-GB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A blurry image of a computer screen&#10;&#10;Description automatically generated">
            <a:extLst>
              <a:ext uri="{FF2B5EF4-FFF2-40B4-BE49-F238E27FC236}">
                <a16:creationId xmlns:a16="http://schemas.microsoft.com/office/drawing/2014/main" id="{02D87682-9319-37A3-6C9E-6A940EE4E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3" t="17953" r="26696" b="32086"/>
          <a:stretch/>
        </p:blipFill>
        <p:spPr>
          <a:xfrm>
            <a:off x="2830235" y="7495114"/>
            <a:ext cx="9576509" cy="3583931"/>
          </a:xfrm>
          <a:prstGeom prst="rect">
            <a:avLst/>
          </a:prstGeom>
        </p:spPr>
      </p:pic>
      <p:pic>
        <p:nvPicPr>
          <p:cNvPr id="6" name="Picture 5" descr="A computer screen shot of a computer program&#10;&#10;Description automatically generated">
            <a:extLst>
              <a:ext uri="{FF2B5EF4-FFF2-40B4-BE49-F238E27FC236}">
                <a16:creationId xmlns:a16="http://schemas.microsoft.com/office/drawing/2014/main" id="{C64E9A53-EAE5-9125-A464-93A444F13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t="5074" r="34370" b="22847"/>
          <a:stretch/>
        </p:blipFill>
        <p:spPr>
          <a:xfrm>
            <a:off x="9288124" y="636014"/>
            <a:ext cx="8135062" cy="6221986"/>
          </a:xfrm>
          <a:prstGeom prst="rect">
            <a:avLst/>
          </a:prstGeom>
        </p:spPr>
      </p:pic>
      <p:pic>
        <p:nvPicPr>
          <p:cNvPr id="8" name="Picture 7" descr="A computer screen shot of a computer screen&#10;&#10;Description automatically generated">
            <a:extLst>
              <a:ext uri="{FF2B5EF4-FFF2-40B4-BE49-F238E27FC236}">
                <a16:creationId xmlns:a16="http://schemas.microsoft.com/office/drawing/2014/main" id="{C6C725A3-FAB2-1CB0-24CB-8B31CF3B1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2" r="36731" b="14923"/>
          <a:stretch/>
        </p:blipFill>
        <p:spPr>
          <a:xfrm>
            <a:off x="14721549" y="3691949"/>
            <a:ext cx="6600596" cy="69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8065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3A341B-6032-17FB-C318-C4A7E9D75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erc. 2.1 - Spirula">
            <a:extLst>
              <a:ext uri="{FF2B5EF4-FFF2-40B4-BE49-F238E27FC236}">
                <a16:creationId xmlns:a16="http://schemas.microsoft.com/office/drawing/2014/main" id="{483A9D41-A312-43A8-50DA-EFB59F185882}"/>
              </a:ext>
            </a:extLst>
          </p:cNvPr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85000" lnSpcReduction="100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7200" dirty="0"/>
              <a:t>                                </a:t>
            </a:r>
            <a:r>
              <a:rPr lang="en-GB" sz="7200" dirty="0" err="1">
                <a:solidFill>
                  <a:srgbClr val="002060"/>
                </a:solidFill>
              </a:rPr>
              <a:t>Exerc</a:t>
            </a:r>
            <a:r>
              <a:rPr sz="7200" dirty="0">
                <a:solidFill>
                  <a:srgbClr val="002060"/>
                </a:solidFill>
              </a:rPr>
              <a:t>. </a:t>
            </a:r>
            <a:r>
              <a:rPr lang="en-GB" sz="7200" dirty="0">
                <a:solidFill>
                  <a:srgbClr val="002060"/>
                </a:solidFill>
              </a:rPr>
              <a:t>1</a:t>
            </a:r>
            <a:r>
              <a:rPr sz="7200" dirty="0">
                <a:solidFill>
                  <a:srgbClr val="002060"/>
                </a:solidFill>
              </a:rPr>
              <a:t>.</a:t>
            </a:r>
            <a:r>
              <a:rPr lang="en-GB" sz="7200" dirty="0">
                <a:solidFill>
                  <a:srgbClr val="002060"/>
                </a:solidFill>
              </a:rPr>
              <a:t>3</a:t>
            </a:r>
            <a:r>
              <a:rPr sz="7200" dirty="0">
                <a:solidFill>
                  <a:srgbClr val="002060"/>
                </a:solidFill>
              </a:rPr>
              <a:t> </a:t>
            </a:r>
            <a:r>
              <a:rPr lang="en-GB" sz="7200" dirty="0">
                <a:solidFill>
                  <a:srgbClr val="002060"/>
                </a:solidFill>
              </a:rPr>
              <a:t>–</a:t>
            </a:r>
            <a:r>
              <a:rPr sz="7200" dirty="0">
                <a:solidFill>
                  <a:srgbClr val="002060"/>
                </a:solidFill>
              </a:rPr>
              <a:t> </a:t>
            </a:r>
            <a:r>
              <a:rPr lang="en-GB" sz="7200" dirty="0">
                <a:solidFill>
                  <a:srgbClr val="002060"/>
                </a:solidFill>
              </a:rPr>
              <a:t>Casa António Carlos </a:t>
            </a:r>
            <a:r>
              <a:rPr lang="en-GB" sz="7200" dirty="0" err="1">
                <a:solidFill>
                  <a:srgbClr val="002060"/>
                </a:solidFill>
              </a:rPr>
              <a:t>Siza</a:t>
            </a:r>
            <a:r>
              <a:rPr lang="en-GB" sz="7200" dirty="0">
                <a:solidFill>
                  <a:srgbClr val="002060"/>
                </a:solidFill>
              </a:rPr>
              <a:t> (</a:t>
            </a:r>
            <a:r>
              <a:rPr lang="en-GB" sz="7200" dirty="0" err="1">
                <a:solidFill>
                  <a:srgbClr val="002060"/>
                </a:solidFill>
              </a:rPr>
              <a:t>Janelas</a:t>
            </a:r>
            <a:r>
              <a:rPr lang="en-GB" sz="7200" dirty="0">
                <a:solidFill>
                  <a:srgbClr val="002060"/>
                </a:solidFill>
              </a:rPr>
              <a:t>)</a:t>
            </a:r>
            <a:endParaRPr sz="7200" dirty="0">
              <a:solidFill>
                <a:srgbClr val="002060"/>
              </a:solidFill>
            </a:endParaRPr>
          </a:p>
        </p:txBody>
      </p:sp>
      <p:pic>
        <p:nvPicPr>
          <p:cNvPr id="3" name="Picture 2" descr="A computer generated image of a plane&#10;&#10;Description automatically generated">
            <a:extLst>
              <a:ext uri="{FF2B5EF4-FFF2-40B4-BE49-F238E27FC236}">
                <a16:creationId xmlns:a16="http://schemas.microsoft.com/office/drawing/2014/main" id="{181C6B83-03CA-2EA7-421F-F9C0E8E47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62" y="2924960"/>
            <a:ext cx="18702075" cy="627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2965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B58B80-EF0A-3033-48EC-2A6B0AEED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erc. 2.1 - Spirula">
            <a:extLst>
              <a:ext uri="{FF2B5EF4-FFF2-40B4-BE49-F238E27FC236}">
                <a16:creationId xmlns:a16="http://schemas.microsoft.com/office/drawing/2014/main" id="{2FCF69BF-655F-AB94-47A6-43D1502BE1CE}"/>
              </a:ext>
            </a:extLst>
          </p:cNvPr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85000" lnSpcReduction="100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7200" dirty="0"/>
              <a:t>                                </a:t>
            </a:r>
            <a:r>
              <a:rPr lang="en-GB" sz="7200" dirty="0" err="1">
                <a:solidFill>
                  <a:srgbClr val="002060"/>
                </a:solidFill>
              </a:rPr>
              <a:t>Exerc</a:t>
            </a:r>
            <a:r>
              <a:rPr sz="7200" dirty="0">
                <a:solidFill>
                  <a:srgbClr val="002060"/>
                </a:solidFill>
              </a:rPr>
              <a:t>. </a:t>
            </a:r>
            <a:r>
              <a:rPr lang="en-GB" sz="7200" dirty="0">
                <a:solidFill>
                  <a:srgbClr val="002060"/>
                </a:solidFill>
              </a:rPr>
              <a:t>1</a:t>
            </a:r>
            <a:r>
              <a:rPr sz="7200" dirty="0">
                <a:solidFill>
                  <a:srgbClr val="002060"/>
                </a:solidFill>
              </a:rPr>
              <a:t>.</a:t>
            </a:r>
            <a:r>
              <a:rPr lang="en-GB" sz="7200" dirty="0">
                <a:solidFill>
                  <a:srgbClr val="002060"/>
                </a:solidFill>
              </a:rPr>
              <a:t>3</a:t>
            </a:r>
            <a:r>
              <a:rPr sz="7200" dirty="0">
                <a:solidFill>
                  <a:srgbClr val="002060"/>
                </a:solidFill>
              </a:rPr>
              <a:t> </a:t>
            </a:r>
            <a:r>
              <a:rPr lang="en-GB" sz="7200" dirty="0">
                <a:solidFill>
                  <a:srgbClr val="002060"/>
                </a:solidFill>
              </a:rPr>
              <a:t>–</a:t>
            </a:r>
            <a:r>
              <a:rPr sz="7200" dirty="0">
                <a:solidFill>
                  <a:srgbClr val="002060"/>
                </a:solidFill>
              </a:rPr>
              <a:t> </a:t>
            </a:r>
            <a:r>
              <a:rPr lang="en-GB" sz="7200" dirty="0">
                <a:solidFill>
                  <a:srgbClr val="002060"/>
                </a:solidFill>
              </a:rPr>
              <a:t>Casa António Carlos </a:t>
            </a:r>
            <a:r>
              <a:rPr lang="en-GB" sz="7200" dirty="0" err="1">
                <a:solidFill>
                  <a:srgbClr val="002060"/>
                </a:solidFill>
              </a:rPr>
              <a:t>Siza</a:t>
            </a:r>
            <a:r>
              <a:rPr lang="en-GB" sz="7200" dirty="0">
                <a:solidFill>
                  <a:srgbClr val="002060"/>
                </a:solidFill>
              </a:rPr>
              <a:t> (Hatch)</a:t>
            </a:r>
            <a:endParaRPr sz="72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473BEF-9D6E-5857-017A-624A60B9DEE2}"/>
              </a:ext>
            </a:extLst>
          </p:cNvPr>
          <p:cNvSpPr txBox="1"/>
          <p:nvPr/>
        </p:nvSpPr>
        <p:spPr>
          <a:xfrm>
            <a:off x="2117683" y="3561360"/>
            <a:ext cx="7670553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err="1"/>
              <a:t>Comandos</a:t>
            </a:r>
            <a:r>
              <a:rPr lang="en-GB" dirty="0"/>
              <a:t> </a:t>
            </a:r>
            <a:r>
              <a:rPr lang="en-GB" dirty="0" err="1"/>
              <a:t>usados</a:t>
            </a:r>
            <a:r>
              <a:rPr lang="en-GB" dirty="0"/>
              <a:t>: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Hatch – ANSI32 para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paredes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– AR-CONC para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reboco</a:t>
            </a:r>
            <a:r>
              <a:rPr lang="en-GB" dirty="0"/>
              <a:t> – NET para </a:t>
            </a:r>
            <a:r>
              <a:rPr lang="en-GB" dirty="0" err="1"/>
              <a:t>chão</a:t>
            </a:r>
            <a:endParaRPr kumimoji="0" lang="en-GB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" name="Picture 5" descr="A computer screen shot of a blue and orange line&#10;&#10;Description automatically generated">
            <a:extLst>
              <a:ext uri="{FF2B5EF4-FFF2-40B4-BE49-F238E27FC236}">
                <a16:creationId xmlns:a16="http://schemas.microsoft.com/office/drawing/2014/main" id="{ABE5F983-24D7-15EC-F2CF-8B675CCA0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6" b="13058"/>
          <a:stretch/>
        </p:blipFill>
        <p:spPr>
          <a:xfrm>
            <a:off x="10338954" y="874761"/>
            <a:ext cx="10203873" cy="4174186"/>
          </a:xfrm>
          <a:prstGeom prst="rect">
            <a:avLst/>
          </a:prstGeom>
        </p:spPr>
      </p:pic>
      <p:pic>
        <p:nvPicPr>
          <p:cNvPr id="3" name="Picture 2" descr="A computer screen shot of a blueprint&#10;&#10;Description automatically generated">
            <a:extLst>
              <a:ext uri="{FF2B5EF4-FFF2-40B4-BE49-F238E27FC236}">
                <a16:creationId xmlns:a16="http://schemas.microsoft.com/office/drawing/2014/main" id="{DC7C728C-6BD9-71FE-13D3-B7A6B0727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8" t="9810" r="14739" b="9268"/>
          <a:stretch/>
        </p:blipFill>
        <p:spPr>
          <a:xfrm>
            <a:off x="13636090" y="4305153"/>
            <a:ext cx="10203873" cy="5870502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E656D3CA-FAE5-A6AA-E378-3906021A1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6" r="23134" b="14707"/>
          <a:stretch/>
        </p:blipFill>
        <p:spPr>
          <a:xfrm>
            <a:off x="1541191" y="5553111"/>
            <a:ext cx="6421581" cy="4480994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1C13D0B5-494B-A85C-88E4-AECB46E9B0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93" t="17512" r="1" b="39737"/>
          <a:stretch/>
        </p:blipFill>
        <p:spPr>
          <a:xfrm>
            <a:off x="7318535" y="7169629"/>
            <a:ext cx="5451765" cy="398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1432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8C6D01-5592-C726-28CC-F0D9385E2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erc. 2.1 - Spirula">
            <a:extLst>
              <a:ext uri="{FF2B5EF4-FFF2-40B4-BE49-F238E27FC236}">
                <a16:creationId xmlns:a16="http://schemas.microsoft.com/office/drawing/2014/main" id="{6D65208F-4501-1066-C45E-B6507AD9BC49}"/>
              </a:ext>
            </a:extLst>
          </p:cNvPr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85000" lnSpcReduction="100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7200" dirty="0"/>
              <a:t>                                </a:t>
            </a:r>
            <a:r>
              <a:rPr lang="en-GB" sz="7200" dirty="0" err="1">
                <a:solidFill>
                  <a:srgbClr val="002060"/>
                </a:solidFill>
              </a:rPr>
              <a:t>Exerc</a:t>
            </a:r>
            <a:r>
              <a:rPr sz="7200" dirty="0">
                <a:solidFill>
                  <a:srgbClr val="002060"/>
                </a:solidFill>
              </a:rPr>
              <a:t>. </a:t>
            </a:r>
            <a:r>
              <a:rPr lang="en-GB" sz="7200" dirty="0">
                <a:solidFill>
                  <a:srgbClr val="002060"/>
                </a:solidFill>
              </a:rPr>
              <a:t>1</a:t>
            </a:r>
            <a:r>
              <a:rPr sz="7200" dirty="0">
                <a:solidFill>
                  <a:srgbClr val="002060"/>
                </a:solidFill>
              </a:rPr>
              <a:t>.</a:t>
            </a:r>
            <a:r>
              <a:rPr lang="en-GB" sz="7200" dirty="0">
                <a:solidFill>
                  <a:srgbClr val="002060"/>
                </a:solidFill>
              </a:rPr>
              <a:t>3</a:t>
            </a:r>
            <a:r>
              <a:rPr sz="7200" dirty="0">
                <a:solidFill>
                  <a:srgbClr val="002060"/>
                </a:solidFill>
              </a:rPr>
              <a:t> </a:t>
            </a:r>
            <a:r>
              <a:rPr lang="en-GB" sz="7200" dirty="0">
                <a:solidFill>
                  <a:srgbClr val="002060"/>
                </a:solidFill>
              </a:rPr>
              <a:t>–</a:t>
            </a:r>
            <a:r>
              <a:rPr sz="7200" dirty="0">
                <a:solidFill>
                  <a:srgbClr val="002060"/>
                </a:solidFill>
              </a:rPr>
              <a:t> </a:t>
            </a:r>
            <a:r>
              <a:rPr lang="en-GB" sz="7200" dirty="0">
                <a:solidFill>
                  <a:srgbClr val="002060"/>
                </a:solidFill>
              </a:rPr>
              <a:t>Casa António Carlos </a:t>
            </a:r>
            <a:r>
              <a:rPr lang="en-GB" sz="7200" dirty="0" err="1">
                <a:solidFill>
                  <a:srgbClr val="002060"/>
                </a:solidFill>
              </a:rPr>
              <a:t>Siza</a:t>
            </a:r>
            <a:r>
              <a:rPr lang="en-GB" sz="7200" dirty="0">
                <a:solidFill>
                  <a:srgbClr val="002060"/>
                </a:solidFill>
              </a:rPr>
              <a:t> (</a:t>
            </a:r>
            <a:r>
              <a:rPr lang="en-GB" sz="7200" dirty="0" err="1">
                <a:solidFill>
                  <a:srgbClr val="002060"/>
                </a:solidFill>
              </a:rPr>
              <a:t>Alçado</a:t>
            </a:r>
            <a:r>
              <a:rPr lang="en-GB" sz="7200" dirty="0">
                <a:solidFill>
                  <a:srgbClr val="002060"/>
                </a:solidFill>
              </a:rPr>
              <a:t>)</a:t>
            </a:r>
            <a:endParaRPr sz="7200" dirty="0">
              <a:solidFill>
                <a:srgbClr val="002060"/>
              </a:solidFill>
            </a:endParaRPr>
          </a:p>
        </p:txBody>
      </p:sp>
      <p:pic>
        <p:nvPicPr>
          <p:cNvPr id="3" name="Picture 2" descr="A blueprint of a house&#10;&#10;Description automatically generated">
            <a:extLst>
              <a:ext uri="{FF2B5EF4-FFF2-40B4-BE49-F238E27FC236}">
                <a16:creationId xmlns:a16="http://schemas.microsoft.com/office/drawing/2014/main" id="{F4344FBC-2711-2F83-E872-F91FF143C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191" y="923108"/>
            <a:ext cx="13278519" cy="5120579"/>
          </a:xfrm>
          <a:prstGeom prst="rect">
            <a:avLst/>
          </a:prstGeom>
        </p:spPr>
      </p:pic>
      <p:pic>
        <p:nvPicPr>
          <p:cNvPr id="4" name="Picture 3" descr="A building with purple lines&#10;&#10;Description automatically generated">
            <a:extLst>
              <a:ext uri="{FF2B5EF4-FFF2-40B4-BE49-F238E27FC236}">
                <a16:creationId xmlns:a16="http://schemas.microsoft.com/office/drawing/2014/main" id="{B355650B-217D-046E-C94F-FE1BE4F1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90" y="5258577"/>
            <a:ext cx="11364258" cy="512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8624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AA5C4A-7B6F-0101-83ED-CC3F195F5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erc. 2.1 - Spirula">
            <a:extLst>
              <a:ext uri="{FF2B5EF4-FFF2-40B4-BE49-F238E27FC236}">
                <a16:creationId xmlns:a16="http://schemas.microsoft.com/office/drawing/2014/main" id="{0C441E6A-B0E2-3B19-E495-B62F3310520F}"/>
              </a:ext>
            </a:extLst>
          </p:cNvPr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85000" lnSpcReduction="100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7200" dirty="0"/>
              <a:t>                                </a:t>
            </a:r>
            <a:r>
              <a:rPr lang="en-GB" sz="7200" dirty="0" err="1">
                <a:solidFill>
                  <a:srgbClr val="002060"/>
                </a:solidFill>
              </a:rPr>
              <a:t>Exerc</a:t>
            </a:r>
            <a:r>
              <a:rPr sz="7200" dirty="0">
                <a:solidFill>
                  <a:srgbClr val="002060"/>
                </a:solidFill>
              </a:rPr>
              <a:t>. </a:t>
            </a:r>
            <a:r>
              <a:rPr lang="en-GB" sz="7200" dirty="0">
                <a:solidFill>
                  <a:srgbClr val="002060"/>
                </a:solidFill>
              </a:rPr>
              <a:t>1</a:t>
            </a:r>
            <a:r>
              <a:rPr sz="7200" dirty="0">
                <a:solidFill>
                  <a:srgbClr val="002060"/>
                </a:solidFill>
              </a:rPr>
              <a:t>.</a:t>
            </a:r>
            <a:r>
              <a:rPr lang="en-GB" sz="7200" dirty="0">
                <a:solidFill>
                  <a:srgbClr val="002060"/>
                </a:solidFill>
              </a:rPr>
              <a:t>3</a:t>
            </a:r>
            <a:r>
              <a:rPr sz="7200" dirty="0">
                <a:solidFill>
                  <a:srgbClr val="002060"/>
                </a:solidFill>
              </a:rPr>
              <a:t> </a:t>
            </a:r>
            <a:r>
              <a:rPr lang="en-GB" sz="7200" dirty="0">
                <a:solidFill>
                  <a:srgbClr val="002060"/>
                </a:solidFill>
              </a:rPr>
              <a:t>–</a:t>
            </a:r>
            <a:r>
              <a:rPr sz="7200" dirty="0">
                <a:solidFill>
                  <a:srgbClr val="002060"/>
                </a:solidFill>
              </a:rPr>
              <a:t> </a:t>
            </a:r>
            <a:r>
              <a:rPr lang="en-GB" sz="7200" dirty="0">
                <a:solidFill>
                  <a:srgbClr val="002060"/>
                </a:solidFill>
              </a:rPr>
              <a:t>Casa António Carlos </a:t>
            </a:r>
            <a:r>
              <a:rPr lang="en-GB" sz="7200" dirty="0" err="1">
                <a:solidFill>
                  <a:srgbClr val="002060"/>
                </a:solidFill>
              </a:rPr>
              <a:t>Siza</a:t>
            </a:r>
            <a:r>
              <a:rPr lang="en-GB" sz="7200" dirty="0">
                <a:solidFill>
                  <a:srgbClr val="002060"/>
                </a:solidFill>
              </a:rPr>
              <a:t> (Corte)</a:t>
            </a:r>
            <a:endParaRPr sz="7200" dirty="0">
              <a:solidFill>
                <a:srgbClr val="002060"/>
              </a:solidFill>
            </a:endParaRPr>
          </a:p>
        </p:txBody>
      </p:sp>
      <p:pic>
        <p:nvPicPr>
          <p:cNvPr id="8" name="Picture 7" descr="A computer screen shot of a computer program&#10;&#10;Description automatically generated">
            <a:extLst>
              <a:ext uri="{FF2B5EF4-FFF2-40B4-BE49-F238E27FC236}">
                <a16:creationId xmlns:a16="http://schemas.microsoft.com/office/drawing/2014/main" id="{14CFEC2D-2A98-276E-F8FF-EAE74D831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5" t="67414" r="28066" b="11164"/>
          <a:stretch/>
        </p:blipFill>
        <p:spPr>
          <a:xfrm>
            <a:off x="863906" y="8394634"/>
            <a:ext cx="10811258" cy="2718161"/>
          </a:xfrm>
          <a:prstGeom prst="rect">
            <a:avLst/>
          </a:prstGeom>
        </p:spPr>
      </p:pic>
      <p:pic>
        <p:nvPicPr>
          <p:cNvPr id="3" name="Picture 2" descr="A computer screen shot of a computer screen&#10;&#10;Description automatically generated">
            <a:extLst>
              <a:ext uri="{FF2B5EF4-FFF2-40B4-BE49-F238E27FC236}">
                <a16:creationId xmlns:a16="http://schemas.microsoft.com/office/drawing/2014/main" id="{39A2BD6E-E9BD-B6BD-5410-9B4CE89DD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3" t="2540" r="27885" b="11845"/>
          <a:stretch/>
        </p:blipFill>
        <p:spPr>
          <a:xfrm>
            <a:off x="15862852" y="7170209"/>
            <a:ext cx="5504620" cy="3942586"/>
          </a:xfrm>
          <a:prstGeom prst="rect">
            <a:avLst/>
          </a:prstGeom>
        </p:spPr>
      </p:pic>
      <p:pic>
        <p:nvPicPr>
          <p:cNvPr id="4" name="Picture 3" descr="A drawing of a building&#10;&#10;Description automatically generated">
            <a:extLst>
              <a:ext uri="{FF2B5EF4-FFF2-40B4-BE49-F238E27FC236}">
                <a16:creationId xmlns:a16="http://schemas.microsoft.com/office/drawing/2014/main" id="{FDB28B58-A810-8192-C1AE-D8EF758C9C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671" y="2603205"/>
            <a:ext cx="13998329" cy="4046029"/>
          </a:xfrm>
          <a:prstGeom prst="rect">
            <a:avLst/>
          </a:prstGeom>
        </p:spPr>
      </p:pic>
      <p:pic>
        <p:nvPicPr>
          <p:cNvPr id="6" name="Picture 5" descr="A computer screen shot of a computer program&#10;&#10;Description automatically generated">
            <a:extLst>
              <a:ext uri="{FF2B5EF4-FFF2-40B4-BE49-F238E27FC236}">
                <a16:creationId xmlns:a16="http://schemas.microsoft.com/office/drawing/2014/main" id="{9131B888-13DE-DF5D-FB6C-CF5A4BA37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9" r="25777" b="11337"/>
          <a:stretch/>
        </p:blipFill>
        <p:spPr>
          <a:xfrm rot="10800000">
            <a:off x="2181407" y="579983"/>
            <a:ext cx="7235602" cy="677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3495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AE5F3D-8627-29A6-4E8F-E3CF0B891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erc. 2.1 - Spirula">
            <a:extLst>
              <a:ext uri="{FF2B5EF4-FFF2-40B4-BE49-F238E27FC236}">
                <a16:creationId xmlns:a16="http://schemas.microsoft.com/office/drawing/2014/main" id="{BFA7A75D-3D2D-1855-06CF-AF963B456227}"/>
              </a:ext>
            </a:extLst>
          </p:cNvPr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85000" lnSpcReduction="100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7200" dirty="0"/>
              <a:t>                    </a:t>
            </a:r>
            <a:r>
              <a:rPr lang="en-GB" sz="7200" dirty="0" err="1">
                <a:solidFill>
                  <a:srgbClr val="002060"/>
                </a:solidFill>
              </a:rPr>
              <a:t>Exerc</a:t>
            </a:r>
            <a:r>
              <a:rPr sz="7200" dirty="0">
                <a:solidFill>
                  <a:srgbClr val="002060"/>
                </a:solidFill>
              </a:rPr>
              <a:t>. </a:t>
            </a:r>
            <a:r>
              <a:rPr lang="en-GB" sz="7200" dirty="0">
                <a:solidFill>
                  <a:srgbClr val="002060"/>
                </a:solidFill>
              </a:rPr>
              <a:t>1</a:t>
            </a:r>
            <a:r>
              <a:rPr sz="7200" dirty="0">
                <a:solidFill>
                  <a:srgbClr val="002060"/>
                </a:solidFill>
              </a:rPr>
              <a:t>.</a:t>
            </a:r>
            <a:r>
              <a:rPr lang="en-GB" sz="7200" dirty="0">
                <a:solidFill>
                  <a:srgbClr val="002060"/>
                </a:solidFill>
              </a:rPr>
              <a:t>3</a:t>
            </a:r>
            <a:r>
              <a:rPr sz="7200" dirty="0">
                <a:solidFill>
                  <a:srgbClr val="002060"/>
                </a:solidFill>
              </a:rPr>
              <a:t> </a:t>
            </a:r>
            <a:r>
              <a:rPr lang="en-GB" sz="7200" dirty="0">
                <a:solidFill>
                  <a:srgbClr val="002060"/>
                </a:solidFill>
              </a:rPr>
              <a:t>–</a:t>
            </a:r>
            <a:r>
              <a:rPr sz="7200" dirty="0">
                <a:solidFill>
                  <a:srgbClr val="002060"/>
                </a:solidFill>
              </a:rPr>
              <a:t> </a:t>
            </a:r>
            <a:r>
              <a:rPr lang="en-GB" sz="7200" dirty="0">
                <a:solidFill>
                  <a:srgbClr val="002060"/>
                </a:solidFill>
              </a:rPr>
              <a:t>Casa António Carlos </a:t>
            </a:r>
            <a:r>
              <a:rPr lang="en-GB" sz="7200" dirty="0" err="1">
                <a:solidFill>
                  <a:srgbClr val="002060"/>
                </a:solidFill>
              </a:rPr>
              <a:t>Siza</a:t>
            </a:r>
            <a:r>
              <a:rPr lang="en-GB" sz="7200" dirty="0">
                <a:solidFill>
                  <a:srgbClr val="002060"/>
                </a:solidFill>
              </a:rPr>
              <a:t> (Planta </a:t>
            </a:r>
            <a:r>
              <a:rPr lang="en-GB" sz="7200" dirty="0" err="1">
                <a:solidFill>
                  <a:srgbClr val="002060"/>
                </a:solidFill>
              </a:rPr>
              <a:t>Finalizada</a:t>
            </a:r>
            <a:r>
              <a:rPr lang="en-GB" sz="7200" dirty="0">
                <a:solidFill>
                  <a:srgbClr val="002060"/>
                </a:solidFill>
              </a:rPr>
              <a:t>)</a:t>
            </a:r>
            <a:endParaRPr sz="7200" dirty="0">
              <a:solidFill>
                <a:srgbClr val="002060"/>
              </a:solidFill>
            </a:endParaRPr>
          </a:p>
        </p:txBody>
      </p:sp>
      <p:pic>
        <p:nvPicPr>
          <p:cNvPr id="3" name="Picture 2" descr="A computer screen shot of a blueprint&#10;&#10;Description automatically generated">
            <a:extLst>
              <a:ext uri="{FF2B5EF4-FFF2-40B4-BE49-F238E27FC236}">
                <a16:creationId xmlns:a16="http://schemas.microsoft.com/office/drawing/2014/main" id="{525696E6-D297-D0BB-3CF8-48F9BA689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" t="785" r="23816" b="15991"/>
          <a:stretch/>
        </p:blipFill>
        <p:spPr>
          <a:xfrm>
            <a:off x="1839815" y="1123122"/>
            <a:ext cx="20306804" cy="947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9268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62EDB8-D736-4668-9611-AC1F5AC30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erc. 2.1 - Spirula">
            <a:extLst>
              <a:ext uri="{FF2B5EF4-FFF2-40B4-BE49-F238E27FC236}">
                <a16:creationId xmlns:a16="http://schemas.microsoft.com/office/drawing/2014/main" id="{3FEB58BB-8516-955A-B916-FA307647B6CE}"/>
              </a:ext>
            </a:extLst>
          </p:cNvPr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85000" lnSpcReduction="100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7200" dirty="0"/>
              <a:t>                    </a:t>
            </a:r>
            <a:r>
              <a:rPr lang="en-GB" sz="7200" dirty="0" err="1">
                <a:solidFill>
                  <a:srgbClr val="002060"/>
                </a:solidFill>
              </a:rPr>
              <a:t>Exerc</a:t>
            </a:r>
            <a:r>
              <a:rPr sz="7200" dirty="0">
                <a:solidFill>
                  <a:srgbClr val="002060"/>
                </a:solidFill>
              </a:rPr>
              <a:t>. </a:t>
            </a:r>
            <a:r>
              <a:rPr lang="en-GB" sz="7200" dirty="0">
                <a:solidFill>
                  <a:srgbClr val="002060"/>
                </a:solidFill>
              </a:rPr>
              <a:t>1</a:t>
            </a:r>
            <a:r>
              <a:rPr sz="7200" dirty="0">
                <a:solidFill>
                  <a:srgbClr val="002060"/>
                </a:solidFill>
              </a:rPr>
              <a:t>.</a:t>
            </a:r>
            <a:r>
              <a:rPr lang="en-GB" sz="7200" dirty="0">
                <a:solidFill>
                  <a:srgbClr val="002060"/>
                </a:solidFill>
              </a:rPr>
              <a:t>3</a:t>
            </a:r>
            <a:r>
              <a:rPr sz="7200" dirty="0">
                <a:solidFill>
                  <a:srgbClr val="002060"/>
                </a:solidFill>
              </a:rPr>
              <a:t> </a:t>
            </a:r>
            <a:r>
              <a:rPr lang="en-GB" sz="7200" dirty="0">
                <a:solidFill>
                  <a:srgbClr val="002060"/>
                </a:solidFill>
              </a:rPr>
              <a:t>–</a:t>
            </a:r>
            <a:r>
              <a:rPr sz="7200" dirty="0">
                <a:solidFill>
                  <a:srgbClr val="002060"/>
                </a:solidFill>
              </a:rPr>
              <a:t> </a:t>
            </a:r>
            <a:r>
              <a:rPr lang="en-GB" sz="7200" dirty="0">
                <a:solidFill>
                  <a:srgbClr val="002060"/>
                </a:solidFill>
              </a:rPr>
              <a:t>Casa António Carlos </a:t>
            </a:r>
            <a:r>
              <a:rPr lang="en-GB" sz="7200" dirty="0" err="1">
                <a:solidFill>
                  <a:srgbClr val="002060"/>
                </a:solidFill>
              </a:rPr>
              <a:t>Siza</a:t>
            </a:r>
            <a:r>
              <a:rPr lang="en-GB" sz="7200" dirty="0">
                <a:solidFill>
                  <a:srgbClr val="002060"/>
                </a:solidFill>
              </a:rPr>
              <a:t> (Planta </a:t>
            </a:r>
            <a:r>
              <a:rPr lang="en-GB" sz="7200" dirty="0" err="1">
                <a:solidFill>
                  <a:srgbClr val="002060"/>
                </a:solidFill>
              </a:rPr>
              <a:t>Finalizada</a:t>
            </a:r>
            <a:r>
              <a:rPr lang="en-GB" sz="7200" dirty="0">
                <a:solidFill>
                  <a:srgbClr val="002060"/>
                </a:solidFill>
              </a:rPr>
              <a:t>)</a:t>
            </a:r>
            <a:endParaRPr sz="7200" dirty="0">
              <a:solidFill>
                <a:srgbClr val="002060"/>
              </a:solidFill>
            </a:endParaRPr>
          </a:p>
        </p:txBody>
      </p:sp>
      <p:pic>
        <p:nvPicPr>
          <p:cNvPr id="6" name="Picture 5" descr="A blueprint of a house&#10;&#10;Description automatically generated">
            <a:extLst>
              <a:ext uri="{FF2B5EF4-FFF2-40B4-BE49-F238E27FC236}">
                <a16:creationId xmlns:a16="http://schemas.microsoft.com/office/drawing/2014/main" id="{EA9F73D9-28A2-D57E-88C6-7BA1314FF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713" y="906423"/>
            <a:ext cx="17214574" cy="976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130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ome e Apelidos do Aluno"/>
          <p:cNvSpPr txBox="1">
            <a:spLocks noGrp="1"/>
          </p:cNvSpPr>
          <p:nvPr>
            <p:ph type="subTitle" sz="quarter" idx="1"/>
          </p:nvPr>
        </p:nvSpPr>
        <p:spPr>
          <a:xfrm>
            <a:off x="-1" y="9770047"/>
            <a:ext cx="24384001" cy="17213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/>
          <a:p>
            <a:pPr lvl="1"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</a:t>
            </a:r>
            <a:r>
              <a:rPr lang="en-GB" sz="6400" cap="small" dirty="0">
                <a:solidFill>
                  <a:srgbClr val="002060"/>
                </a:solidFill>
              </a:rPr>
              <a:t>Inês Sousa</a:t>
            </a:r>
            <a:endParaRPr sz="6400" cap="small" dirty="0">
              <a:solidFill>
                <a:srgbClr val="002060"/>
              </a:solidFill>
            </a:endParaRPr>
          </a:p>
        </p:txBody>
      </p:sp>
      <p:sp>
        <p:nvSpPr>
          <p:cNvPr id="127" name="Foto do Aluno"/>
          <p:cNvSpPr/>
          <p:nvPr/>
        </p:nvSpPr>
        <p:spPr>
          <a:xfrm>
            <a:off x="14238003" y="-9137"/>
            <a:ext cx="10126862" cy="9773601"/>
          </a:xfrm>
          <a:prstGeom prst="rect">
            <a:avLst/>
          </a:prstGeom>
          <a:solidFill>
            <a:srgbClr val="EEF0F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Foto do Aluno</a:t>
            </a:r>
          </a:p>
        </p:txBody>
      </p:sp>
      <p:sp>
        <p:nvSpPr>
          <p:cNvPr id="128" name="20170000"/>
          <p:cNvSpPr txBox="1"/>
          <p:nvPr/>
        </p:nvSpPr>
        <p:spPr>
          <a:xfrm>
            <a:off x="2191879" y="7018866"/>
            <a:ext cx="11823940" cy="299720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2" defTabSz="2257721">
              <a:defRPr sz="19000" b="0">
                <a:solidFill>
                  <a:srgbClr val="D5D5D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dirty="0">
                <a:solidFill>
                  <a:srgbClr val="002060"/>
                </a:solidFill>
              </a:rPr>
              <a:t>20231165</a:t>
            </a:r>
            <a:endParaRPr dirty="0">
              <a:solidFill>
                <a:srgbClr val="002060"/>
              </a:solidFill>
            </a:endParaRPr>
          </a:p>
        </p:txBody>
      </p:sp>
      <p:grpSp>
        <p:nvGrpSpPr>
          <p:cNvPr id="134" name="Agrupar"/>
          <p:cNvGrpSpPr/>
          <p:nvPr/>
        </p:nvGrpSpPr>
        <p:grpSpPr>
          <a:xfrm>
            <a:off x="253666" y="11778500"/>
            <a:ext cx="24026920" cy="1919033"/>
            <a:chOff x="0" y="0"/>
            <a:chExt cx="24026918" cy="1919031"/>
          </a:xfrm>
        </p:grpSpPr>
        <p:sp>
          <p:nvSpPr>
            <p:cNvPr id="129" name="Linha"/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30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3" y="154551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" y="64830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2" name="MGeG"/>
            <p:cNvSpPr txBox="1"/>
            <p:nvPr/>
          </p:nvSpPr>
          <p:spPr>
            <a:xfrm>
              <a:off x="10501403" y="98849"/>
              <a:ext cx="5809516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 lnSpcReduction="10000"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dirty="0">
                  <a:solidFill>
                    <a:srgbClr val="002060"/>
                  </a:solidFill>
                </a:rPr>
                <a:t>RP</a:t>
              </a:r>
              <a:endParaRPr dirty="0">
                <a:solidFill>
                  <a:srgbClr val="002060"/>
                </a:solidFill>
              </a:endParaRPr>
            </a:p>
          </p:txBody>
        </p:sp>
        <p:sp>
          <p:nvSpPr>
            <p:cNvPr id="133" name="Mestrado Integrado em Arquitectura…"/>
            <p:cNvSpPr txBox="1"/>
            <p:nvPr/>
          </p:nvSpPr>
          <p:spPr>
            <a:xfrm>
              <a:off x="17465285" y="248138"/>
              <a:ext cx="6561633" cy="14875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Mestrado</a:t>
              </a:r>
              <a:r>
                <a:rPr dirty="0"/>
                <a:t> </a:t>
              </a:r>
              <a:r>
                <a:rPr dirty="0" err="1"/>
                <a:t>Integrado</a:t>
              </a:r>
              <a:r>
                <a:rPr dirty="0"/>
                <a:t> </a:t>
              </a:r>
              <a:r>
                <a:rPr dirty="0" err="1"/>
                <a:t>em</a:t>
              </a:r>
              <a:r>
                <a:rPr dirty="0"/>
                <a:t> </a:t>
              </a:r>
              <a:r>
                <a:rPr dirty="0" err="1"/>
                <a:t>Arquitectura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Ano</a:t>
              </a:r>
              <a:r>
                <a:rPr dirty="0"/>
                <a:t> </a:t>
              </a:r>
              <a:r>
                <a:rPr dirty="0" err="1"/>
                <a:t>Lectivo</a:t>
              </a:r>
              <a:r>
                <a:rPr dirty="0"/>
                <a:t> 202</a:t>
              </a:r>
              <a:r>
                <a:rPr lang="en-GB" dirty="0"/>
                <a:t>4</a:t>
              </a:r>
              <a:r>
                <a:rPr dirty="0"/>
                <a:t>-202</a:t>
              </a:r>
              <a:r>
                <a:rPr lang="en-GB" dirty="0"/>
                <a:t>5</a:t>
              </a:r>
              <a:r>
                <a:rPr dirty="0"/>
                <a:t> 1º </a:t>
              </a:r>
              <a:r>
                <a:rPr dirty="0" err="1"/>
                <a:t>Semestre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Docente</a:t>
              </a:r>
              <a:r>
                <a:rPr dirty="0"/>
                <a:t> - Nuno Alão              </a:t>
              </a:r>
              <a:r>
                <a:rPr lang="en-GB" dirty="0"/>
                <a:t>2</a:t>
              </a:r>
              <a:r>
                <a:rPr dirty="0"/>
                <a:t>º </a:t>
              </a:r>
              <a:r>
                <a:rPr dirty="0" err="1"/>
                <a:t>Ano</a:t>
              </a:r>
              <a:r>
                <a:rPr dirty="0"/>
                <a:t>  </a:t>
              </a:r>
            </a:p>
          </p:txBody>
        </p:sp>
      </p:grpSp>
      <p:pic>
        <p:nvPicPr>
          <p:cNvPr id="3" name="Picture 2" descr="A person taking a selfie&#10;&#10;Description automatically generated">
            <a:extLst>
              <a:ext uri="{FF2B5EF4-FFF2-40B4-BE49-F238E27FC236}">
                <a16:creationId xmlns:a16="http://schemas.microsoft.com/office/drawing/2014/main" id="{048F2195-01D0-746D-BB78-EE40388C3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" b="4016"/>
          <a:stretch/>
        </p:blipFill>
        <p:spPr>
          <a:xfrm>
            <a:off x="14147918" y="-14720"/>
            <a:ext cx="10216947" cy="977360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9E1947-B2EB-538C-4B3F-5431D2D50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erc. 2.1 - Spirula">
            <a:extLst>
              <a:ext uri="{FF2B5EF4-FFF2-40B4-BE49-F238E27FC236}">
                <a16:creationId xmlns:a16="http://schemas.microsoft.com/office/drawing/2014/main" id="{B591F129-5BD2-684C-AA9B-C45575BF08D3}"/>
              </a:ext>
            </a:extLst>
          </p:cNvPr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85000" lnSpcReduction="100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7200" dirty="0"/>
              <a:t>                                </a:t>
            </a:r>
            <a:r>
              <a:rPr lang="en-GB" sz="7200" dirty="0" err="1">
                <a:solidFill>
                  <a:srgbClr val="002060"/>
                </a:solidFill>
              </a:rPr>
              <a:t>Exerc</a:t>
            </a:r>
            <a:r>
              <a:rPr sz="7200" dirty="0">
                <a:solidFill>
                  <a:srgbClr val="002060"/>
                </a:solidFill>
              </a:rPr>
              <a:t>. </a:t>
            </a:r>
            <a:r>
              <a:rPr lang="en-GB" sz="7200" dirty="0">
                <a:solidFill>
                  <a:srgbClr val="002060"/>
                </a:solidFill>
              </a:rPr>
              <a:t>1</a:t>
            </a:r>
            <a:r>
              <a:rPr sz="7200" dirty="0">
                <a:solidFill>
                  <a:srgbClr val="002060"/>
                </a:solidFill>
              </a:rPr>
              <a:t>.</a:t>
            </a:r>
            <a:r>
              <a:rPr lang="en-GB" sz="7200" dirty="0">
                <a:solidFill>
                  <a:srgbClr val="002060"/>
                </a:solidFill>
              </a:rPr>
              <a:t>3</a:t>
            </a:r>
            <a:r>
              <a:rPr sz="7200" dirty="0">
                <a:solidFill>
                  <a:srgbClr val="002060"/>
                </a:solidFill>
              </a:rPr>
              <a:t> </a:t>
            </a:r>
            <a:r>
              <a:rPr lang="en-GB" sz="7200" dirty="0">
                <a:solidFill>
                  <a:srgbClr val="002060"/>
                </a:solidFill>
              </a:rPr>
              <a:t>–</a:t>
            </a:r>
            <a:r>
              <a:rPr sz="7200" dirty="0">
                <a:solidFill>
                  <a:srgbClr val="002060"/>
                </a:solidFill>
              </a:rPr>
              <a:t> </a:t>
            </a:r>
            <a:r>
              <a:rPr lang="en-GB" sz="7200" dirty="0">
                <a:solidFill>
                  <a:srgbClr val="002060"/>
                </a:solidFill>
              </a:rPr>
              <a:t>Casa António Carlos </a:t>
            </a:r>
            <a:r>
              <a:rPr lang="en-GB" sz="7200" dirty="0" err="1">
                <a:solidFill>
                  <a:srgbClr val="002060"/>
                </a:solidFill>
              </a:rPr>
              <a:t>Siza</a:t>
            </a:r>
            <a:r>
              <a:rPr lang="en-GB" sz="7200" dirty="0">
                <a:solidFill>
                  <a:srgbClr val="002060"/>
                </a:solidFill>
              </a:rPr>
              <a:t> (Layouts)</a:t>
            </a:r>
            <a:endParaRPr sz="72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79B017-9908-5196-BC0B-8EE7CC514247}"/>
              </a:ext>
            </a:extLst>
          </p:cNvPr>
          <p:cNvSpPr txBox="1"/>
          <p:nvPr/>
        </p:nvSpPr>
        <p:spPr>
          <a:xfrm>
            <a:off x="2120644" y="2706091"/>
            <a:ext cx="4021739" cy="2410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err="1"/>
              <a:t>Notas</a:t>
            </a:r>
            <a:r>
              <a:rPr lang="en-GB" dirty="0"/>
              <a:t>: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Canetas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usadas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: 0.03 para vistas; 0.09 para cortes e 0.05 para o resto</a:t>
            </a:r>
          </a:p>
        </p:txBody>
      </p:sp>
      <p:pic>
        <p:nvPicPr>
          <p:cNvPr id="3" name="Picture 2" descr="A collage of blueprints&#10;&#10;Description automatically generated">
            <a:extLst>
              <a:ext uri="{FF2B5EF4-FFF2-40B4-BE49-F238E27FC236}">
                <a16:creationId xmlns:a16="http://schemas.microsoft.com/office/drawing/2014/main" id="{2AB6327D-9129-6A91-9A86-40CE25599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40" y="5264208"/>
            <a:ext cx="8252914" cy="5745700"/>
          </a:xfrm>
          <a:prstGeom prst="rect">
            <a:avLst/>
          </a:prstGeom>
        </p:spPr>
      </p:pic>
      <p:pic>
        <p:nvPicPr>
          <p:cNvPr id="6" name="Picture 5" descr="A diagram of a house&#10;&#10;Description automatically generated">
            <a:extLst>
              <a:ext uri="{FF2B5EF4-FFF2-40B4-BE49-F238E27FC236}">
                <a16:creationId xmlns:a16="http://schemas.microsoft.com/office/drawing/2014/main" id="{85FE93C9-BD42-B662-2890-F657FC003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281" y="1260667"/>
            <a:ext cx="13401654" cy="974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1391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719F88-A5AE-3691-C0F3-1E473A00F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erc. 2.1 - Spirula">
            <a:extLst>
              <a:ext uri="{FF2B5EF4-FFF2-40B4-BE49-F238E27FC236}">
                <a16:creationId xmlns:a16="http://schemas.microsoft.com/office/drawing/2014/main" id="{952C99C7-E133-E42E-0E78-C019A62DB623}"/>
              </a:ext>
            </a:extLst>
          </p:cNvPr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925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7200" dirty="0"/>
              <a:t>                             </a:t>
            </a:r>
            <a:r>
              <a:rPr lang="en-GB" sz="7200" dirty="0"/>
              <a:t>								</a:t>
            </a:r>
            <a:r>
              <a:rPr sz="7200" dirty="0"/>
              <a:t>   </a:t>
            </a:r>
            <a:r>
              <a:rPr lang="en-GB" sz="7200" dirty="0" err="1">
                <a:solidFill>
                  <a:srgbClr val="002060"/>
                </a:solidFill>
              </a:rPr>
              <a:t>Exerc</a:t>
            </a:r>
            <a:r>
              <a:rPr sz="7200" dirty="0">
                <a:solidFill>
                  <a:srgbClr val="002060"/>
                </a:solidFill>
              </a:rPr>
              <a:t>. </a:t>
            </a:r>
            <a:r>
              <a:rPr lang="en-GB" sz="7200" dirty="0">
                <a:solidFill>
                  <a:srgbClr val="002060"/>
                </a:solidFill>
              </a:rPr>
              <a:t>1</a:t>
            </a:r>
            <a:r>
              <a:rPr sz="7200" dirty="0">
                <a:solidFill>
                  <a:srgbClr val="002060"/>
                </a:solidFill>
              </a:rPr>
              <a:t>.</a:t>
            </a:r>
            <a:r>
              <a:rPr lang="en-GB" sz="7200" dirty="0">
                <a:solidFill>
                  <a:srgbClr val="002060"/>
                </a:solidFill>
              </a:rPr>
              <a:t>4</a:t>
            </a:r>
            <a:r>
              <a:rPr sz="7200" dirty="0">
                <a:solidFill>
                  <a:srgbClr val="002060"/>
                </a:solidFill>
              </a:rPr>
              <a:t> </a:t>
            </a:r>
            <a:r>
              <a:rPr lang="en-GB" sz="7200" dirty="0">
                <a:solidFill>
                  <a:srgbClr val="002060"/>
                </a:solidFill>
              </a:rPr>
              <a:t>–</a:t>
            </a:r>
            <a:r>
              <a:rPr sz="7200" dirty="0">
                <a:solidFill>
                  <a:srgbClr val="002060"/>
                </a:solidFill>
              </a:rPr>
              <a:t> </a:t>
            </a:r>
            <a:r>
              <a:rPr lang="en-GB" sz="7200" dirty="0" err="1">
                <a:solidFill>
                  <a:srgbClr val="002060"/>
                </a:solidFill>
              </a:rPr>
              <a:t>Parabólica</a:t>
            </a:r>
            <a:r>
              <a:rPr lang="en-GB" sz="7200" dirty="0">
                <a:solidFill>
                  <a:srgbClr val="002060"/>
                </a:solidFill>
              </a:rPr>
              <a:t> 3D</a:t>
            </a:r>
            <a:endParaRPr sz="72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85DAA9-839D-8CCD-9CCF-9B9154E6E1E0}"/>
              </a:ext>
            </a:extLst>
          </p:cNvPr>
          <p:cNvSpPr txBox="1"/>
          <p:nvPr/>
        </p:nvSpPr>
        <p:spPr>
          <a:xfrm>
            <a:off x="1311965" y="1705776"/>
            <a:ext cx="5903844" cy="70275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err="1"/>
              <a:t>Comandos</a:t>
            </a:r>
            <a:r>
              <a:rPr lang="en-GB" dirty="0"/>
              <a:t> </a:t>
            </a:r>
            <a:r>
              <a:rPr lang="en-GB" dirty="0" err="1"/>
              <a:t>usados</a:t>
            </a:r>
            <a:r>
              <a:rPr lang="en-GB" dirty="0"/>
              <a:t>: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ORB – Orbit – Para usar o modo 3D e mudar o </a:t>
            </a:r>
            <a:r>
              <a:rPr lang="en-GB" dirty="0" err="1"/>
              <a:t>ponto</a:t>
            </a:r>
            <a:r>
              <a:rPr lang="en-GB" dirty="0"/>
              <a:t> de vista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SPLINE – Para </a:t>
            </a:r>
            <a:r>
              <a:rPr lang="en-GB" dirty="0" err="1"/>
              <a:t>criar</a:t>
            </a:r>
            <a:r>
              <a:rPr lang="en-GB" dirty="0"/>
              <a:t> curvas </a:t>
            </a:r>
            <a:r>
              <a:rPr lang="en-GB" dirty="0" err="1"/>
              <a:t>tangentes</a:t>
            </a:r>
            <a:r>
              <a:rPr lang="en-GB" dirty="0"/>
              <a:t> </a:t>
            </a:r>
            <a:r>
              <a:rPr lang="en-GB" dirty="0" err="1"/>
              <a:t>aos</a:t>
            </a:r>
            <a:r>
              <a:rPr lang="en-GB" dirty="0"/>
              <a:t> </a:t>
            </a:r>
            <a:r>
              <a:rPr lang="en-GB" dirty="0" err="1"/>
              <a:t>pontos</a:t>
            </a:r>
            <a:r>
              <a:rPr lang="en-GB" dirty="0"/>
              <a:t> que </a:t>
            </a:r>
            <a:r>
              <a:rPr lang="en-GB" dirty="0" err="1"/>
              <a:t>vão</a:t>
            </a:r>
            <a:r>
              <a:rPr lang="en-GB" dirty="0"/>
              <a:t> </a:t>
            </a:r>
            <a:r>
              <a:rPr lang="en-GB" dirty="0" err="1"/>
              <a:t>sendo</a:t>
            </a:r>
            <a:r>
              <a:rPr lang="en-GB" dirty="0"/>
              <a:t> </a:t>
            </a:r>
            <a:r>
              <a:rPr lang="en-GB" dirty="0" err="1"/>
              <a:t>colocados</a:t>
            </a:r>
            <a:endParaRPr lang="en-GB" dirty="0"/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REVSURF – </a:t>
            </a:r>
            <a:r>
              <a:rPr lang="en-GB" dirty="0"/>
              <a:t>Para </a:t>
            </a:r>
            <a:r>
              <a:rPr lang="en-GB" dirty="0" err="1"/>
              <a:t>criar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raios</a:t>
            </a:r>
            <a:r>
              <a:rPr lang="en-GB" dirty="0"/>
              <a:t> da </a:t>
            </a:r>
            <a:r>
              <a:rPr lang="en-GB" dirty="0" err="1"/>
              <a:t>Parabólica</a:t>
            </a:r>
            <a:endParaRPr lang="en-GB" dirty="0"/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SURFTAB1 e SURFTAB2 –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Colocar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45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dois</a:t>
            </a:r>
            <a:endParaRPr lang="en-GB" dirty="0"/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Notas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Podemos mudar a </a:t>
            </a:r>
            <a:r>
              <a:rPr lang="en-GB" dirty="0" err="1"/>
              <a:t>cor</a:t>
            </a:r>
            <a:r>
              <a:rPr lang="en-GB" dirty="0"/>
              <a:t> e </a:t>
            </a:r>
            <a:r>
              <a:rPr lang="en-GB" dirty="0" err="1"/>
              <a:t>opacidade</a:t>
            </a:r>
            <a:r>
              <a:rPr lang="en-GB" dirty="0"/>
              <a:t> das superficies </a:t>
            </a:r>
            <a:r>
              <a:rPr lang="en-GB" dirty="0" err="1"/>
              <a:t>criadas</a:t>
            </a:r>
            <a:r>
              <a:rPr lang="en-GB" dirty="0"/>
              <a:t> (</a:t>
            </a:r>
            <a:r>
              <a:rPr lang="en-GB" dirty="0" err="1"/>
              <a:t>dentro</a:t>
            </a:r>
            <a:r>
              <a:rPr lang="en-GB" dirty="0"/>
              <a:t> e fora)</a:t>
            </a:r>
            <a:endParaRPr kumimoji="0" lang="en-GB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702C81EA-3250-DC03-388F-7612DBA41F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83" y="331884"/>
            <a:ext cx="7782165" cy="3223982"/>
          </a:xfrm>
          <a:prstGeom prst="rect">
            <a:avLst/>
          </a:prstGeom>
        </p:spPr>
      </p:pic>
      <p:pic>
        <p:nvPicPr>
          <p:cNvPr id="6" name="Picture 5" descr="A computer screen shot of a computer screen&#10;&#10;Description automatically generated">
            <a:extLst>
              <a:ext uri="{FF2B5EF4-FFF2-40B4-BE49-F238E27FC236}">
                <a16:creationId xmlns:a16="http://schemas.microsoft.com/office/drawing/2014/main" id="{0821E909-2A57-2B67-A9D6-0D5CE6CCB4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7289" y="331884"/>
            <a:ext cx="7934589" cy="3229241"/>
          </a:xfrm>
          <a:prstGeom prst="rect">
            <a:avLst/>
          </a:prstGeom>
        </p:spPr>
      </p:pic>
      <p:pic>
        <p:nvPicPr>
          <p:cNvPr id="8" name="Picture 7" descr="A computer screen shot of a blue oval&#10;&#10;Description automatically generated">
            <a:extLst>
              <a:ext uri="{FF2B5EF4-FFF2-40B4-BE49-F238E27FC236}">
                <a16:creationId xmlns:a16="http://schemas.microsoft.com/office/drawing/2014/main" id="{46932076-F0EE-19AF-7CFA-CF5558DE3D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83" y="4016780"/>
            <a:ext cx="7843387" cy="3200298"/>
          </a:xfrm>
          <a:prstGeom prst="rect">
            <a:avLst/>
          </a:prstGeom>
        </p:spPr>
      </p:pic>
      <p:pic>
        <p:nvPicPr>
          <p:cNvPr id="10" name="Picture 9" descr="A computer screen shot of a blue circle&#10;&#10;Description automatically generated">
            <a:extLst>
              <a:ext uri="{FF2B5EF4-FFF2-40B4-BE49-F238E27FC236}">
                <a16:creationId xmlns:a16="http://schemas.microsoft.com/office/drawing/2014/main" id="{DD80981B-4915-DD92-0AD5-ECF19355A6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7289" y="4016780"/>
            <a:ext cx="7934589" cy="3200298"/>
          </a:xfrm>
          <a:prstGeom prst="rect">
            <a:avLst/>
          </a:prstGeom>
        </p:spPr>
      </p:pic>
      <p:pic>
        <p:nvPicPr>
          <p:cNvPr id="12" name="Picture 11" descr="A computer screen shot of a blue sphere&#10;&#10;Description automatically generated">
            <a:extLst>
              <a:ext uri="{FF2B5EF4-FFF2-40B4-BE49-F238E27FC236}">
                <a16:creationId xmlns:a16="http://schemas.microsoft.com/office/drawing/2014/main" id="{4E07B738-805D-A8EE-932A-F02B0E806A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069" y="7730039"/>
            <a:ext cx="7934588" cy="324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5874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F94885-811D-170D-A7C9-4FF4B158F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erc. 2.1 - Spirula">
            <a:extLst>
              <a:ext uri="{FF2B5EF4-FFF2-40B4-BE49-F238E27FC236}">
                <a16:creationId xmlns:a16="http://schemas.microsoft.com/office/drawing/2014/main" id="{E48E15A1-27CA-DC8F-C597-FC12B97C6929}"/>
              </a:ext>
            </a:extLst>
          </p:cNvPr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7200" dirty="0"/>
              <a:t>                                </a:t>
            </a:r>
            <a:r>
              <a:rPr lang="en-GB" sz="7200" dirty="0" err="1">
                <a:solidFill>
                  <a:srgbClr val="002060"/>
                </a:solidFill>
              </a:rPr>
              <a:t>Exerc</a:t>
            </a:r>
            <a:r>
              <a:rPr sz="7200" dirty="0">
                <a:solidFill>
                  <a:srgbClr val="002060"/>
                </a:solidFill>
              </a:rPr>
              <a:t>. </a:t>
            </a:r>
            <a:r>
              <a:rPr lang="en-GB" sz="7200" dirty="0">
                <a:solidFill>
                  <a:srgbClr val="002060"/>
                </a:solidFill>
              </a:rPr>
              <a:t>1</a:t>
            </a:r>
            <a:r>
              <a:rPr sz="7200" dirty="0">
                <a:solidFill>
                  <a:srgbClr val="002060"/>
                </a:solidFill>
              </a:rPr>
              <a:t>.</a:t>
            </a:r>
            <a:r>
              <a:rPr lang="en-GB" sz="7200" dirty="0">
                <a:solidFill>
                  <a:srgbClr val="002060"/>
                </a:solidFill>
              </a:rPr>
              <a:t>3</a:t>
            </a:r>
            <a:r>
              <a:rPr sz="7200" dirty="0">
                <a:solidFill>
                  <a:srgbClr val="002060"/>
                </a:solidFill>
              </a:rPr>
              <a:t> </a:t>
            </a:r>
            <a:r>
              <a:rPr lang="en-GB" sz="7200" dirty="0">
                <a:solidFill>
                  <a:srgbClr val="002060"/>
                </a:solidFill>
              </a:rPr>
              <a:t>–</a:t>
            </a:r>
            <a:r>
              <a:rPr sz="7200" dirty="0">
                <a:solidFill>
                  <a:srgbClr val="002060"/>
                </a:solidFill>
              </a:rPr>
              <a:t> </a:t>
            </a:r>
            <a:r>
              <a:rPr lang="en-GB" sz="7200" dirty="0">
                <a:solidFill>
                  <a:srgbClr val="002060"/>
                </a:solidFill>
              </a:rPr>
              <a:t>Casa António Carlos </a:t>
            </a:r>
            <a:r>
              <a:rPr lang="en-GB" sz="7200" dirty="0" err="1">
                <a:solidFill>
                  <a:srgbClr val="002060"/>
                </a:solidFill>
              </a:rPr>
              <a:t>Siza</a:t>
            </a:r>
            <a:endParaRPr sz="72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8E5272-939A-92DF-7500-7429A63AC469}"/>
              </a:ext>
            </a:extLst>
          </p:cNvPr>
          <p:cNvSpPr txBox="1"/>
          <p:nvPr/>
        </p:nvSpPr>
        <p:spPr>
          <a:xfrm>
            <a:off x="2037801" y="2802701"/>
            <a:ext cx="5949930" cy="2410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err="1"/>
              <a:t>Comandos</a:t>
            </a:r>
            <a:r>
              <a:rPr lang="en-GB" dirty="0"/>
              <a:t> </a:t>
            </a:r>
            <a:r>
              <a:rPr lang="en-GB" dirty="0" err="1"/>
              <a:t>usados</a:t>
            </a:r>
            <a:r>
              <a:rPr lang="en-GB" dirty="0"/>
              <a:t>: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3DR – 3DRotate – Para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rodar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as faces que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estavam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no plano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xy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para outro p</a:t>
            </a:r>
            <a:r>
              <a:rPr lang="en-GB" dirty="0"/>
              <a:t>lano 3D de modo a </a:t>
            </a:r>
            <a:r>
              <a:rPr lang="en-GB" dirty="0" err="1"/>
              <a:t>criar</a:t>
            </a:r>
            <a:r>
              <a:rPr lang="en-GB" dirty="0"/>
              <a:t> o </a:t>
            </a:r>
            <a:r>
              <a:rPr lang="en-GB" dirty="0" err="1"/>
              <a:t>sólido</a:t>
            </a:r>
            <a:endParaRPr kumimoji="0" lang="en-GB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8DC8A3D1-C38E-05F1-36A9-01290B112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8" b="18272"/>
          <a:stretch/>
        </p:blipFill>
        <p:spPr>
          <a:xfrm>
            <a:off x="7093073" y="8476077"/>
            <a:ext cx="12949251" cy="2467481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078C5B1F-4821-B0F8-4269-176638F8B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9855" y="4888852"/>
            <a:ext cx="9485397" cy="3366768"/>
          </a:xfrm>
          <a:prstGeom prst="rect">
            <a:avLst/>
          </a:prstGeom>
        </p:spPr>
      </p:pic>
      <p:pic>
        <p:nvPicPr>
          <p:cNvPr id="3" name="Picture 2" descr="A yellow triangle with a black background&#10;&#10;Description automatically generated">
            <a:extLst>
              <a:ext uri="{FF2B5EF4-FFF2-40B4-BE49-F238E27FC236}">
                <a16:creationId xmlns:a16="http://schemas.microsoft.com/office/drawing/2014/main" id="{51539D37-EF87-EFA1-2376-7E779AF929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0" t="6928" r="6345"/>
          <a:stretch/>
        </p:blipFill>
        <p:spPr>
          <a:xfrm>
            <a:off x="7987731" y="357582"/>
            <a:ext cx="8076027" cy="431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7469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Agrupar"/>
          <p:cNvGrpSpPr/>
          <p:nvPr/>
        </p:nvGrpSpPr>
        <p:grpSpPr>
          <a:xfrm>
            <a:off x="253667" y="11778500"/>
            <a:ext cx="24026918" cy="1919033"/>
            <a:chOff x="0" y="0"/>
            <a:chExt cx="24026918" cy="1919031"/>
          </a:xfrm>
        </p:grpSpPr>
        <p:sp>
          <p:nvSpPr>
            <p:cNvPr id="136" name="Linha"/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37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3" y="154551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" y="64830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9" name="MGeG"/>
            <p:cNvSpPr txBox="1"/>
            <p:nvPr/>
          </p:nvSpPr>
          <p:spPr>
            <a:xfrm>
              <a:off x="10501403" y="98849"/>
              <a:ext cx="5809516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 lnSpcReduction="10000"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dirty="0">
                  <a:solidFill>
                    <a:srgbClr val="002060"/>
                  </a:solidFill>
                </a:rPr>
                <a:t>RP</a:t>
              </a:r>
              <a:endParaRPr dirty="0">
                <a:solidFill>
                  <a:srgbClr val="002060"/>
                </a:solidFill>
              </a:endParaRPr>
            </a:p>
          </p:txBody>
        </p:sp>
        <p:sp>
          <p:nvSpPr>
            <p:cNvPr id="140" name="Mestrado Integrado em Arquitectura…"/>
            <p:cNvSpPr txBox="1"/>
            <p:nvPr/>
          </p:nvSpPr>
          <p:spPr>
            <a:xfrm>
              <a:off x="17465285" y="248138"/>
              <a:ext cx="6561633" cy="14875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>
                  <a:solidFill>
                    <a:srgbClr val="002060"/>
                  </a:solidFill>
                </a:rPr>
                <a:t>Mestrado</a:t>
              </a:r>
              <a:r>
                <a:rPr dirty="0">
                  <a:solidFill>
                    <a:srgbClr val="002060"/>
                  </a:solidFill>
                </a:rPr>
                <a:t> </a:t>
              </a:r>
              <a:r>
                <a:rPr dirty="0" err="1">
                  <a:solidFill>
                    <a:srgbClr val="002060"/>
                  </a:solidFill>
                </a:rPr>
                <a:t>Integrado</a:t>
              </a:r>
              <a:r>
                <a:rPr dirty="0">
                  <a:solidFill>
                    <a:srgbClr val="002060"/>
                  </a:solidFill>
                </a:rPr>
                <a:t> </a:t>
              </a:r>
              <a:r>
                <a:rPr dirty="0" err="1">
                  <a:solidFill>
                    <a:srgbClr val="002060"/>
                  </a:solidFill>
                </a:rPr>
                <a:t>em</a:t>
              </a:r>
              <a:r>
                <a:rPr dirty="0">
                  <a:solidFill>
                    <a:srgbClr val="002060"/>
                  </a:solidFill>
                </a:rPr>
                <a:t> </a:t>
              </a:r>
              <a:r>
                <a:rPr dirty="0" err="1">
                  <a:solidFill>
                    <a:srgbClr val="002060"/>
                  </a:solidFill>
                </a:rPr>
                <a:t>Arquitectura</a:t>
              </a:r>
              <a:endParaRPr dirty="0">
                <a:solidFill>
                  <a:srgbClr val="002060"/>
                </a:solidFill>
              </a:endParaRPr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>
                  <a:solidFill>
                    <a:srgbClr val="002060"/>
                  </a:solidFill>
                </a:rPr>
                <a:t>Ano</a:t>
              </a:r>
              <a:r>
                <a:rPr dirty="0">
                  <a:solidFill>
                    <a:srgbClr val="002060"/>
                  </a:solidFill>
                </a:rPr>
                <a:t> </a:t>
              </a:r>
              <a:r>
                <a:rPr dirty="0" err="1">
                  <a:solidFill>
                    <a:srgbClr val="002060"/>
                  </a:solidFill>
                </a:rPr>
                <a:t>Lectivo</a:t>
              </a:r>
              <a:r>
                <a:rPr dirty="0">
                  <a:solidFill>
                    <a:srgbClr val="002060"/>
                  </a:solidFill>
                </a:rPr>
                <a:t> 202</a:t>
              </a:r>
              <a:r>
                <a:rPr lang="en-GB" dirty="0">
                  <a:solidFill>
                    <a:srgbClr val="002060"/>
                  </a:solidFill>
                </a:rPr>
                <a:t>4</a:t>
              </a:r>
              <a:r>
                <a:rPr dirty="0">
                  <a:solidFill>
                    <a:srgbClr val="002060"/>
                  </a:solidFill>
                </a:rPr>
                <a:t>-202</a:t>
              </a:r>
              <a:r>
                <a:rPr lang="en-GB" dirty="0">
                  <a:solidFill>
                    <a:srgbClr val="002060"/>
                  </a:solidFill>
                </a:rPr>
                <a:t>5</a:t>
              </a:r>
              <a:r>
                <a:rPr dirty="0">
                  <a:solidFill>
                    <a:srgbClr val="002060"/>
                  </a:solidFill>
                </a:rPr>
                <a:t> 1º </a:t>
              </a:r>
              <a:r>
                <a:rPr dirty="0" err="1">
                  <a:solidFill>
                    <a:srgbClr val="002060"/>
                  </a:solidFill>
                </a:rPr>
                <a:t>Semestre</a:t>
              </a:r>
              <a:endParaRPr dirty="0">
                <a:solidFill>
                  <a:srgbClr val="002060"/>
                </a:solidFill>
              </a:endParaRPr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>
                  <a:solidFill>
                    <a:srgbClr val="002060"/>
                  </a:solidFill>
                </a:rPr>
                <a:t>Docente</a:t>
              </a:r>
              <a:r>
                <a:rPr dirty="0">
                  <a:solidFill>
                    <a:srgbClr val="002060"/>
                  </a:solidFill>
                </a:rPr>
                <a:t> - Nuno Alão              </a:t>
              </a:r>
              <a:r>
                <a:rPr lang="en-GB" dirty="0">
                  <a:solidFill>
                    <a:srgbClr val="002060"/>
                  </a:solidFill>
                </a:rPr>
                <a:t>2</a:t>
              </a:r>
              <a:r>
                <a:rPr dirty="0">
                  <a:solidFill>
                    <a:srgbClr val="002060"/>
                  </a:solidFill>
                </a:rPr>
                <a:t>º </a:t>
              </a:r>
              <a:r>
                <a:rPr dirty="0" err="1">
                  <a:solidFill>
                    <a:srgbClr val="002060"/>
                  </a:solidFill>
                </a:rPr>
                <a:t>Ano</a:t>
              </a:r>
              <a:r>
                <a:rPr dirty="0">
                  <a:solidFill>
                    <a:srgbClr val="002060"/>
                  </a:solidFill>
                </a:rPr>
                <a:t>  </a:t>
              </a:r>
            </a:p>
          </p:txBody>
        </p:sp>
      </p:grpSp>
      <p:sp>
        <p:nvSpPr>
          <p:cNvPr id="142" name="ÍNDICE"/>
          <p:cNvSpPr txBox="1"/>
          <p:nvPr/>
        </p:nvSpPr>
        <p:spPr>
          <a:xfrm>
            <a:off x="2248390" y="1066417"/>
            <a:ext cx="2014975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sz="4400" dirty="0">
                <a:solidFill>
                  <a:srgbClr val="002060"/>
                </a:solidFill>
              </a:rPr>
              <a:t>ÍNDICE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0F35B6-E075-3151-B3E0-FFEE6F802056}"/>
              </a:ext>
            </a:extLst>
          </p:cNvPr>
          <p:cNvSpPr txBox="1"/>
          <p:nvPr/>
        </p:nvSpPr>
        <p:spPr>
          <a:xfrm>
            <a:off x="2248390" y="2365723"/>
            <a:ext cx="12362132" cy="79508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4	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Exercício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1.1 –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Pentágono</a:t>
            </a:r>
            <a:endParaRPr kumimoji="0" lang="en-GB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5	</a:t>
            </a:r>
            <a:r>
              <a:rPr lang="en-GB" dirty="0" err="1"/>
              <a:t>Exercício</a:t>
            </a:r>
            <a:r>
              <a:rPr lang="en-GB" dirty="0"/>
              <a:t> 1.2 – </a:t>
            </a:r>
            <a:r>
              <a:rPr lang="en-GB" dirty="0" err="1"/>
              <a:t>Sólidos</a:t>
            </a:r>
            <a:endParaRPr lang="en-GB" dirty="0"/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6	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Exercício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1.3 – Casa António Carlos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Siza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Escalar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algn="l"/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7	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Exercício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1.3 – Casa António Carlos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Siza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(Paredes)</a:t>
            </a:r>
          </a:p>
          <a:p>
            <a:pPr algn="l"/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8	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Exercício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1.3 – Casa António Carlos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Siza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(Layout e Escala)</a:t>
            </a:r>
          </a:p>
          <a:p>
            <a:pPr algn="l"/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9	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Exercício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1.3 – Casa António Carlos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Siza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(Paredes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Finalizadas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algn="l"/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10	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Exercício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1.3 – Casa António Carlos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Siza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Mobiliário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algn="l"/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11	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Exercício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1.3 – Casa António Carlos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Siza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Linhas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Auxiliares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algn="l"/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12	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Exercício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1.3 – Casa António Carlos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Siza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(Portas e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Detalhe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algn="l"/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14	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Exercício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1.3 – Casa António Carlos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Siza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Janelas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algn="l"/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15	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Exercício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1.3 – Casa António Carlos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Siza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(Hatch)</a:t>
            </a:r>
          </a:p>
          <a:p>
            <a:pPr algn="l"/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16	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Exercício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1.3 – Casa António Carlos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Siza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Alçado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algn="l"/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17	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Exercício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1.3 – Casa António Carlos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Siza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(Corte)</a:t>
            </a:r>
          </a:p>
          <a:p>
            <a:pPr algn="l"/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18	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Exercício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1.3 – Casa António Carlos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Siza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(Planta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Finalizada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algn="l"/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	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Exercício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1.3 – Casa António Carlos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Siza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(Layouts)</a:t>
            </a:r>
          </a:p>
          <a:p>
            <a:pPr algn="l"/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21	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Exercício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1.4 –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Parabólica</a:t>
            </a:r>
            <a:endParaRPr kumimoji="0" lang="en-GB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algn="l"/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22	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Exercício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1.5 –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Sólidos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3D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                    </a:t>
            </a:r>
            <a:r>
              <a:rPr dirty="0" err="1">
                <a:solidFill>
                  <a:srgbClr val="002060"/>
                </a:solidFill>
              </a:rPr>
              <a:t>Exerc</a:t>
            </a:r>
            <a:r>
              <a:rPr dirty="0">
                <a:solidFill>
                  <a:srgbClr val="002060"/>
                </a:solidFill>
              </a:rPr>
              <a:t>. </a:t>
            </a:r>
            <a:r>
              <a:rPr lang="en-GB" dirty="0">
                <a:solidFill>
                  <a:srgbClr val="002060"/>
                </a:solidFill>
              </a:rPr>
              <a:t>1</a:t>
            </a:r>
            <a:r>
              <a:rPr dirty="0">
                <a:solidFill>
                  <a:srgbClr val="002060"/>
                </a:solidFill>
              </a:rPr>
              <a:t>.1</a:t>
            </a:r>
            <a:r>
              <a:rPr lang="en-GB" dirty="0">
                <a:solidFill>
                  <a:srgbClr val="002060"/>
                </a:solidFill>
              </a:rPr>
              <a:t> - </a:t>
            </a:r>
            <a:r>
              <a:rPr lang="en-GB" dirty="0" err="1">
                <a:solidFill>
                  <a:srgbClr val="002060"/>
                </a:solidFill>
              </a:rPr>
              <a:t>Pentágono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D46A228-A9EC-EEC2-0B45-D7D23EA1B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3" r="27391" b="16101"/>
          <a:stretch/>
        </p:blipFill>
        <p:spPr>
          <a:xfrm>
            <a:off x="10827328" y="4124914"/>
            <a:ext cx="11350266" cy="70228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161D31-EB49-7978-FAFD-67D8C331823D}"/>
              </a:ext>
            </a:extLst>
          </p:cNvPr>
          <p:cNvSpPr txBox="1"/>
          <p:nvPr/>
        </p:nvSpPr>
        <p:spPr>
          <a:xfrm>
            <a:off x="2206406" y="1404261"/>
            <a:ext cx="16480551" cy="88742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err="1"/>
              <a:t>Comandos</a:t>
            </a:r>
            <a:r>
              <a:rPr lang="en-GB" dirty="0"/>
              <a:t> </a:t>
            </a:r>
            <a:r>
              <a:rPr lang="en-GB" dirty="0" err="1"/>
              <a:t>usados</a:t>
            </a:r>
            <a:r>
              <a:rPr lang="en-GB" dirty="0"/>
              <a:t>: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L – Line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– 10,10 (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x,y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)– enter – 4&lt;0 (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tamanho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&lt;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ângulo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) – enter – 4&lt;60 – enter – 4&lt;120 – enter – 4&lt;180 – enter – 4&lt;240 (resto das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arestas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TEXT – </a:t>
            </a:r>
            <a:r>
              <a:rPr lang="en-GB" dirty="0" err="1"/>
              <a:t>escolha</a:t>
            </a:r>
            <a:r>
              <a:rPr lang="en-GB" dirty="0"/>
              <a:t> do local do </a:t>
            </a:r>
            <a:r>
              <a:rPr lang="en-GB" dirty="0" err="1"/>
              <a:t>ponto</a:t>
            </a:r>
            <a:r>
              <a:rPr lang="en-GB" dirty="0"/>
              <a:t> – 1 (</a:t>
            </a:r>
            <a:r>
              <a:rPr lang="en-GB" dirty="0" err="1"/>
              <a:t>tamanho</a:t>
            </a:r>
            <a:r>
              <a:rPr lang="en-GB" dirty="0"/>
              <a:t> da </a:t>
            </a:r>
            <a:r>
              <a:rPr lang="en-GB" dirty="0" err="1"/>
              <a:t>letra</a:t>
            </a:r>
            <a:r>
              <a:rPr lang="en-GB" dirty="0"/>
              <a:t>) – 0 (</a:t>
            </a:r>
            <a:r>
              <a:rPr lang="en-GB" dirty="0" err="1"/>
              <a:t>ângulo</a:t>
            </a:r>
            <a:r>
              <a:rPr lang="en-GB" dirty="0"/>
              <a:t> da </a:t>
            </a:r>
            <a:r>
              <a:rPr lang="en-GB" dirty="0" err="1"/>
              <a:t>escrita</a:t>
            </a:r>
            <a:r>
              <a:rPr lang="en-GB" dirty="0"/>
              <a:t>)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dirty="0"/>
              <a:t>Outros commandos: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Esc – To exit an action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DTEXT – Type text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U – Undo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M – Move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CO – Copy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SC – Scale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PL – Polylines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PEDIT _ Edit polylines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E – Erase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dirty="0" err="1"/>
              <a:t>Notas</a:t>
            </a:r>
            <a:r>
              <a:rPr lang="en-GB" dirty="0"/>
              <a:t>: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Absolute coords – prefix #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Relative coords – prefix @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Carthesian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coords – (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x,y,z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Polar coords – </a:t>
            </a:r>
            <a:r>
              <a:rPr lang="en-GB" dirty="0" err="1"/>
              <a:t>dist</a:t>
            </a:r>
            <a:r>
              <a:rPr lang="en-GB" dirty="0"/>
              <a:t>&lt;angle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51F47C-8552-306C-D7CD-D74254841F49}"/>
              </a:ext>
            </a:extLst>
          </p:cNvPr>
          <p:cNvSpPr/>
          <p:nvPr/>
        </p:nvSpPr>
        <p:spPr>
          <a:xfrm>
            <a:off x="20020030" y="2750840"/>
            <a:ext cx="914400" cy="914400"/>
          </a:xfrm>
          <a:prstGeom prst="rect">
            <a:avLst/>
          </a:prstGeom>
          <a:noFill/>
          <a:ln w="12700" cap="flat">
            <a:solidFill>
              <a:schemeClr val="accent3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50B59B-4D8F-A66F-D3C1-16CCB99F9CB1}"/>
              </a:ext>
            </a:extLst>
          </p:cNvPr>
          <p:cNvSpPr txBox="1"/>
          <p:nvPr/>
        </p:nvSpPr>
        <p:spPr>
          <a:xfrm>
            <a:off x="20934430" y="2818854"/>
            <a:ext cx="290945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- Object Snaps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                    </a:t>
            </a:r>
            <a:r>
              <a:rPr lang="en-GB" dirty="0" err="1">
                <a:solidFill>
                  <a:srgbClr val="002060"/>
                </a:solidFill>
              </a:rPr>
              <a:t>Exerc</a:t>
            </a:r>
            <a:r>
              <a:rPr dirty="0">
                <a:solidFill>
                  <a:srgbClr val="002060"/>
                </a:solidFill>
              </a:rPr>
              <a:t>. </a:t>
            </a:r>
            <a:r>
              <a:rPr lang="en-GB" dirty="0">
                <a:solidFill>
                  <a:srgbClr val="002060"/>
                </a:solidFill>
              </a:rPr>
              <a:t>1</a:t>
            </a:r>
            <a:r>
              <a:rPr dirty="0">
                <a:solidFill>
                  <a:srgbClr val="002060"/>
                </a:solidFill>
              </a:rPr>
              <a:t>.</a:t>
            </a:r>
            <a:r>
              <a:rPr lang="en-GB" dirty="0">
                <a:solidFill>
                  <a:srgbClr val="002060"/>
                </a:solidFill>
              </a:rPr>
              <a:t>2</a:t>
            </a:r>
            <a:r>
              <a:rPr dirty="0">
                <a:solidFill>
                  <a:srgbClr val="002060"/>
                </a:solidFill>
              </a:rPr>
              <a:t> - </a:t>
            </a:r>
            <a:r>
              <a:rPr lang="en-GB" dirty="0" err="1">
                <a:solidFill>
                  <a:srgbClr val="002060"/>
                </a:solidFill>
              </a:rPr>
              <a:t>Sólidos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18C3FC2-0BB6-79F9-9C19-ACE9167E6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" r="19842" b="4881"/>
          <a:stretch/>
        </p:blipFill>
        <p:spPr>
          <a:xfrm>
            <a:off x="12358257" y="2417607"/>
            <a:ext cx="11118274" cy="56038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605FDC-0206-0890-36BA-45042E26FAE3}"/>
              </a:ext>
            </a:extLst>
          </p:cNvPr>
          <p:cNvSpPr txBox="1"/>
          <p:nvPr/>
        </p:nvSpPr>
        <p:spPr>
          <a:xfrm>
            <a:off x="2200156" y="1342580"/>
            <a:ext cx="9825588" cy="84125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err="1"/>
              <a:t>Comandos</a:t>
            </a:r>
            <a:r>
              <a:rPr lang="en-GB" dirty="0"/>
              <a:t> </a:t>
            </a:r>
            <a:r>
              <a:rPr lang="en-GB" dirty="0" err="1"/>
              <a:t>usados</a:t>
            </a:r>
            <a:r>
              <a:rPr lang="en-GB" dirty="0"/>
              <a:t>: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 – 10,10 – enter –</a:t>
            </a:r>
            <a:r>
              <a:rPr lang="en-GB" dirty="0"/>
              <a:t> 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@10&lt;120 – enter – @10&lt;240 – enter – @10&lt;360 (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processo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fazer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o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triângulo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, as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outras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formas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são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iguais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mudando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apenas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os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ângulos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e o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ponto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inicial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CHPROP – Change properties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MATCHP – Match properties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Notas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 err="1"/>
              <a:t>Criação</a:t>
            </a:r>
            <a:r>
              <a:rPr lang="en-GB" dirty="0"/>
              <a:t> de 6 layers </a:t>
            </a:r>
            <a:r>
              <a:rPr lang="en-GB" dirty="0" err="1"/>
              <a:t>distintas</a:t>
            </a:r>
            <a:r>
              <a:rPr lang="en-GB" dirty="0"/>
              <a:t> – Uma para </a:t>
            </a:r>
            <a:r>
              <a:rPr lang="en-GB" dirty="0" err="1"/>
              <a:t>cada</a:t>
            </a:r>
            <a:r>
              <a:rPr lang="en-GB" dirty="0"/>
              <a:t> </a:t>
            </a:r>
            <a:r>
              <a:rPr lang="en-GB" dirty="0" err="1"/>
              <a:t>pirâmide</a:t>
            </a:r>
            <a:r>
              <a:rPr lang="en-GB" dirty="0"/>
              <a:t>, </a:t>
            </a:r>
            <a:r>
              <a:rPr lang="en-GB" dirty="0" err="1"/>
              <a:t>uma</a:t>
            </a:r>
            <a:r>
              <a:rPr lang="en-GB" dirty="0"/>
              <a:t> para </a:t>
            </a:r>
            <a:r>
              <a:rPr lang="en-GB" dirty="0" err="1"/>
              <a:t>linhas</a:t>
            </a:r>
            <a:r>
              <a:rPr lang="en-GB" dirty="0"/>
              <a:t> auxiliaries e </a:t>
            </a:r>
            <a:r>
              <a:rPr lang="en-GB" dirty="0" err="1"/>
              <a:t>outra</a:t>
            </a:r>
            <a:r>
              <a:rPr lang="en-GB" dirty="0"/>
              <a:t> para </a:t>
            </a:r>
            <a:r>
              <a:rPr lang="en-GB" dirty="0" err="1"/>
              <a:t>texto</a:t>
            </a:r>
            <a:endParaRPr lang="en-GB" dirty="0"/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Linhas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auxiliaries a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traço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interrompido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através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das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propriedade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da layer, mas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também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é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possível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linhas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da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mesma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layer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terem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propriedades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diferentes</a:t>
            </a:r>
            <a:endParaRPr kumimoji="0" lang="en-GB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Para </a:t>
            </a:r>
            <a:r>
              <a:rPr lang="en-GB" dirty="0" err="1"/>
              <a:t>ajudar</a:t>
            </a:r>
            <a:r>
              <a:rPr lang="en-GB" dirty="0"/>
              <a:t> o </a:t>
            </a:r>
            <a:r>
              <a:rPr lang="en-GB" dirty="0" err="1"/>
              <a:t>rebatimento</a:t>
            </a:r>
            <a:r>
              <a:rPr lang="en-GB" dirty="0"/>
              <a:t>, </a:t>
            </a:r>
            <a:r>
              <a:rPr lang="en-GB" dirty="0" err="1"/>
              <a:t>carregar</a:t>
            </a:r>
            <a:endParaRPr lang="en-GB" dirty="0"/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dirty="0" err="1"/>
              <a:t>em</a:t>
            </a:r>
            <a:r>
              <a:rPr lang="en-GB" dirty="0"/>
              <a:t> WSC e </a:t>
            </a:r>
            <a:r>
              <a:rPr lang="en-GB" dirty="0" err="1"/>
              <a:t>selecionar</a:t>
            </a:r>
            <a:r>
              <a:rPr lang="en-GB" dirty="0"/>
              <a:t> New USC para 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dirty="0"/>
              <a:t>mudar a </a:t>
            </a:r>
            <a:r>
              <a:rPr lang="en-GB" dirty="0" err="1"/>
              <a:t>direção</a:t>
            </a:r>
            <a:r>
              <a:rPr lang="en-GB" dirty="0"/>
              <a:t> dos </a:t>
            </a:r>
            <a:r>
              <a:rPr lang="en-GB" dirty="0" err="1"/>
              <a:t>eixos</a:t>
            </a:r>
            <a:r>
              <a:rPr lang="en-GB" dirty="0"/>
              <a:t> x e y</a:t>
            </a:r>
            <a:endParaRPr kumimoji="0" lang="en-GB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ED79E6EB-77AD-4CCD-0E91-B4AC92DC7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70" y="8021498"/>
            <a:ext cx="1695687" cy="198147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5B32E8-6EC5-9C91-BD11-6AC51A25D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erc. 2.1 - Spirula">
            <a:extLst>
              <a:ext uri="{FF2B5EF4-FFF2-40B4-BE49-F238E27FC236}">
                <a16:creationId xmlns:a16="http://schemas.microsoft.com/office/drawing/2014/main" id="{A2DE08B1-4B13-3683-69C7-76B703A65CE2}"/>
              </a:ext>
            </a:extLst>
          </p:cNvPr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85000" lnSpcReduction="100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7200" dirty="0">
                <a:solidFill>
                  <a:srgbClr val="002060"/>
                </a:solidFill>
              </a:rPr>
              <a:t>                             </a:t>
            </a:r>
            <a:r>
              <a:rPr lang="en-GB" sz="7800" dirty="0" err="1">
                <a:solidFill>
                  <a:srgbClr val="002060"/>
                </a:solidFill>
              </a:rPr>
              <a:t>Exerc</a:t>
            </a:r>
            <a:r>
              <a:rPr sz="7800" dirty="0">
                <a:solidFill>
                  <a:srgbClr val="002060"/>
                </a:solidFill>
              </a:rPr>
              <a:t>. </a:t>
            </a:r>
            <a:r>
              <a:rPr lang="en-GB" sz="7800" dirty="0">
                <a:solidFill>
                  <a:srgbClr val="002060"/>
                </a:solidFill>
              </a:rPr>
              <a:t>1</a:t>
            </a:r>
            <a:r>
              <a:rPr sz="7800" dirty="0">
                <a:solidFill>
                  <a:srgbClr val="002060"/>
                </a:solidFill>
              </a:rPr>
              <a:t>.</a:t>
            </a:r>
            <a:r>
              <a:rPr lang="en-GB" sz="7800" dirty="0">
                <a:solidFill>
                  <a:srgbClr val="002060"/>
                </a:solidFill>
              </a:rPr>
              <a:t>3</a:t>
            </a:r>
            <a:r>
              <a:rPr sz="7800" dirty="0">
                <a:solidFill>
                  <a:srgbClr val="002060"/>
                </a:solidFill>
              </a:rPr>
              <a:t> </a:t>
            </a:r>
            <a:r>
              <a:rPr lang="en-GB" sz="7800" dirty="0">
                <a:solidFill>
                  <a:srgbClr val="002060"/>
                </a:solidFill>
              </a:rPr>
              <a:t>–</a:t>
            </a:r>
            <a:r>
              <a:rPr sz="7800" dirty="0">
                <a:solidFill>
                  <a:srgbClr val="002060"/>
                </a:solidFill>
              </a:rPr>
              <a:t> </a:t>
            </a:r>
            <a:r>
              <a:rPr lang="en-GB" sz="7800" dirty="0">
                <a:solidFill>
                  <a:srgbClr val="002060"/>
                </a:solidFill>
              </a:rPr>
              <a:t>Casa António Carlos </a:t>
            </a:r>
            <a:r>
              <a:rPr lang="en-GB" sz="7800" dirty="0" err="1">
                <a:solidFill>
                  <a:srgbClr val="002060"/>
                </a:solidFill>
              </a:rPr>
              <a:t>Siza</a:t>
            </a:r>
            <a:r>
              <a:rPr lang="en-GB" sz="7800" dirty="0">
                <a:solidFill>
                  <a:srgbClr val="002060"/>
                </a:solidFill>
              </a:rPr>
              <a:t> (</a:t>
            </a:r>
            <a:r>
              <a:rPr lang="en-GB" sz="7800" dirty="0" err="1">
                <a:solidFill>
                  <a:srgbClr val="002060"/>
                </a:solidFill>
              </a:rPr>
              <a:t>Escalar</a:t>
            </a:r>
            <a:r>
              <a:rPr lang="en-GB" sz="7800" dirty="0">
                <a:solidFill>
                  <a:srgbClr val="002060"/>
                </a:solidFill>
              </a:rPr>
              <a:t>)</a:t>
            </a:r>
            <a:endParaRPr sz="72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6531BE-C25B-3D3B-1634-2E6E34532CFC}"/>
              </a:ext>
            </a:extLst>
          </p:cNvPr>
          <p:cNvSpPr txBox="1"/>
          <p:nvPr/>
        </p:nvSpPr>
        <p:spPr>
          <a:xfrm>
            <a:off x="2200157" y="2859936"/>
            <a:ext cx="9825588" cy="471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err="1"/>
              <a:t>Comandos</a:t>
            </a:r>
            <a:r>
              <a:rPr lang="en-GB" dirty="0"/>
              <a:t> </a:t>
            </a:r>
            <a:r>
              <a:rPr lang="en-GB" dirty="0" err="1"/>
              <a:t>usados</a:t>
            </a:r>
            <a:r>
              <a:rPr lang="en-GB" dirty="0"/>
              <a:t>: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SC – Scale – </a:t>
            </a:r>
            <a:r>
              <a:rPr lang="en-GB" dirty="0" err="1"/>
              <a:t>Depois</a:t>
            </a:r>
            <a:r>
              <a:rPr lang="en-GB" dirty="0"/>
              <a:t> de </a:t>
            </a:r>
            <a:r>
              <a:rPr lang="en-GB" dirty="0" err="1"/>
              <a:t>inserir</a:t>
            </a:r>
            <a:r>
              <a:rPr lang="en-GB" dirty="0"/>
              <a:t> a </a:t>
            </a:r>
            <a:r>
              <a:rPr lang="en-GB" dirty="0" err="1"/>
              <a:t>imagem</a:t>
            </a:r>
            <a:r>
              <a:rPr lang="en-GB" dirty="0"/>
              <a:t>, </a:t>
            </a:r>
            <a:r>
              <a:rPr lang="en-GB" dirty="0" err="1"/>
              <a:t>escalar</a:t>
            </a:r>
            <a:r>
              <a:rPr lang="en-GB" dirty="0"/>
              <a:t> a um </a:t>
            </a:r>
            <a:r>
              <a:rPr lang="en-GB" dirty="0" err="1"/>
              <a:t>tamanho</a:t>
            </a:r>
            <a:r>
              <a:rPr lang="en-GB" dirty="0"/>
              <a:t> </a:t>
            </a:r>
            <a:r>
              <a:rPr lang="en-GB" dirty="0" err="1"/>
              <a:t>aproximado</a:t>
            </a:r>
            <a:endParaRPr lang="en-GB" dirty="0"/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AL – Align – Fazer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uma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linha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por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cima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uma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de que se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saiba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o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tamanho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na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planta e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outra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com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esse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tamanho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usando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o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comando</a:t>
            </a:r>
            <a:r>
              <a:rPr kumimoji="0" lang="en-GB" sz="3000" b="1" i="0" u="none" strike="noStrike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para alinhar uma </a:t>
            </a:r>
            <a:r>
              <a:rPr lang="en-GB" noProof="1"/>
              <a:t>linha com a outra e fazendo com que a planta fique direita e à escala, confirmer por exemplo através do tamanho da cama (aproximadamente 2m)</a:t>
            </a:r>
            <a:endParaRPr kumimoji="0" lang="en-GB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" name="Picture 7" descr="A blueprint of a house&#10;&#10;Description automatically generated">
            <a:extLst>
              <a:ext uri="{FF2B5EF4-FFF2-40B4-BE49-F238E27FC236}">
                <a16:creationId xmlns:a16="http://schemas.microsoft.com/office/drawing/2014/main" id="{B6198147-4E1F-5537-3460-116E04EE2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2" r="16869"/>
          <a:stretch/>
        </p:blipFill>
        <p:spPr>
          <a:xfrm>
            <a:off x="13757563" y="2447045"/>
            <a:ext cx="9455728" cy="641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1623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D3FF50-D674-A791-0680-B6DA1F837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erc. 2.1 - Spirula">
            <a:extLst>
              <a:ext uri="{FF2B5EF4-FFF2-40B4-BE49-F238E27FC236}">
                <a16:creationId xmlns:a16="http://schemas.microsoft.com/office/drawing/2014/main" id="{C04D54F6-A706-8607-0C42-D9FF5DA366C6}"/>
              </a:ext>
            </a:extLst>
          </p:cNvPr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85000" lnSpcReduction="100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7200" dirty="0">
                <a:solidFill>
                  <a:srgbClr val="002060"/>
                </a:solidFill>
              </a:rPr>
              <a:t>                            </a:t>
            </a:r>
            <a:r>
              <a:rPr lang="en-GB" sz="7800" dirty="0" err="1">
                <a:solidFill>
                  <a:srgbClr val="002060"/>
                </a:solidFill>
              </a:rPr>
              <a:t>Exerc</a:t>
            </a:r>
            <a:r>
              <a:rPr sz="7800" dirty="0">
                <a:solidFill>
                  <a:srgbClr val="002060"/>
                </a:solidFill>
              </a:rPr>
              <a:t>. </a:t>
            </a:r>
            <a:r>
              <a:rPr lang="en-GB" sz="7800" dirty="0">
                <a:solidFill>
                  <a:srgbClr val="002060"/>
                </a:solidFill>
              </a:rPr>
              <a:t>1</a:t>
            </a:r>
            <a:r>
              <a:rPr sz="7800" dirty="0">
                <a:solidFill>
                  <a:srgbClr val="002060"/>
                </a:solidFill>
              </a:rPr>
              <a:t>.</a:t>
            </a:r>
            <a:r>
              <a:rPr lang="en-GB" sz="7800" dirty="0">
                <a:solidFill>
                  <a:srgbClr val="002060"/>
                </a:solidFill>
              </a:rPr>
              <a:t>3</a:t>
            </a:r>
            <a:r>
              <a:rPr sz="7800" dirty="0">
                <a:solidFill>
                  <a:srgbClr val="002060"/>
                </a:solidFill>
              </a:rPr>
              <a:t> </a:t>
            </a:r>
            <a:r>
              <a:rPr lang="en-GB" sz="7800" dirty="0">
                <a:solidFill>
                  <a:srgbClr val="002060"/>
                </a:solidFill>
              </a:rPr>
              <a:t>–</a:t>
            </a:r>
            <a:r>
              <a:rPr sz="7800" dirty="0">
                <a:solidFill>
                  <a:srgbClr val="002060"/>
                </a:solidFill>
              </a:rPr>
              <a:t> </a:t>
            </a:r>
            <a:r>
              <a:rPr lang="en-GB" sz="7800" dirty="0">
                <a:solidFill>
                  <a:srgbClr val="002060"/>
                </a:solidFill>
              </a:rPr>
              <a:t>Casa António Carlos </a:t>
            </a:r>
            <a:r>
              <a:rPr lang="en-GB" sz="7800" dirty="0" err="1">
                <a:solidFill>
                  <a:srgbClr val="002060"/>
                </a:solidFill>
              </a:rPr>
              <a:t>Siza</a:t>
            </a:r>
            <a:r>
              <a:rPr lang="en-GB" sz="7800" dirty="0">
                <a:solidFill>
                  <a:srgbClr val="002060"/>
                </a:solidFill>
              </a:rPr>
              <a:t> (Paredes)</a:t>
            </a:r>
            <a:endParaRPr sz="72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3866F4-9AC8-C0B0-2655-1AC4C9A62DFA}"/>
              </a:ext>
            </a:extLst>
          </p:cNvPr>
          <p:cNvSpPr txBox="1"/>
          <p:nvPr/>
        </p:nvSpPr>
        <p:spPr>
          <a:xfrm>
            <a:off x="2200157" y="2167440"/>
            <a:ext cx="10497534" cy="61042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err="1"/>
              <a:t>Comandos</a:t>
            </a:r>
            <a:r>
              <a:rPr lang="en-GB" dirty="0"/>
              <a:t> </a:t>
            </a:r>
            <a:r>
              <a:rPr lang="en-GB" dirty="0" err="1"/>
              <a:t>usados</a:t>
            </a:r>
            <a:r>
              <a:rPr lang="en-GB" dirty="0"/>
              <a:t>: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O – Offset – Fazer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linhas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paralelas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à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selecionada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com a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medida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especificada</a:t>
            </a:r>
            <a:endParaRPr kumimoji="0" lang="en-GB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F – Fillet – </a:t>
            </a:r>
            <a:r>
              <a:rPr lang="en-GB" dirty="0" err="1"/>
              <a:t>Juntar</a:t>
            </a:r>
            <a:r>
              <a:rPr lang="en-GB" dirty="0"/>
              <a:t> duas </a:t>
            </a:r>
            <a:r>
              <a:rPr lang="en-GB" dirty="0" err="1"/>
              <a:t>linhas</a:t>
            </a:r>
            <a:r>
              <a:rPr lang="en-GB" dirty="0"/>
              <a:t> </a:t>
            </a:r>
            <a:r>
              <a:rPr lang="en-GB" dirty="0" err="1"/>
              <a:t>num</a:t>
            </a:r>
            <a:r>
              <a:rPr lang="en-GB" dirty="0"/>
              <a:t> canto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EX – Extend</a:t>
            </a:r>
            <a:endParaRPr lang="en-GB" dirty="0"/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TR – Trim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C - Circle</a:t>
            </a:r>
            <a:endParaRPr kumimoji="0" lang="en-GB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dirty="0" err="1"/>
              <a:t>Notas</a:t>
            </a:r>
            <a:r>
              <a:rPr lang="en-GB" dirty="0"/>
              <a:t>: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Paredes com 0.02 de </a:t>
            </a:r>
            <a:r>
              <a:rPr lang="en-GB" dirty="0" err="1"/>
              <a:t>reboco</a:t>
            </a:r>
            <a:r>
              <a:rPr lang="en-GB" dirty="0"/>
              <a:t> e 0.04 de </a:t>
            </a:r>
            <a:r>
              <a:rPr lang="en-GB" dirty="0" err="1"/>
              <a:t>caixa</a:t>
            </a:r>
            <a:r>
              <a:rPr lang="en-GB" dirty="0"/>
              <a:t> de </a:t>
            </a:r>
            <a:r>
              <a:rPr lang="en-GB" dirty="0" err="1"/>
              <a:t>ar</a:t>
            </a:r>
            <a:r>
              <a:rPr lang="en-GB" dirty="0"/>
              <a:t>, o </a:t>
            </a:r>
            <a:r>
              <a:rPr lang="en-GB" dirty="0" err="1"/>
              <a:t>tamanho</a:t>
            </a:r>
            <a:r>
              <a:rPr lang="en-GB" dirty="0"/>
              <a:t> dos </a:t>
            </a:r>
            <a:r>
              <a:rPr lang="en-GB" dirty="0" err="1"/>
              <a:t>tijolos</a:t>
            </a:r>
            <a:r>
              <a:rPr lang="en-GB" dirty="0"/>
              <a:t> varia de </a:t>
            </a:r>
            <a:r>
              <a:rPr lang="en-GB" dirty="0" err="1"/>
              <a:t>pessoa</a:t>
            </a:r>
            <a:r>
              <a:rPr lang="en-GB" dirty="0"/>
              <a:t> para </a:t>
            </a:r>
            <a:r>
              <a:rPr lang="en-GB" dirty="0" err="1"/>
              <a:t>pessoa</a:t>
            </a:r>
            <a:r>
              <a:rPr lang="en-GB" dirty="0"/>
              <a:t> (</a:t>
            </a:r>
            <a:r>
              <a:rPr lang="en-GB" dirty="0" err="1"/>
              <a:t>neste</a:t>
            </a:r>
            <a:r>
              <a:rPr lang="en-GB" dirty="0"/>
              <a:t> </a:t>
            </a:r>
            <a:r>
              <a:rPr lang="en-GB" dirty="0" err="1"/>
              <a:t>caso</a:t>
            </a:r>
            <a:r>
              <a:rPr lang="en-GB" dirty="0"/>
              <a:t> 0.09 e 0.22 – 9 e 22 cm)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Fazer o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reboco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numa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layer 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diferente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da das</a:t>
            </a:r>
            <a:r>
              <a:rPr lang="en-GB" dirty="0"/>
              <a:t> </a:t>
            </a:r>
            <a:r>
              <a:rPr lang="en-GB" dirty="0" err="1"/>
              <a:t>paredes</a:t>
            </a:r>
            <a:r>
              <a:rPr lang="en-GB" dirty="0"/>
              <a:t> (Vistas)</a:t>
            </a:r>
            <a:endParaRPr kumimoji="0" lang="en-GB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A black and white photo of a number&#10;&#10;Description automatically generated with medium confidence">
            <a:extLst>
              <a:ext uri="{FF2B5EF4-FFF2-40B4-BE49-F238E27FC236}">
                <a16:creationId xmlns:a16="http://schemas.microsoft.com/office/drawing/2014/main" id="{2837ACD6-DDC2-CCC0-7C96-D22995535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/>
          <a:stretch/>
        </p:blipFill>
        <p:spPr>
          <a:xfrm>
            <a:off x="14860837" y="505887"/>
            <a:ext cx="9160203" cy="4538090"/>
          </a:xfrm>
          <a:prstGeom prst="rect">
            <a:avLst/>
          </a:prstGeom>
        </p:spPr>
      </p:pic>
      <p:pic>
        <p:nvPicPr>
          <p:cNvPr id="6" name="Picture 5" descr="A computer screen shot of a blueprint&#10;&#10;Description automatically generated">
            <a:extLst>
              <a:ext uri="{FF2B5EF4-FFF2-40B4-BE49-F238E27FC236}">
                <a16:creationId xmlns:a16="http://schemas.microsoft.com/office/drawing/2014/main" id="{10D6A0AD-0C78-C3F9-8546-8AC20E2C8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8" t="22352" r="17936" b="7875"/>
          <a:stretch/>
        </p:blipFill>
        <p:spPr>
          <a:xfrm>
            <a:off x="13776214" y="6359786"/>
            <a:ext cx="8856785" cy="4538090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FEE633D7-545E-A696-2AEA-CBAA6EFCED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3" t="22380" r="25102" b="11379"/>
          <a:stretch/>
        </p:blipFill>
        <p:spPr>
          <a:xfrm>
            <a:off x="12348160" y="3955785"/>
            <a:ext cx="4129506" cy="3358191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F48F8D0C-FB30-00AF-6E07-4362AD98BC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6" t="18881" r="43120" b="9066"/>
          <a:stretch/>
        </p:blipFill>
        <p:spPr>
          <a:xfrm>
            <a:off x="21438044" y="4473437"/>
            <a:ext cx="2389910" cy="671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5261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32CFEB-1422-7325-EF18-2401E39E7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erc. 2.1 - Spirula">
            <a:extLst>
              <a:ext uri="{FF2B5EF4-FFF2-40B4-BE49-F238E27FC236}">
                <a16:creationId xmlns:a16="http://schemas.microsoft.com/office/drawing/2014/main" id="{FE554F8A-7A56-3144-7AAC-C35B6CD3B096}"/>
              </a:ext>
            </a:extLst>
          </p:cNvPr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85000" lnSpcReduction="100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7200" dirty="0"/>
              <a:t>                      </a:t>
            </a:r>
            <a:r>
              <a:rPr lang="en-GB" sz="7200" dirty="0" err="1">
                <a:solidFill>
                  <a:srgbClr val="002060"/>
                </a:solidFill>
              </a:rPr>
              <a:t>Exerc</a:t>
            </a:r>
            <a:r>
              <a:rPr sz="7200" dirty="0">
                <a:solidFill>
                  <a:srgbClr val="002060"/>
                </a:solidFill>
              </a:rPr>
              <a:t>. </a:t>
            </a:r>
            <a:r>
              <a:rPr lang="en-GB" sz="7200" dirty="0">
                <a:solidFill>
                  <a:srgbClr val="002060"/>
                </a:solidFill>
              </a:rPr>
              <a:t>1</a:t>
            </a:r>
            <a:r>
              <a:rPr sz="7200" dirty="0">
                <a:solidFill>
                  <a:srgbClr val="002060"/>
                </a:solidFill>
              </a:rPr>
              <a:t>.</a:t>
            </a:r>
            <a:r>
              <a:rPr lang="en-GB" sz="7200" dirty="0">
                <a:solidFill>
                  <a:srgbClr val="002060"/>
                </a:solidFill>
              </a:rPr>
              <a:t>3</a:t>
            </a:r>
            <a:r>
              <a:rPr sz="7200" dirty="0">
                <a:solidFill>
                  <a:srgbClr val="002060"/>
                </a:solidFill>
              </a:rPr>
              <a:t> </a:t>
            </a:r>
            <a:r>
              <a:rPr lang="en-GB" sz="7200" dirty="0">
                <a:solidFill>
                  <a:srgbClr val="002060"/>
                </a:solidFill>
              </a:rPr>
              <a:t>–</a:t>
            </a:r>
            <a:r>
              <a:rPr sz="7200" dirty="0">
                <a:solidFill>
                  <a:srgbClr val="002060"/>
                </a:solidFill>
              </a:rPr>
              <a:t> </a:t>
            </a:r>
            <a:r>
              <a:rPr lang="en-GB" sz="7200" dirty="0">
                <a:solidFill>
                  <a:srgbClr val="002060"/>
                </a:solidFill>
              </a:rPr>
              <a:t>Casa António Carlos </a:t>
            </a:r>
            <a:r>
              <a:rPr lang="en-GB" sz="7200" dirty="0" err="1">
                <a:solidFill>
                  <a:srgbClr val="002060"/>
                </a:solidFill>
              </a:rPr>
              <a:t>Siza</a:t>
            </a:r>
            <a:r>
              <a:rPr lang="en-GB" sz="7200" dirty="0">
                <a:solidFill>
                  <a:srgbClr val="002060"/>
                </a:solidFill>
              </a:rPr>
              <a:t> (Layout e Escala)</a:t>
            </a:r>
            <a:endParaRPr sz="72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51837-24EE-1245-3701-3BDC3C87DB83}"/>
              </a:ext>
            </a:extLst>
          </p:cNvPr>
          <p:cNvSpPr txBox="1"/>
          <p:nvPr/>
        </p:nvSpPr>
        <p:spPr>
          <a:xfrm>
            <a:off x="2200157" y="4014096"/>
            <a:ext cx="9825588" cy="2410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err="1"/>
              <a:t>Comandos</a:t>
            </a:r>
            <a:r>
              <a:rPr lang="en-GB" dirty="0"/>
              <a:t> </a:t>
            </a:r>
            <a:r>
              <a:rPr lang="en-GB" dirty="0" err="1"/>
              <a:t>usados</a:t>
            </a:r>
            <a:r>
              <a:rPr lang="en-GB" dirty="0"/>
              <a:t>: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MODEL SPACE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PAPER SPACE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MVIEW – Scale – enter – 10xp (</a:t>
            </a:r>
            <a:r>
              <a:rPr kumimoji="0" lang="en-GB" sz="3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escala</a:t>
            </a:r>
            <a:r>
              <a:rPr kumimoji="0" lang="en-GB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1/100)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VPLAYER</a:t>
            </a:r>
            <a:endParaRPr kumimoji="0" lang="en-GB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FA31A40-BEE6-9E99-8B02-E8A3C6184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8" t="26645" r="38882" b="12901"/>
          <a:stretch/>
        </p:blipFill>
        <p:spPr>
          <a:xfrm>
            <a:off x="11326090" y="477982"/>
            <a:ext cx="8471827" cy="6380018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4A4273B2-89D3-0685-B480-FFAB041DA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0" t="22519" r="35302" b="14523"/>
          <a:stretch/>
        </p:blipFill>
        <p:spPr>
          <a:xfrm>
            <a:off x="13379053" y="4786704"/>
            <a:ext cx="8693725" cy="581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1957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E6C56A-F833-A1FE-720B-71E4E2202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erc. 2.1 - Spirula">
            <a:extLst>
              <a:ext uri="{FF2B5EF4-FFF2-40B4-BE49-F238E27FC236}">
                <a16:creationId xmlns:a16="http://schemas.microsoft.com/office/drawing/2014/main" id="{C22EF04C-FEA0-2048-1BF4-1F66407986B3}"/>
              </a:ext>
            </a:extLst>
          </p:cNvPr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85000" lnSpcReduction="100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7200" dirty="0"/>
              <a:t>               </a:t>
            </a:r>
            <a:r>
              <a:rPr lang="en-GB" sz="7200" dirty="0" err="1">
                <a:solidFill>
                  <a:srgbClr val="002060"/>
                </a:solidFill>
              </a:rPr>
              <a:t>Exerc</a:t>
            </a:r>
            <a:r>
              <a:rPr sz="7200" dirty="0">
                <a:solidFill>
                  <a:srgbClr val="002060"/>
                </a:solidFill>
              </a:rPr>
              <a:t>. </a:t>
            </a:r>
            <a:r>
              <a:rPr lang="en-GB" sz="7200" dirty="0">
                <a:solidFill>
                  <a:srgbClr val="002060"/>
                </a:solidFill>
              </a:rPr>
              <a:t>1</a:t>
            </a:r>
            <a:r>
              <a:rPr sz="7200" dirty="0">
                <a:solidFill>
                  <a:srgbClr val="002060"/>
                </a:solidFill>
              </a:rPr>
              <a:t>.</a:t>
            </a:r>
            <a:r>
              <a:rPr lang="en-GB" sz="7200" dirty="0">
                <a:solidFill>
                  <a:srgbClr val="002060"/>
                </a:solidFill>
              </a:rPr>
              <a:t>3</a:t>
            </a:r>
            <a:r>
              <a:rPr sz="7200" dirty="0">
                <a:solidFill>
                  <a:srgbClr val="002060"/>
                </a:solidFill>
              </a:rPr>
              <a:t> </a:t>
            </a:r>
            <a:r>
              <a:rPr lang="en-GB" sz="7200" dirty="0">
                <a:solidFill>
                  <a:srgbClr val="002060"/>
                </a:solidFill>
              </a:rPr>
              <a:t>–</a:t>
            </a:r>
            <a:r>
              <a:rPr sz="7200" dirty="0">
                <a:solidFill>
                  <a:srgbClr val="002060"/>
                </a:solidFill>
              </a:rPr>
              <a:t> </a:t>
            </a:r>
            <a:r>
              <a:rPr lang="en-GB" sz="7200" dirty="0">
                <a:solidFill>
                  <a:srgbClr val="002060"/>
                </a:solidFill>
              </a:rPr>
              <a:t>Casa António Carlos </a:t>
            </a:r>
            <a:r>
              <a:rPr lang="en-GB" sz="7200" dirty="0" err="1">
                <a:solidFill>
                  <a:srgbClr val="002060"/>
                </a:solidFill>
              </a:rPr>
              <a:t>Siza</a:t>
            </a:r>
            <a:r>
              <a:rPr lang="en-GB" sz="7200" dirty="0">
                <a:solidFill>
                  <a:srgbClr val="002060"/>
                </a:solidFill>
              </a:rPr>
              <a:t> (Paredes </a:t>
            </a:r>
            <a:r>
              <a:rPr lang="en-GB" sz="7200" dirty="0" err="1">
                <a:solidFill>
                  <a:srgbClr val="002060"/>
                </a:solidFill>
              </a:rPr>
              <a:t>Finalizadas</a:t>
            </a:r>
            <a:r>
              <a:rPr lang="en-GB" sz="7200" dirty="0">
                <a:solidFill>
                  <a:srgbClr val="002060"/>
                </a:solidFill>
              </a:rPr>
              <a:t>)</a:t>
            </a:r>
            <a:endParaRPr sz="7200" dirty="0">
              <a:solidFill>
                <a:srgbClr val="002060"/>
              </a:solidFill>
            </a:endParaRPr>
          </a:p>
        </p:txBody>
      </p:sp>
      <p:pic>
        <p:nvPicPr>
          <p:cNvPr id="3" name="Picture 2" descr="A computer screen shot of a blue and orange design&#10;&#10;Description automatically generated">
            <a:extLst>
              <a:ext uri="{FF2B5EF4-FFF2-40B4-BE49-F238E27FC236}">
                <a16:creationId xmlns:a16="http://schemas.microsoft.com/office/drawing/2014/main" id="{E8523794-F80D-6109-7A68-33EEC8955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4" t="20710" r="11438" b="9329"/>
          <a:stretch/>
        </p:blipFill>
        <p:spPr>
          <a:xfrm>
            <a:off x="3559978" y="976746"/>
            <a:ext cx="17076367" cy="916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368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1128</Words>
  <Application>Microsoft Office PowerPoint</Application>
  <PresentationFormat>Custom</PresentationFormat>
  <Paragraphs>123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Helvetica Neue</vt:lpstr>
      <vt:lpstr>Helvetica Neue Light</vt:lpstr>
      <vt:lpstr>Helvetica Neue Medium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Nuno Miguel Alão Soares Gomes</dc:creator>
  <cp:lastModifiedBy>Inês Sousa</cp:lastModifiedBy>
  <cp:revision>8</cp:revision>
  <dcterms:modified xsi:type="dcterms:W3CDTF">2024-10-25T22:42:54Z</dcterms:modified>
</cp:coreProperties>
</file>