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62" r:id="rId5"/>
    <p:sldId id="263" r:id="rId6"/>
    <p:sldId id="264" r:id="rId7"/>
    <p:sldId id="266" r:id="rId8"/>
    <p:sldId id="265" r:id="rId9"/>
    <p:sldId id="269" r:id="rId10"/>
    <p:sldId id="267" r:id="rId11"/>
    <p:sldId id="268" r:id="rId12"/>
    <p:sldId id="270" r:id="rId13"/>
    <p:sldId id="271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88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e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Texto do título</a:t>
            </a:r>
          </a:p>
        </p:txBody>
      </p:sp>
      <p:sp>
        <p:nvSpPr>
          <p:cNvPr id="12" name="Nível um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13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Manuel Macieira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–Manuel Macieira</a:t>
            </a:r>
          </a:p>
        </p:txBody>
      </p:sp>
      <p:sp>
        <p:nvSpPr>
          <p:cNvPr id="94" name="“Digite aqui uma citação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“Digite aqui uma citação.” </a:t>
            </a:r>
          </a:p>
        </p:txBody>
      </p:sp>
      <p:sp>
        <p:nvSpPr>
          <p:cNvPr id="95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Vista da praia e do mar de uma duna de areia com vegetação rasteira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 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sta da praia e do mar de uma duna de areia com vegetação rasteira"/>
          <p:cNvSpPr>
            <a:spLocks noGrp="1"/>
          </p:cNvSpPr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o do título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Texto do título</a:t>
            </a:r>
          </a:p>
        </p:txBody>
      </p:sp>
      <p:sp>
        <p:nvSpPr>
          <p:cNvPr id="22" name="Nível um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23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ce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o título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1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 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arça‑real em voo a baixa altitude sobre uma praia com uma pequena vedação em primeiro plano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o do título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Texto do título</a:t>
            </a:r>
          </a:p>
        </p:txBody>
      </p:sp>
      <p:sp>
        <p:nvSpPr>
          <p:cNvPr id="40" name="Nível um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41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to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9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7" name="Nível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58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s e fotogr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aminho de areia entre duas colinas que termina no mar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67" name="Nível um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68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ível um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76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a 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aminho de areia entre duas colinas que termina no mar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Garça‑real em voo a baixa altitude sobre uma praia com uma pequena vedação em primeiro plano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Vista da praia e do mar de uma duna de areia com vegetação rasteira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úmero do diapositivo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um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Nível um</a:t>
            </a:r>
          </a:p>
          <a:p>
            <a:pPr lvl="1"/>
            <a:r>
              <a:t>Nível dois</a:t>
            </a:r>
          </a:p>
          <a:p>
            <a:pPr lvl="2"/>
            <a:r>
              <a:t>Nível três</a:t>
            </a:r>
          </a:p>
          <a:p>
            <a:pPr lvl="3"/>
            <a:r>
              <a:t>Nível quatro</a:t>
            </a:r>
          </a:p>
          <a:p>
            <a:pPr lvl="4"/>
            <a:r>
              <a:t>Nível cinco</a:t>
            </a:r>
          </a:p>
        </p:txBody>
      </p:sp>
      <p:sp>
        <p:nvSpPr>
          <p:cNvPr id="4" name="Número do diapositivo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Modelação Geométrica e Generativa"/>
          <p:cNvSpPr txBox="1">
            <a:spLocks noGrp="1"/>
          </p:cNvSpPr>
          <p:nvPr>
            <p:ph type="subTitle" sz="quarter" idx="1"/>
          </p:nvPr>
        </p:nvSpPr>
        <p:spPr>
          <a:xfrm>
            <a:off x="55663" y="9753113"/>
            <a:ext cx="24272674" cy="1721334"/>
          </a:xfrm>
          <a:prstGeom prst="rect">
            <a:avLst/>
          </a:prstGeom>
          <a:effectLst>
            <a:outerShdw blurRad="165100" dist="107197" dir="2700000" rotWithShape="0">
              <a:srgbClr val="000000">
                <a:alpha val="49800"/>
              </a:srgbClr>
            </a:outerShdw>
          </a:effectLst>
        </p:spPr>
        <p:txBody>
          <a:bodyPr>
            <a:normAutofit lnSpcReduction="10000"/>
          </a:bodyPr>
          <a:lstStyle>
            <a:lvl1pPr defTabSz="817244">
              <a:defRPr sz="10791" b="1">
                <a:gradFill flip="none" rotWithShape="1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GB" dirty="0" err="1"/>
              <a:t>Representação</a:t>
            </a:r>
            <a:r>
              <a:rPr lang="en-GB" dirty="0"/>
              <a:t> Digital        2023-2024</a:t>
            </a:r>
            <a:endParaRPr dirty="0"/>
          </a:p>
        </p:txBody>
      </p:sp>
      <p:grpSp>
        <p:nvGrpSpPr>
          <p:cNvPr id="124" name="Agrupar"/>
          <p:cNvGrpSpPr/>
          <p:nvPr/>
        </p:nvGrpSpPr>
        <p:grpSpPr>
          <a:xfrm>
            <a:off x="253666" y="11778500"/>
            <a:ext cx="24026920" cy="1919033"/>
            <a:chOff x="0" y="0"/>
            <a:chExt cx="24026918" cy="1919031"/>
          </a:xfrm>
        </p:grpSpPr>
        <p:sp>
          <p:nvSpPr>
            <p:cNvPr id="120" name="Linha"/>
            <p:cNvSpPr/>
            <p:nvPr/>
          </p:nvSpPr>
          <p:spPr>
            <a:xfrm>
              <a:off x="0" y="0"/>
              <a:ext cx="23876667" cy="0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21" name="Logotipo_Faculdade Arquitetura_UL_alta resoluá∆o_ white letters.jpg" descr="Logotipo_Faculdade Arquitetura_UL_alta resoluá∆o_ white letter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5283" y="154551"/>
              <a:ext cx="3493172" cy="1674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2" name="ULISBOA.jpg" descr="ULISBO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7" y="64830"/>
              <a:ext cx="5080001" cy="185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" name="Mestrado Integrado em Arquitectura…"/>
            <p:cNvSpPr txBox="1"/>
            <p:nvPr/>
          </p:nvSpPr>
          <p:spPr>
            <a:xfrm>
              <a:off x="17465285" y="248138"/>
              <a:ext cx="6561633" cy="1487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Mestrado</a:t>
              </a:r>
              <a:r>
                <a:rPr dirty="0"/>
                <a:t> </a:t>
              </a:r>
              <a:r>
                <a:rPr dirty="0" err="1"/>
                <a:t>Integrado</a:t>
              </a:r>
              <a:r>
                <a:rPr dirty="0"/>
                <a:t> </a:t>
              </a:r>
              <a:r>
                <a:rPr dirty="0" err="1"/>
                <a:t>em</a:t>
              </a:r>
              <a:r>
                <a:rPr dirty="0"/>
                <a:t> </a:t>
              </a:r>
              <a:r>
                <a:rPr dirty="0" err="1"/>
                <a:t>Arquitectura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Ano</a:t>
              </a:r>
              <a:r>
                <a:rPr dirty="0"/>
                <a:t> </a:t>
              </a:r>
              <a:r>
                <a:rPr dirty="0" err="1"/>
                <a:t>Lectivo</a:t>
              </a:r>
              <a:r>
                <a:rPr dirty="0"/>
                <a:t> 202</a:t>
              </a:r>
              <a:r>
                <a:rPr lang="en-GB" dirty="0"/>
                <a:t>3</a:t>
              </a:r>
              <a:r>
                <a:rPr dirty="0"/>
                <a:t>-202</a:t>
              </a:r>
              <a:r>
                <a:rPr lang="en-GB" dirty="0"/>
                <a:t>4</a:t>
              </a:r>
              <a:r>
                <a:rPr dirty="0"/>
                <a:t> 1º </a:t>
              </a:r>
              <a:r>
                <a:rPr dirty="0" err="1"/>
                <a:t>Semestre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Docente</a:t>
              </a:r>
              <a:r>
                <a:rPr dirty="0"/>
                <a:t> - Nuno Alão              </a:t>
              </a:r>
              <a:r>
                <a:rPr lang="en-GB" dirty="0"/>
                <a:t>2</a:t>
              </a:r>
              <a:r>
                <a:rPr dirty="0"/>
                <a:t>º </a:t>
              </a:r>
              <a:r>
                <a:rPr dirty="0" err="1"/>
                <a:t>Ano</a:t>
              </a:r>
              <a:r>
                <a:rPr dirty="0"/>
                <a:t>  </a:t>
              </a:r>
            </a:p>
          </p:txBody>
        </p:sp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</a:t>
            </a:r>
            <a:r>
              <a:rPr lang="en-GB" dirty="0" err="1"/>
              <a:t>ReDig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896A15-F944-7A1A-87E8-260B2A11FE5B}"/>
              </a:ext>
            </a:extLst>
          </p:cNvPr>
          <p:cNvSpPr txBox="1"/>
          <p:nvPr/>
        </p:nvSpPr>
        <p:spPr>
          <a:xfrm>
            <a:off x="908986" y="1226702"/>
            <a:ext cx="805611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Semana </a:t>
            </a:r>
            <a:r>
              <a:rPr lang="en-GB" dirty="0"/>
              <a:t>7</a:t>
            </a:r>
            <a:r>
              <a:rPr kumimoji="0" lang="en-GB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: 30 e 31 de </a:t>
            </a:r>
            <a:r>
              <a:rPr kumimoji="0" lang="en-GB" sz="3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Outubro</a:t>
            </a:r>
            <a:r>
              <a:rPr kumimoji="0" lang="en-GB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dirty="0"/>
              <a:t>de 2023.</a:t>
            </a:r>
            <a:endParaRPr kumimoji="0" lang="en-GB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05C833-D297-7AAB-66BF-B54389CA4E94}"/>
              </a:ext>
            </a:extLst>
          </p:cNvPr>
          <p:cNvSpPr txBox="1"/>
          <p:nvPr/>
        </p:nvSpPr>
        <p:spPr>
          <a:xfrm>
            <a:off x="-775253" y="3177126"/>
            <a:ext cx="14411739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Pormenorização</a:t>
            </a: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do corte</a:t>
            </a:r>
          </a:p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b="0" dirty="0" err="1"/>
              <a:t>Inserção</a:t>
            </a:r>
            <a:r>
              <a:rPr lang="en-GB" b="0" dirty="0"/>
              <a:t> de </a:t>
            </a:r>
            <a:r>
              <a:rPr lang="en-GB" b="0" dirty="0" err="1"/>
              <a:t>mobiliário</a:t>
            </a:r>
            <a:r>
              <a:rPr lang="en-GB" b="0" dirty="0"/>
              <a:t> </a:t>
            </a:r>
            <a:r>
              <a:rPr lang="en-GB" b="0" dirty="0" err="1"/>
              <a:t>através</a:t>
            </a:r>
            <a:r>
              <a:rPr lang="en-GB" b="0" dirty="0"/>
              <a:t> do site de </a:t>
            </a:r>
            <a:r>
              <a:rPr lang="en-GB" b="0" dirty="0" err="1"/>
              <a:t>móveis</a:t>
            </a:r>
            <a:r>
              <a:rPr lang="en-GB" b="0" dirty="0"/>
              <a:t> da Roca </a:t>
            </a:r>
            <a:r>
              <a:rPr lang="en-GB" b="0" dirty="0" err="1"/>
              <a:t>em</a:t>
            </a:r>
            <a:r>
              <a:rPr lang="en-GB" b="0" dirty="0"/>
              <a:t> planta.</a:t>
            </a:r>
            <a:endParaRPr kumimoji="0" lang="en-GB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B6302B-0D7B-AF22-B9E4-790501FB2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307" y="4590246"/>
            <a:ext cx="4934371" cy="65113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6B2BAE-FA20-2277-D2A7-F2E97F936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4564" y="1042449"/>
            <a:ext cx="7886700" cy="949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0124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</a:t>
            </a:r>
            <a:r>
              <a:rPr lang="en-GB" dirty="0" err="1"/>
              <a:t>ReDig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896A15-F944-7A1A-87E8-260B2A11FE5B}"/>
              </a:ext>
            </a:extLst>
          </p:cNvPr>
          <p:cNvSpPr txBox="1"/>
          <p:nvPr/>
        </p:nvSpPr>
        <p:spPr>
          <a:xfrm>
            <a:off x="908986" y="1226702"/>
            <a:ext cx="805611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Semana </a:t>
            </a:r>
            <a:r>
              <a:rPr lang="en-GB" dirty="0"/>
              <a:t>8: 6 e 7 de </a:t>
            </a:r>
            <a:r>
              <a:rPr lang="en-GB" dirty="0" err="1"/>
              <a:t>Novembro</a:t>
            </a:r>
            <a:r>
              <a:rPr lang="en-GB" dirty="0"/>
              <a:t> de 2023.</a:t>
            </a:r>
            <a:endParaRPr kumimoji="0" lang="en-GB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05C833-D297-7AAB-66BF-B54389CA4E94}"/>
              </a:ext>
            </a:extLst>
          </p:cNvPr>
          <p:cNvSpPr txBox="1"/>
          <p:nvPr/>
        </p:nvSpPr>
        <p:spPr>
          <a:xfrm>
            <a:off x="556590" y="2880907"/>
            <a:ext cx="14411739" cy="56425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Criação</a:t>
            </a: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de </a:t>
            </a: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pentágonos</a:t>
            </a: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3D</a:t>
            </a:r>
          </a:p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b="0" dirty="0" err="1"/>
              <a:t>Comandos</a:t>
            </a:r>
            <a:r>
              <a:rPr lang="en-GB" b="0" dirty="0"/>
              <a:t>:</a:t>
            </a:r>
          </a:p>
          <a:p>
            <a:pPr marR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b="0" dirty="0"/>
              <a:t>- Polygon: 5 para </a:t>
            </a:r>
            <a:r>
              <a:rPr lang="en-GB" b="0" dirty="0" err="1"/>
              <a:t>formar</a:t>
            </a:r>
            <a:r>
              <a:rPr lang="en-GB" b="0" dirty="0"/>
              <a:t> pentagon</a:t>
            </a:r>
          </a:p>
          <a:p>
            <a:pPr marR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b="0" dirty="0"/>
              <a:t>ORBIT- </a:t>
            </a:r>
            <a:r>
              <a:rPr lang="en-GB" b="0" dirty="0" err="1"/>
              <a:t>ter</a:t>
            </a:r>
            <a:r>
              <a:rPr lang="en-GB" b="0" dirty="0"/>
              <a:t> o </a:t>
            </a:r>
            <a:r>
              <a:rPr lang="en-GB" b="0" dirty="0" err="1"/>
              <a:t>objecto</a:t>
            </a:r>
            <a:r>
              <a:rPr lang="en-GB" b="0" dirty="0"/>
              <a:t> </a:t>
            </a:r>
            <a:r>
              <a:rPr lang="en-GB" b="0" dirty="0" err="1"/>
              <a:t>em</a:t>
            </a:r>
            <a:r>
              <a:rPr lang="en-GB" b="0" dirty="0"/>
              <a:t> </a:t>
            </a:r>
            <a:r>
              <a:rPr lang="en-GB" b="0" dirty="0" err="1"/>
              <a:t>perspectiva</a:t>
            </a:r>
            <a:endParaRPr lang="en-GB" b="0" dirty="0"/>
          </a:p>
          <a:p>
            <a:pPr marR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b="0" dirty="0"/>
              <a:t>ROTATE</a:t>
            </a:r>
          </a:p>
          <a:p>
            <a:pPr marR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b="0" dirty="0"/>
              <a:t>3DROTATE</a:t>
            </a:r>
          </a:p>
          <a:p>
            <a:pPr marR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b="0" dirty="0"/>
              <a:t>UNION</a:t>
            </a:r>
          </a:p>
          <a:p>
            <a:pPr marR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b="0" dirty="0"/>
              <a:t>SUBTRACT </a:t>
            </a:r>
          </a:p>
          <a:p>
            <a:pPr marR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b="0" dirty="0"/>
              <a:t>INTERSECT</a:t>
            </a:r>
          </a:p>
          <a:p>
            <a:pPr marR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GB" b="0" dirty="0"/>
          </a:p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b="0" dirty="0"/>
              <a:t>Planta </a:t>
            </a:r>
            <a:r>
              <a:rPr lang="en-GB" b="0" dirty="0" err="1"/>
              <a:t>Siza</a:t>
            </a:r>
            <a:r>
              <a:rPr lang="en-GB" b="0" dirty="0"/>
              <a:t> </a:t>
            </a:r>
            <a:r>
              <a:rPr lang="en-GB" b="0" dirty="0" err="1"/>
              <a:t>em</a:t>
            </a:r>
            <a:r>
              <a:rPr lang="en-GB" b="0" dirty="0"/>
              <a:t> 3D, </a:t>
            </a:r>
            <a:r>
              <a:rPr lang="en-GB" b="0" dirty="0" err="1"/>
              <a:t>extrusão</a:t>
            </a:r>
            <a:r>
              <a:rPr lang="en-GB" b="0" dirty="0"/>
              <a:t> das </a:t>
            </a:r>
            <a:r>
              <a:rPr lang="en-GB" b="0" dirty="0" err="1"/>
              <a:t>paredes</a:t>
            </a:r>
            <a:r>
              <a:rPr lang="en-GB" b="0" dirty="0"/>
              <a:t> </a:t>
            </a:r>
            <a:r>
              <a:rPr lang="en-GB" b="0" dirty="0" err="1"/>
              <a:t>na</a:t>
            </a:r>
            <a:r>
              <a:rPr lang="en-GB" b="0" dirty="0"/>
              <a:t> casa.</a:t>
            </a:r>
          </a:p>
          <a:p>
            <a:pPr marR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408350788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</a:t>
            </a:r>
            <a:r>
              <a:rPr lang="en-GB" dirty="0" err="1"/>
              <a:t>ReDig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896A15-F944-7A1A-87E8-260B2A11FE5B}"/>
              </a:ext>
            </a:extLst>
          </p:cNvPr>
          <p:cNvSpPr txBox="1"/>
          <p:nvPr/>
        </p:nvSpPr>
        <p:spPr>
          <a:xfrm>
            <a:off x="908986" y="1226702"/>
            <a:ext cx="805611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Semana 9</a:t>
            </a:r>
            <a:r>
              <a:rPr lang="en-GB" dirty="0"/>
              <a:t>: 13 de </a:t>
            </a:r>
            <a:r>
              <a:rPr lang="en-GB" dirty="0" err="1"/>
              <a:t>Novembro</a:t>
            </a:r>
            <a:r>
              <a:rPr lang="en-GB" dirty="0"/>
              <a:t> de 2023.</a:t>
            </a:r>
            <a:endParaRPr kumimoji="0" lang="en-GB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1B5662-C972-3DB2-6712-19D2520044BF}"/>
              </a:ext>
            </a:extLst>
          </p:cNvPr>
          <p:cNvSpPr txBox="1"/>
          <p:nvPr/>
        </p:nvSpPr>
        <p:spPr>
          <a:xfrm>
            <a:off x="1232452" y="2855184"/>
            <a:ext cx="7573618" cy="33342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b="0" dirty="0" err="1"/>
              <a:t>Construção</a:t>
            </a:r>
            <a:r>
              <a:rPr lang="en-GB" b="0" dirty="0"/>
              <a:t> de </a:t>
            </a:r>
            <a:r>
              <a:rPr lang="en-GB" b="0" dirty="0" err="1"/>
              <a:t>figuras</a:t>
            </a:r>
            <a:r>
              <a:rPr lang="en-GB" b="0" dirty="0"/>
              <a:t> </a:t>
            </a: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geométricas</a:t>
            </a: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em</a:t>
            </a: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3D: </a:t>
            </a: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Tetraedro</a:t>
            </a: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Hexaedro</a:t>
            </a: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Octaedro</a:t>
            </a: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Dodecaedro</a:t>
            </a: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e </a:t>
            </a: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Icosaedro</a:t>
            </a: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</a:p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b="0" dirty="0"/>
              <a:t>Anti-</a:t>
            </a:r>
            <a:r>
              <a:rPr lang="en-GB" b="0" dirty="0" err="1"/>
              <a:t>prisma</a:t>
            </a:r>
            <a:r>
              <a:rPr lang="en-GB" b="0" dirty="0"/>
              <a:t>.</a:t>
            </a:r>
          </a:p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GB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333047-6D61-BB6E-5F76-E1B4E16B9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6498" y="2069254"/>
            <a:ext cx="6515989" cy="364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12127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</a:t>
            </a:r>
            <a:r>
              <a:rPr lang="en-GB" dirty="0" err="1"/>
              <a:t>ReDig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896A15-F944-7A1A-87E8-260B2A11FE5B}"/>
              </a:ext>
            </a:extLst>
          </p:cNvPr>
          <p:cNvSpPr txBox="1"/>
          <p:nvPr/>
        </p:nvSpPr>
        <p:spPr>
          <a:xfrm>
            <a:off x="908986" y="1226702"/>
            <a:ext cx="805611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Semana 9</a:t>
            </a:r>
            <a:r>
              <a:rPr lang="en-GB" dirty="0"/>
              <a:t>: 14 de </a:t>
            </a:r>
            <a:r>
              <a:rPr lang="en-GB" dirty="0" err="1"/>
              <a:t>Novembro</a:t>
            </a:r>
            <a:r>
              <a:rPr lang="en-GB" dirty="0"/>
              <a:t> de 2023.</a:t>
            </a:r>
            <a:endParaRPr kumimoji="0" lang="en-GB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1B5662-C972-3DB2-6712-19D2520044BF}"/>
              </a:ext>
            </a:extLst>
          </p:cNvPr>
          <p:cNvSpPr txBox="1"/>
          <p:nvPr/>
        </p:nvSpPr>
        <p:spPr>
          <a:xfrm>
            <a:off x="1391478" y="2089132"/>
            <a:ext cx="7573618" cy="70275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b="0" dirty="0" err="1"/>
              <a:t>Dualidade</a:t>
            </a:r>
            <a:r>
              <a:rPr lang="en-GB" b="0" dirty="0"/>
              <a:t> de </a:t>
            </a:r>
            <a:r>
              <a:rPr lang="en-GB" b="0" dirty="0" err="1"/>
              <a:t>poliedros</a:t>
            </a:r>
            <a:r>
              <a:rPr lang="en-GB" b="0" dirty="0"/>
              <a:t>: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pt-BR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Em geometria, os poliedros estão associados aos pares, chamados duais, onde os vértices de um inscrevem às faces do outro. O dual do dual é o poliedro original. O dual de um poliedro com vértices equivalentes é um com faces equivalentes, e de um com arestas equivalentes é outro com arestas equivalentes.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pt-BR" b="0" dirty="0"/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pt-BR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 dual de um poliedro regular é o poliedro que se obtém unindo por segmentos de recta os centros das faces consecutivas do poliedro dado.</a:t>
            </a:r>
            <a:endParaRPr kumimoji="0" lang="en-GB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0E5F7D-35C6-733E-BB8E-5B6ACE07E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9583" y="1226702"/>
            <a:ext cx="4808261" cy="42944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0FA13D-FE23-8B9B-4635-D3D94A4D4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8906" y="1226702"/>
            <a:ext cx="8804291" cy="4250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BC8C33-B3CD-09C1-3AC4-35B431CAC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9583" y="5970181"/>
            <a:ext cx="11027096" cy="511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0406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Nome e Apelidos do Aluno"/>
          <p:cNvSpPr txBox="1">
            <a:spLocks noGrp="1"/>
          </p:cNvSpPr>
          <p:nvPr>
            <p:ph type="subTitle" sz="quarter" idx="1"/>
          </p:nvPr>
        </p:nvSpPr>
        <p:spPr>
          <a:xfrm>
            <a:off x="-1" y="9770047"/>
            <a:ext cx="24384001" cy="1721334"/>
          </a:xfrm>
          <a:prstGeom prst="rect">
            <a:avLst/>
          </a:prstGeom>
          <a:solidFill>
            <a:srgbClr val="D5D5D5"/>
          </a:solidFill>
        </p:spPr>
        <p:txBody>
          <a:bodyPr anchor="ctr"/>
          <a:lstStyle/>
          <a:p>
            <a:pPr lvl="1" algn="l">
              <a:defRPr sz="10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</a:t>
            </a:r>
            <a:r>
              <a:rPr lang="en-GB" sz="6400" cap="small" dirty="0"/>
              <a:t>Shirley da </a:t>
            </a:r>
            <a:r>
              <a:rPr lang="en-GB" sz="6400" cap="small" dirty="0" err="1"/>
              <a:t>graça</a:t>
            </a:r>
            <a:r>
              <a:rPr lang="en-GB" sz="6400" cap="small" dirty="0"/>
              <a:t> Bernardo </a:t>
            </a:r>
            <a:r>
              <a:rPr lang="en-GB" sz="6400" cap="small" dirty="0" err="1"/>
              <a:t>sumine</a:t>
            </a:r>
            <a:endParaRPr sz="6400" cap="small" dirty="0"/>
          </a:p>
        </p:txBody>
      </p:sp>
      <p:sp>
        <p:nvSpPr>
          <p:cNvPr id="127" name="Foto do Aluno"/>
          <p:cNvSpPr/>
          <p:nvPr/>
        </p:nvSpPr>
        <p:spPr>
          <a:xfrm>
            <a:off x="14238003" y="-9137"/>
            <a:ext cx="10126862" cy="9773601"/>
          </a:xfrm>
          <a:prstGeom prst="rect">
            <a:avLst/>
          </a:prstGeom>
          <a:solidFill>
            <a:srgbClr val="EEF0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Foto do Aluno</a:t>
            </a:r>
          </a:p>
        </p:txBody>
      </p:sp>
      <p:sp>
        <p:nvSpPr>
          <p:cNvPr id="128" name="20170000"/>
          <p:cNvSpPr txBox="1"/>
          <p:nvPr/>
        </p:nvSpPr>
        <p:spPr>
          <a:xfrm>
            <a:off x="2191879" y="7018866"/>
            <a:ext cx="11823940" cy="299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 defTabSz="2257721">
              <a:defRPr sz="19000" b="0">
                <a:solidFill>
                  <a:srgbClr val="D5D5D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20</a:t>
            </a:r>
            <a:r>
              <a:rPr lang="en-GB" dirty="0"/>
              <a:t>221363</a:t>
            </a:r>
            <a:endParaRPr dirty="0"/>
          </a:p>
        </p:txBody>
      </p:sp>
      <p:grpSp>
        <p:nvGrpSpPr>
          <p:cNvPr id="134" name="Agrupar"/>
          <p:cNvGrpSpPr/>
          <p:nvPr/>
        </p:nvGrpSpPr>
        <p:grpSpPr>
          <a:xfrm>
            <a:off x="253666" y="11778500"/>
            <a:ext cx="24026920" cy="1919033"/>
            <a:chOff x="0" y="0"/>
            <a:chExt cx="24026918" cy="1919031"/>
          </a:xfrm>
        </p:grpSpPr>
        <p:sp>
          <p:nvSpPr>
            <p:cNvPr id="129" name="Linha"/>
            <p:cNvSpPr/>
            <p:nvPr/>
          </p:nvSpPr>
          <p:spPr>
            <a:xfrm>
              <a:off x="0" y="0"/>
              <a:ext cx="23876667" cy="0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30" name="Logotipo_Faculdade Arquitetura_UL_alta resoluá∆o_ white letters.jpg" descr="Logotipo_Faculdade Arquitetura_UL_alta resoluá∆o_ white letter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5283" y="154551"/>
              <a:ext cx="3493172" cy="1674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" name="ULISBOA.jpg" descr="ULISBO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7" y="64830"/>
              <a:ext cx="5080001" cy="185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2" name="MGeG"/>
            <p:cNvSpPr txBox="1"/>
            <p:nvPr/>
          </p:nvSpPr>
          <p:spPr>
            <a:xfrm>
              <a:off x="10501403" y="98849"/>
              <a:ext cx="5809516" cy="17213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65100" dist="107197" dir="2700000" rotWithShape="0">
                <a:srgbClr val="000000">
                  <a:alpha val="498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rmAutofit lnSpcReduction="10000"/>
            </a:bodyPr>
            <a:lstStyle>
              <a:lvl1pPr defTabSz="817244">
                <a:defRPr sz="10791">
                  <a:gradFill flip="none" rotWithShape="1"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defRPr>
              </a:lvl1pPr>
            </a:lstStyle>
            <a:p>
              <a:r>
                <a:rPr lang="en-GB" dirty="0" err="1"/>
                <a:t>ReDig</a:t>
              </a:r>
              <a:endParaRPr dirty="0"/>
            </a:p>
          </p:txBody>
        </p:sp>
        <p:sp>
          <p:nvSpPr>
            <p:cNvPr id="133" name="Mestrado Integrado em Arquitectura…"/>
            <p:cNvSpPr txBox="1"/>
            <p:nvPr/>
          </p:nvSpPr>
          <p:spPr>
            <a:xfrm>
              <a:off x="17465285" y="248138"/>
              <a:ext cx="6561633" cy="1487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Mestrado</a:t>
              </a:r>
              <a:r>
                <a:rPr dirty="0"/>
                <a:t> </a:t>
              </a:r>
              <a:r>
                <a:rPr dirty="0" err="1"/>
                <a:t>Integrado</a:t>
              </a:r>
              <a:r>
                <a:rPr dirty="0"/>
                <a:t> </a:t>
              </a:r>
              <a:r>
                <a:rPr dirty="0" err="1"/>
                <a:t>em</a:t>
              </a:r>
              <a:r>
                <a:rPr dirty="0"/>
                <a:t> </a:t>
              </a:r>
              <a:r>
                <a:rPr dirty="0" err="1"/>
                <a:t>Arquitectura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Ano</a:t>
              </a:r>
              <a:r>
                <a:rPr dirty="0"/>
                <a:t> </a:t>
              </a:r>
              <a:r>
                <a:rPr dirty="0" err="1"/>
                <a:t>Lectivo</a:t>
              </a:r>
              <a:r>
                <a:rPr dirty="0"/>
                <a:t> 202</a:t>
              </a:r>
              <a:r>
                <a:rPr lang="en-GB" dirty="0"/>
                <a:t>3</a:t>
              </a:r>
              <a:r>
                <a:rPr dirty="0"/>
                <a:t>-202</a:t>
              </a:r>
              <a:r>
                <a:rPr lang="en-GB" dirty="0"/>
                <a:t>4</a:t>
              </a:r>
              <a:r>
                <a:rPr dirty="0"/>
                <a:t> 1º </a:t>
              </a:r>
              <a:r>
                <a:rPr dirty="0" err="1"/>
                <a:t>Semestre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Docente</a:t>
              </a:r>
              <a:r>
                <a:rPr dirty="0"/>
                <a:t> - Nuno Alão              </a:t>
              </a:r>
              <a:r>
                <a:rPr lang="en-GB" dirty="0"/>
                <a:t>2</a:t>
              </a:r>
              <a:r>
                <a:rPr dirty="0"/>
                <a:t>º </a:t>
              </a:r>
              <a:r>
                <a:rPr dirty="0" err="1"/>
                <a:t>Ano</a:t>
              </a:r>
              <a:r>
                <a:rPr dirty="0"/>
                <a:t>  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D006399-845F-4162-B720-0150D76F8E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94326" y="0"/>
            <a:ext cx="7085083" cy="944677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Agrupar"/>
          <p:cNvGrpSpPr/>
          <p:nvPr/>
        </p:nvGrpSpPr>
        <p:grpSpPr>
          <a:xfrm>
            <a:off x="253667" y="11778500"/>
            <a:ext cx="24026918" cy="1919033"/>
            <a:chOff x="0" y="0"/>
            <a:chExt cx="24026918" cy="1919031"/>
          </a:xfrm>
        </p:grpSpPr>
        <p:sp>
          <p:nvSpPr>
            <p:cNvPr id="136" name="Linha"/>
            <p:cNvSpPr/>
            <p:nvPr/>
          </p:nvSpPr>
          <p:spPr>
            <a:xfrm>
              <a:off x="0" y="0"/>
              <a:ext cx="23876667" cy="0"/>
            </a:xfrm>
            <a:prstGeom prst="line">
              <a:avLst/>
            </a:prstGeom>
            <a:noFill/>
            <a:ln w="25400" cap="flat">
              <a:solidFill>
                <a:srgbClr val="D5D5D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137" name="Logotipo_Faculdade Arquitetura_UL_alta resoluá∆o_ white letters.jpg" descr="Logotipo_Faculdade Arquitetura_UL_alta resoluá∆o_ white letter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5283" y="154551"/>
              <a:ext cx="3493172" cy="1674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" name="ULISBOA.jpg" descr="ULISBO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7" y="64830"/>
              <a:ext cx="5080001" cy="18542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9" name="MGeG"/>
            <p:cNvSpPr txBox="1"/>
            <p:nvPr/>
          </p:nvSpPr>
          <p:spPr>
            <a:xfrm>
              <a:off x="10501403" y="98849"/>
              <a:ext cx="5809516" cy="17213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65100" dist="107197" dir="2700000" rotWithShape="0">
                <a:srgbClr val="000000">
                  <a:alpha val="498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rmAutofit lnSpcReduction="10000"/>
            </a:bodyPr>
            <a:lstStyle>
              <a:lvl1pPr defTabSz="817244">
                <a:defRPr sz="10791">
                  <a:gradFill flip="none" rotWithShape="1"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defRPr>
              </a:lvl1pPr>
            </a:lstStyle>
            <a:p>
              <a:r>
                <a:rPr lang="en-GB" dirty="0" err="1"/>
                <a:t>ReDig</a:t>
              </a:r>
              <a:endParaRPr dirty="0"/>
            </a:p>
          </p:txBody>
        </p:sp>
        <p:sp>
          <p:nvSpPr>
            <p:cNvPr id="140" name="Mestrado Integrado em Arquitectura…"/>
            <p:cNvSpPr txBox="1"/>
            <p:nvPr/>
          </p:nvSpPr>
          <p:spPr>
            <a:xfrm>
              <a:off x="17465285" y="248138"/>
              <a:ext cx="6561633" cy="1487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Mestrado</a:t>
              </a:r>
              <a:r>
                <a:rPr dirty="0"/>
                <a:t> </a:t>
              </a:r>
              <a:r>
                <a:rPr dirty="0" err="1"/>
                <a:t>Integrado</a:t>
              </a:r>
              <a:r>
                <a:rPr dirty="0"/>
                <a:t> </a:t>
              </a:r>
              <a:r>
                <a:rPr dirty="0" err="1"/>
                <a:t>em</a:t>
              </a:r>
              <a:r>
                <a:rPr dirty="0"/>
                <a:t> </a:t>
              </a:r>
              <a:r>
                <a:rPr dirty="0" err="1"/>
                <a:t>Arquitectura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Ano</a:t>
              </a:r>
              <a:r>
                <a:rPr dirty="0"/>
                <a:t> </a:t>
              </a:r>
              <a:r>
                <a:rPr dirty="0" err="1"/>
                <a:t>Lectivo</a:t>
              </a:r>
              <a:r>
                <a:rPr dirty="0"/>
                <a:t> 202</a:t>
              </a:r>
              <a:r>
                <a:rPr lang="en-GB" dirty="0"/>
                <a:t>3</a:t>
              </a:r>
              <a:r>
                <a:rPr dirty="0"/>
                <a:t>-202</a:t>
              </a:r>
              <a:r>
                <a:rPr lang="en-GB" dirty="0"/>
                <a:t>4</a:t>
              </a:r>
              <a:r>
                <a:rPr dirty="0"/>
                <a:t> 1º </a:t>
              </a:r>
              <a:r>
                <a:rPr dirty="0" err="1"/>
                <a:t>Semestre</a:t>
              </a:r>
              <a:endParaRPr dirty="0"/>
            </a:p>
            <a:p>
              <a:pPr algn="l">
                <a:defRPr b="0">
                  <a:solidFill>
                    <a:srgbClr val="D5D5D5"/>
                  </a:solidFill>
                </a:defRPr>
              </a:pPr>
              <a:r>
                <a:rPr dirty="0" err="1"/>
                <a:t>Docente</a:t>
              </a:r>
              <a:r>
                <a:rPr dirty="0"/>
                <a:t> - Nuno Alão              </a:t>
              </a:r>
              <a:r>
                <a:rPr lang="en-GB" dirty="0"/>
                <a:t>2</a:t>
              </a:r>
              <a:r>
                <a:rPr dirty="0"/>
                <a:t>º </a:t>
              </a:r>
              <a:r>
                <a:rPr dirty="0" err="1"/>
                <a:t>Ano</a:t>
              </a:r>
              <a:r>
                <a:rPr dirty="0"/>
                <a:t>  </a:t>
              </a:r>
            </a:p>
          </p:txBody>
        </p:sp>
      </p:grpSp>
      <p:sp>
        <p:nvSpPr>
          <p:cNvPr id="142" name="ÍNDICE"/>
          <p:cNvSpPr txBox="1"/>
          <p:nvPr/>
        </p:nvSpPr>
        <p:spPr>
          <a:xfrm>
            <a:off x="836708" y="1720456"/>
            <a:ext cx="5921899" cy="5642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929292"/>
                </a:solidFill>
              </a:defRPr>
            </a:lvl1pPr>
          </a:lstStyle>
          <a:p>
            <a:r>
              <a:rPr dirty="0"/>
              <a:t>ÍNDICE</a:t>
            </a:r>
            <a:endParaRPr lang="en-GB" dirty="0"/>
          </a:p>
          <a:p>
            <a:endParaRPr lang="en-GB" dirty="0"/>
          </a:p>
          <a:p>
            <a:r>
              <a:rPr lang="en-GB" dirty="0"/>
              <a:t>Semana 1</a:t>
            </a:r>
          </a:p>
          <a:p>
            <a:r>
              <a:rPr lang="en-GB" dirty="0"/>
              <a:t>Semana 2</a:t>
            </a:r>
          </a:p>
          <a:p>
            <a:r>
              <a:rPr lang="en-GB" dirty="0"/>
              <a:t>Semana 3</a:t>
            </a:r>
          </a:p>
          <a:p>
            <a:r>
              <a:rPr lang="en-GB" dirty="0"/>
              <a:t>Semana 4</a:t>
            </a:r>
          </a:p>
          <a:p>
            <a:r>
              <a:rPr lang="en-GB" dirty="0"/>
              <a:t>Semana 5</a:t>
            </a:r>
          </a:p>
          <a:p>
            <a:r>
              <a:rPr lang="en-GB" dirty="0"/>
              <a:t>Semana 6</a:t>
            </a:r>
          </a:p>
          <a:p>
            <a:r>
              <a:rPr lang="en-GB" dirty="0"/>
              <a:t>Semana 7</a:t>
            </a:r>
          </a:p>
          <a:p>
            <a:r>
              <a:rPr lang="en-GB" dirty="0"/>
              <a:t>Semana 8</a:t>
            </a:r>
          </a:p>
          <a:p>
            <a:r>
              <a:rPr lang="en-GB" dirty="0"/>
              <a:t>Semana 9</a:t>
            </a:r>
          </a:p>
          <a:p>
            <a:endParaRPr lang="en-GB"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</a:t>
            </a:r>
            <a:r>
              <a:rPr lang="en-GB" dirty="0" err="1"/>
              <a:t>ReDig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896A15-F944-7A1A-87E8-260B2A11FE5B}"/>
              </a:ext>
            </a:extLst>
          </p:cNvPr>
          <p:cNvSpPr txBox="1"/>
          <p:nvPr/>
        </p:nvSpPr>
        <p:spPr>
          <a:xfrm>
            <a:off x="908986" y="1226702"/>
            <a:ext cx="805611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Semana 1: </a:t>
            </a:r>
            <a:r>
              <a:rPr lang="en-GB" dirty="0"/>
              <a:t>18 e 19 de </a:t>
            </a:r>
            <a:r>
              <a:rPr lang="en-GB" dirty="0" err="1"/>
              <a:t>Setembro</a:t>
            </a:r>
            <a:r>
              <a:rPr lang="en-GB" dirty="0"/>
              <a:t> de 2023.</a:t>
            </a:r>
            <a:endParaRPr kumimoji="0" lang="en-GB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05C833-D297-7AAB-66BF-B54389CA4E94}"/>
              </a:ext>
            </a:extLst>
          </p:cNvPr>
          <p:cNvSpPr txBox="1"/>
          <p:nvPr/>
        </p:nvSpPr>
        <p:spPr>
          <a:xfrm>
            <a:off x="457199" y="2143386"/>
            <a:ext cx="14411739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Criação</a:t>
            </a: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da </a:t>
            </a: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ficha</a:t>
            </a: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de </a:t>
            </a: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aluno</a:t>
            </a: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com base no </a:t>
            </a: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ficheiro</a:t>
            </a: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html </a:t>
            </a: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enviado</a:t>
            </a: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ao</a:t>
            </a: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e-mail da </a:t>
            </a: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turma</a:t>
            </a: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;</a:t>
            </a:r>
          </a:p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Blog e </a:t>
            </a: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uso</a:t>
            </a: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do notepad e </a:t>
            </a: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filezilla</a:t>
            </a: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</a:p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Introdução</a:t>
            </a: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ao</a:t>
            </a: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tópicos</a:t>
            </a: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que </a:t>
            </a: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serão</a:t>
            </a: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dados no 1º </a:t>
            </a: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semestre</a:t>
            </a:r>
            <a:r>
              <a:rPr lang="en-GB" b="0" dirty="0"/>
              <a:t>, tais </a:t>
            </a:r>
            <a:r>
              <a:rPr lang="en-GB" b="0" dirty="0" err="1"/>
              <a:t>como</a:t>
            </a:r>
            <a:r>
              <a:rPr lang="en-GB" b="0" dirty="0"/>
              <a:t> o </a:t>
            </a:r>
            <a:r>
              <a:rPr lang="en-GB" b="0" dirty="0" err="1"/>
              <a:t>autocad</a:t>
            </a:r>
            <a:r>
              <a:rPr lang="en-GB" b="0" dirty="0"/>
              <a:t> 2021.</a:t>
            </a:r>
            <a:endParaRPr kumimoji="0" lang="en-GB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5009C5-737D-8BCD-13F2-ECE308421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986" y="4181635"/>
            <a:ext cx="8129541" cy="43461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1D9EFC-BC9D-D768-29C2-D0426F7B7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5637" y="4181635"/>
            <a:ext cx="9931669" cy="677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0778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</a:t>
            </a:r>
            <a:r>
              <a:rPr lang="en-GB" dirty="0" err="1"/>
              <a:t>ReDig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896A15-F944-7A1A-87E8-260B2A11FE5B}"/>
              </a:ext>
            </a:extLst>
          </p:cNvPr>
          <p:cNvSpPr txBox="1"/>
          <p:nvPr/>
        </p:nvSpPr>
        <p:spPr>
          <a:xfrm>
            <a:off x="650569" y="665304"/>
            <a:ext cx="805611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Semana 2: 25 e 26 </a:t>
            </a:r>
            <a:r>
              <a:rPr lang="en-GB" dirty="0"/>
              <a:t>de </a:t>
            </a:r>
            <a:r>
              <a:rPr lang="en-GB" dirty="0" err="1"/>
              <a:t>Setembro</a:t>
            </a:r>
            <a:r>
              <a:rPr lang="en-GB" dirty="0"/>
              <a:t> de 2023.</a:t>
            </a:r>
            <a:endParaRPr kumimoji="0" lang="en-GB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05C833-D297-7AAB-66BF-B54389CA4E94}"/>
              </a:ext>
            </a:extLst>
          </p:cNvPr>
          <p:cNvSpPr txBox="1"/>
          <p:nvPr/>
        </p:nvSpPr>
        <p:spPr>
          <a:xfrm>
            <a:off x="-1391478" y="1493880"/>
            <a:ext cx="14511130" cy="10259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Autocad</a:t>
            </a: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desk: </a:t>
            </a: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eixos</a:t>
            </a: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x</a:t>
            </a:r>
            <a:r>
              <a:rPr lang="en-GB" b="0" dirty="0"/>
              <a:t> e y.</a:t>
            </a:r>
          </a:p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</a:t>
            </a:r>
            <a:r>
              <a:rPr lang="en-GB" b="0" dirty="0"/>
              <a:t>del space e Paper space.</a:t>
            </a:r>
          </a:p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Unidades</a:t>
            </a: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de </a:t>
            </a: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medida</a:t>
            </a:r>
            <a:endParaRPr kumimoji="0" lang="en-GB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b="0" dirty="0" err="1"/>
              <a:t>Criação</a:t>
            </a:r>
            <a:r>
              <a:rPr lang="en-GB" b="0" dirty="0"/>
              <a:t> de layers e commando para </a:t>
            </a:r>
            <a:r>
              <a:rPr lang="en-GB" b="0" dirty="0" err="1"/>
              <a:t>editar</a:t>
            </a:r>
            <a:r>
              <a:rPr lang="en-GB" b="0" dirty="0"/>
              <a:t> </a:t>
            </a:r>
            <a:r>
              <a:rPr lang="en-GB" b="0" dirty="0" err="1"/>
              <a:t>os</a:t>
            </a:r>
            <a:r>
              <a:rPr lang="en-GB" b="0" dirty="0"/>
              <a:t> layers (</a:t>
            </a:r>
            <a:r>
              <a:rPr lang="en-GB" b="0" dirty="0" err="1"/>
              <a:t>chprop</a:t>
            </a:r>
            <a:r>
              <a:rPr lang="en-GB" b="0" dirty="0"/>
              <a:t>)</a:t>
            </a:r>
          </a:p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Coordenadas</a:t>
            </a: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absolutas</a:t>
            </a: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#</a:t>
            </a:r>
          </a:p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b="0" dirty="0" err="1"/>
              <a:t>Relativas</a:t>
            </a:r>
            <a:r>
              <a:rPr lang="en-GB" b="0" dirty="0"/>
              <a:t> @</a:t>
            </a:r>
          </a:p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Polares</a:t>
            </a:r>
            <a:endParaRPr kumimoji="0" lang="en-GB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b="0" dirty="0" err="1"/>
              <a:t>Comandos</a:t>
            </a:r>
            <a:r>
              <a:rPr lang="en-GB" b="0" dirty="0"/>
              <a:t> L- </a:t>
            </a:r>
            <a:r>
              <a:rPr lang="en-GB" b="0" dirty="0" err="1"/>
              <a:t>criação</a:t>
            </a:r>
            <a:r>
              <a:rPr lang="en-GB" b="0" dirty="0"/>
              <a:t> de </a:t>
            </a:r>
            <a:r>
              <a:rPr lang="en-GB" b="0" dirty="0" err="1"/>
              <a:t>linhas</a:t>
            </a:r>
            <a:endParaRPr lang="en-GB" b="0" dirty="0"/>
          </a:p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LA- </a:t>
            </a: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definir</a:t>
            </a: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camadas</a:t>
            </a:r>
            <a:endParaRPr kumimoji="0" lang="en-GB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b="0" dirty="0"/>
              <a:t>HATCH- para </a:t>
            </a:r>
            <a:r>
              <a:rPr lang="en-GB" b="0" dirty="0" err="1"/>
              <a:t>criar</a:t>
            </a:r>
            <a:r>
              <a:rPr lang="en-GB" b="0" dirty="0"/>
              <a:t> trams</a:t>
            </a:r>
          </a:p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MIRROR- para </a:t>
            </a: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espelhar</a:t>
            </a: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linhas</a:t>
            </a:r>
            <a:endParaRPr kumimoji="0" lang="en-GB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b="0" dirty="0"/>
              <a:t>MATCH PROP</a:t>
            </a:r>
          </a:p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BREAK</a:t>
            </a:r>
          </a:p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b="0" dirty="0"/>
              <a:t>TRIM- para </a:t>
            </a:r>
            <a:r>
              <a:rPr lang="en-GB" b="0" dirty="0" err="1"/>
              <a:t>apagar</a:t>
            </a:r>
            <a:r>
              <a:rPr lang="en-GB" b="0" dirty="0"/>
              <a:t> </a:t>
            </a:r>
            <a:r>
              <a:rPr lang="en-GB" b="0" dirty="0" err="1"/>
              <a:t>linhas</a:t>
            </a:r>
            <a:endParaRPr lang="en-GB" b="0" dirty="0"/>
          </a:p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b="0" dirty="0"/>
              <a:t>DRAW ORDER</a:t>
            </a:r>
          </a:p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b="0" dirty="0"/>
              <a:t>FRONT/BACK</a:t>
            </a:r>
          </a:p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b="0" dirty="0"/>
              <a:t>ABOVE/ UNDER</a:t>
            </a:r>
          </a:p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b="0" dirty="0"/>
              <a:t>OSNAP</a:t>
            </a:r>
          </a:p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b="0" dirty="0"/>
              <a:t>GRIP</a:t>
            </a:r>
          </a:p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b="0" dirty="0"/>
              <a:t>EXTEND</a:t>
            </a:r>
          </a:p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b="0" dirty="0"/>
              <a:t>FILLET</a:t>
            </a:r>
          </a:p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GB" b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57F3D0-C8F1-D786-DA5A-3463B947E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7534" y="1640738"/>
            <a:ext cx="8117349" cy="97715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77FDC0-8FC1-4BBE-5994-FEE64DB4AF1D}"/>
              </a:ext>
            </a:extLst>
          </p:cNvPr>
          <p:cNvSpPr txBox="1"/>
          <p:nvPr/>
        </p:nvSpPr>
        <p:spPr>
          <a:xfrm>
            <a:off x="15258203" y="665304"/>
            <a:ext cx="5556009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Construção</a:t>
            </a:r>
            <a:r>
              <a:rPr kumimoji="0" lang="en-GB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de um </a:t>
            </a:r>
            <a:r>
              <a:rPr kumimoji="0" lang="en-GB" sz="3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pentagono</a:t>
            </a:r>
            <a:endParaRPr kumimoji="0" lang="en-GB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8955685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</a:t>
            </a:r>
            <a:r>
              <a:rPr lang="en-GB" dirty="0" err="1"/>
              <a:t>ReDig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896A15-F944-7A1A-87E8-260B2A11FE5B}"/>
              </a:ext>
            </a:extLst>
          </p:cNvPr>
          <p:cNvSpPr txBox="1"/>
          <p:nvPr/>
        </p:nvSpPr>
        <p:spPr>
          <a:xfrm>
            <a:off x="908986" y="1226702"/>
            <a:ext cx="805611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Semana 3: 2 </a:t>
            </a:r>
            <a:r>
              <a:rPr lang="en-GB" dirty="0"/>
              <a:t>e 3 de </a:t>
            </a:r>
            <a:r>
              <a:rPr lang="en-GB" dirty="0" err="1"/>
              <a:t>Outubro</a:t>
            </a:r>
            <a:r>
              <a:rPr lang="en-GB" dirty="0"/>
              <a:t> de 2023.</a:t>
            </a:r>
            <a:endParaRPr kumimoji="0" lang="en-GB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05C833-D297-7AAB-66BF-B54389CA4E94}"/>
              </a:ext>
            </a:extLst>
          </p:cNvPr>
          <p:cNvSpPr txBox="1"/>
          <p:nvPr/>
        </p:nvSpPr>
        <p:spPr>
          <a:xfrm>
            <a:off x="457199" y="1912555"/>
            <a:ext cx="14411739" cy="2410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Comandos</a:t>
            </a: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: Z-zoom</a:t>
            </a:r>
          </a:p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b="0" dirty="0"/>
              <a:t>F8- ortho on/off</a:t>
            </a:r>
          </a:p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Cálculos</a:t>
            </a: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de </a:t>
            </a: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escalonamento</a:t>
            </a:r>
            <a:endParaRPr kumimoji="0" lang="en-GB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Escala de </a:t>
            </a: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objetos</a:t>
            </a:r>
            <a:endParaRPr kumimoji="0" lang="en-GB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b="0" dirty="0" err="1"/>
              <a:t>Introdução</a:t>
            </a:r>
            <a:r>
              <a:rPr lang="en-GB" b="0" dirty="0"/>
              <a:t> a planta de Carlos António </a:t>
            </a:r>
            <a:r>
              <a:rPr lang="en-GB" b="0" dirty="0" err="1"/>
              <a:t>Siza</a:t>
            </a:r>
            <a:r>
              <a:rPr lang="en-GB" b="0" dirty="0"/>
              <a:t>.</a:t>
            </a:r>
            <a:endParaRPr kumimoji="0" lang="en-GB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CB25C2-CA3A-6A75-A5CE-389FCB8F1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9" y="2435435"/>
            <a:ext cx="10752752" cy="725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99688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</a:t>
            </a:r>
            <a:r>
              <a:rPr lang="en-GB" dirty="0" err="1"/>
              <a:t>ReDig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896A15-F944-7A1A-87E8-260B2A11FE5B}"/>
              </a:ext>
            </a:extLst>
          </p:cNvPr>
          <p:cNvSpPr txBox="1"/>
          <p:nvPr/>
        </p:nvSpPr>
        <p:spPr>
          <a:xfrm>
            <a:off x="908986" y="1226702"/>
            <a:ext cx="805611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Semana 4: </a:t>
            </a:r>
            <a:r>
              <a:rPr lang="en-GB" dirty="0"/>
              <a:t>9</a:t>
            </a:r>
            <a:r>
              <a:rPr kumimoji="0" lang="en-GB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e 10 de </a:t>
            </a:r>
            <a:r>
              <a:rPr kumimoji="0" lang="en-GB" sz="3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Outubro</a:t>
            </a:r>
            <a:r>
              <a:rPr kumimoji="0" lang="en-GB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dirty="0"/>
              <a:t>de 2023.</a:t>
            </a:r>
            <a:endParaRPr kumimoji="0" lang="en-GB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5404F9-7C6A-3BB8-090A-CDD76494652C}"/>
              </a:ext>
            </a:extLst>
          </p:cNvPr>
          <p:cNvSpPr txBox="1"/>
          <p:nvPr/>
        </p:nvSpPr>
        <p:spPr>
          <a:xfrm>
            <a:off x="323936" y="2643219"/>
            <a:ext cx="16129415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Decalque</a:t>
            </a: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da planta da casa do </a:t>
            </a: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Siza</a:t>
            </a: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;</a:t>
            </a:r>
          </a:p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b="0" dirty="0" err="1"/>
              <a:t>Explicação</a:t>
            </a:r>
            <a:r>
              <a:rPr lang="en-GB" b="0" dirty="0"/>
              <a:t> </a:t>
            </a:r>
            <a:r>
              <a:rPr lang="en-GB" b="0" dirty="0" err="1"/>
              <a:t>sobre</a:t>
            </a:r>
            <a:r>
              <a:rPr lang="en-GB" b="0" dirty="0"/>
              <a:t> o modulo de </a:t>
            </a:r>
            <a:r>
              <a:rPr lang="en-GB" b="0" dirty="0" err="1"/>
              <a:t>entrega</a:t>
            </a:r>
            <a:r>
              <a:rPr lang="en-GB" b="0" dirty="0"/>
              <a:t> do </a:t>
            </a:r>
            <a:r>
              <a:rPr lang="en-GB" b="0" dirty="0" err="1"/>
              <a:t>trabalho</a:t>
            </a:r>
            <a:r>
              <a:rPr lang="en-GB" b="0" dirty="0"/>
              <a:t>, tais </a:t>
            </a:r>
            <a:r>
              <a:rPr lang="en-GB" b="0" dirty="0" err="1"/>
              <a:t>como</a:t>
            </a:r>
            <a:r>
              <a:rPr lang="en-GB" b="0" dirty="0"/>
              <a:t>: </a:t>
            </a:r>
            <a:r>
              <a:rPr lang="en-GB" b="0" dirty="0" err="1"/>
              <a:t>painel</a:t>
            </a:r>
            <a:r>
              <a:rPr lang="en-GB" b="0" dirty="0"/>
              <a:t> </a:t>
            </a:r>
            <a:r>
              <a:rPr lang="en-GB" b="0" dirty="0" err="1"/>
              <a:t>em</a:t>
            </a:r>
            <a:r>
              <a:rPr lang="en-GB" b="0" dirty="0"/>
              <a:t> pdf e </a:t>
            </a:r>
            <a:r>
              <a:rPr lang="en-GB" b="0" dirty="0" err="1"/>
              <a:t>arquivo</a:t>
            </a:r>
            <a:r>
              <a:rPr lang="en-GB" b="0" dirty="0"/>
              <a:t> </a:t>
            </a:r>
            <a:r>
              <a:rPr lang="en-GB" b="0" dirty="0" err="1"/>
              <a:t>dwg</a:t>
            </a:r>
            <a:r>
              <a:rPr lang="en-GB" b="0" dirty="0"/>
              <a:t>.</a:t>
            </a:r>
          </a:p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Importância</a:t>
            </a: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da </a:t>
            </a: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cr</a:t>
            </a:r>
            <a:r>
              <a:rPr lang="en-GB" b="0" dirty="0" err="1"/>
              <a:t>iação</a:t>
            </a:r>
            <a:r>
              <a:rPr lang="en-GB" b="0" dirty="0"/>
              <a:t> de </a:t>
            </a:r>
            <a:r>
              <a:rPr lang="en-GB" b="0" dirty="0" err="1"/>
              <a:t>sumários</a:t>
            </a:r>
            <a:r>
              <a:rPr lang="en-GB" b="0" dirty="0"/>
              <a:t> de </a:t>
            </a:r>
            <a:r>
              <a:rPr lang="en-GB" b="0" dirty="0" err="1"/>
              <a:t>cada</a:t>
            </a:r>
            <a:r>
              <a:rPr lang="en-GB" b="0" dirty="0"/>
              <a:t> aula</a:t>
            </a:r>
          </a:p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b="0" dirty="0" err="1"/>
              <a:t>Uso</a:t>
            </a:r>
            <a:r>
              <a:rPr lang="en-GB" b="0" dirty="0"/>
              <a:t> de hatch no </a:t>
            </a:r>
            <a:r>
              <a:rPr lang="en-GB" b="0" dirty="0" err="1"/>
              <a:t>reboco</a:t>
            </a:r>
            <a:r>
              <a:rPr lang="en-GB" b="0" dirty="0"/>
              <a:t> e </a:t>
            </a:r>
            <a:r>
              <a:rPr lang="en-GB" b="0" dirty="0" err="1"/>
              <a:t>nas</a:t>
            </a:r>
            <a:r>
              <a:rPr lang="en-GB" b="0" dirty="0"/>
              <a:t> </a:t>
            </a:r>
            <a:r>
              <a:rPr lang="en-GB" b="0" dirty="0" err="1"/>
              <a:t>paredes</a:t>
            </a:r>
            <a:r>
              <a:rPr lang="en-GB" b="0" dirty="0"/>
              <a:t>.</a:t>
            </a:r>
            <a:endParaRPr kumimoji="0" lang="en-GB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8662068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</a:t>
            </a:r>
            <a:r>
              <a:rPr lang="en-GB" dirty="0" err="1"/>
              <a:t>ReDig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896A15-F944-7A1A-87E8-260B2A11FE5B}"/>
              </a:ext>
            </a:extLst>
          </p:cNvPr>
          <p:cNvSpPr txBox="1"/>
          <p:nvPr/>
        </p:nvSpPr>
        <p:spPr>
          <a:xfrm>
            <a:off x="908986" y="1226702"/>
            <a:ext cx="805611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Semana 5: 16 e 17 de </a:t>
            </a:r>
            <a:r>
              <a:rPr kumimoji="0" lang="en-GB" sz="3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Outubro</a:t>
            </a:r>
            <a:r>
              <a:rPr kumimoji="0" lang="en-GB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dirty="0"/>
              <a:t>de 2023.</a:t>
            </a:r>
            <a:endParaRPr kumimoji="0" lang="en-GB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05C833-D297-7AAB-66BF-B54389CA4E94}"/>
              </a:ext>
            </a:extLst>
          </p:cNvPr>
          <p:cNvSpPr txBox="1"/>
          <p:nvPr/>
        </p:nvSpPr>
        <p:spPr>
          <a:xfrm>
            <a:off x="198781" y="2246022"/>
            <a:ext cx="14411739" cy="33342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Criação</a:t>
            </a: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de </a:t>
            </a: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painel</a:t>
            </a: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A2 com o layout de </a:t>
            </a: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entrega</a:t>
            </a: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do </a:t>
            </a: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decalque</a:t>
            </a: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da planta</a:t>
            </a:r>
          </a:p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b="0" dirty="0" err="1"/>
              <a:t>Comandos</a:t>
            </a:r>
            <a:r>
              <a:rPr lang="en-GB" b="0" dirty="0"/>
              <a:t>:</a:t>
            </a:r>
          </a:p>
          <a:p>
            <a:pPr marR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b="0" dirty="0"/>
              <a:t>- </a:t>
            </a: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Mview</a:t>
            </a: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- para </a:t>
            </a: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criar</a:t>
            </a: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janelas</a:t>
            </a: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onde</a:t>
            </a: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serão</a:t>
            </a: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colocados</a:t>
            </a: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partes do </a:t>
            </a: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trbalho</a:t>
            </a: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como</a:t>
            </a: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planta, </a:t>
            </a: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alçados</a:t>
            </a: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…</a:t>
            </a:r>
          </a:p>
          <a:p>
            <a:pPr marR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GB" b="0" dirty="0"/>
              <a:t>- </a:t>
            </a:r>
            <a:r>
              <a:rPr lang="en-GB" b="0" dirty="0" err="1"/>
              <a:t>Vplayer</a:t>
            </a:r>
            <a:r>
              <a:rPr lang="en-GB" b="0" dirty="0"/>
              <a:t>- viewport player</a:t>
            </a:r>
          </a:p>
          <a:p>
            <a:pPr marR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Dtext</a:t>
            </a: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- para </a:t>
            </a: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inserir</a:t>
            </a:r>
            <a:r>
              <a:rPr kumimoji="0" lang="en-GB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GB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texto</a:t>
            </a:r>
            <a:endParaRPr kumimoji="0" lang="en-GB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GB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C543DE-FECC-3601-6D22-397BF5944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4713" y="1133895"/>
            <a:ext cx="73152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2203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xerc. 2.1 - Spirula"/>
          <p:cNvSpPr/>
          <p:nvPr/>
        </p:nvSpPr>
        <p:spPr>
          <a:xfrm>
            <a:off x="-1" y="11488780"/>
            <a:ext cx="24384001" cy="1721334"/>
          </a:xfrm>
          <a:prstGeom prst="rect">
            <a:avLst/>
          </a:prstGeom>
          <a:solidFill>
            <a:srgbClr val="D5D5D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lvl="8" indent="0" algn="l">
              <a:defRPr sz="10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dirty="0"/>
              <a:t>            </a:t>
            </a:r>
            <a:r>
              <a:rPr lang="en-GB" dirty="0" err="1"/>
              <a:t>ReDig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896A15-F944-7A1A-87E8-260B2A11FE5B}"/>
              </a:ext>
            </a:extLst>
          </p:cNvPr>
          <p:cNvSpPr txBox="1"/>
          <p:nvPr/>
        </p:nvSpPr>
        <p:spPr>
          <a:xfrm>
            <a:off x="908986" y="1226702"/>
            <a:ext cx="805611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Semana </a:t>
            </a:r>
            <a:r>
              <a:rPr lang="en-GB" dirty="0"/>
              <a:t>6: 23 e 24 de </a:t>
            </a:r>
            <a:r>
              <a:rPr lang="en-GB" dirty="0" err="1"/>
              <a:t>Outubro</a:t>
            </a:r>
            <a:r>
              <a:rPr lang="en-GB" dirty="0"/>
              <a:t> 2023.</a:t>
            </a:r>
            <a:endParaRPr kumimoji="0" lang="en-GB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3603BB-DD67-C204-1E8C-FA40C6CD2A20}"/>
              </a:ext>
            </a:extLst>
          </p:cNvPr>
          <p:cNvSpPr txBox="1"/>
          <p:nvPr/>
        </p:nvSpPr>
        <p:spPr>
          <a:xfrm>
            <a:off x="1168565" y="2919569"/>
            <a:ext cx="8874225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57200" marR="0" indent="-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Corte e </a:t>
            </a:r>
            <a:r>
              <a:rPr kumimoji="0" lang="en-GB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alçado</a:t>
            </a:r>
            <a:r>
              <a:rPr kumimoji="0" lang="en-GB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da </a:t>
            </a:r>
            <a:r>
              <a:rPr kumimoji="0" lang="en-GB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fachada</a:t>
            </a:r>
            <a:r>
              <a:rPr kumimoji="0" lang="en-GB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da casa </a:t>
            </a:r>
            <a:r>
              <a:rPr kumimoji="0" lang="en-GB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Siza</a:t>
            </a:r>
            <a:r>
              <a:rPr kumimoji="0" lang="en-GB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</a:p>
          <a:p>
            <a:pPr marR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GB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128C10-D017-F0A2-BA57-C78F8941D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9527" y="2070225"/>
            <a:ext cx="11713638" cy="815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18663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605</Words>
  <Application>Microsoft Office PowerPoint</Application>
  <PresentationFormat>Custom</PresentationFormat>
  <Paragraphs>106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Helvetica</vt:lpstr>
      <vt:lpstr>Helvetica Neue</vt:lpstr>
      <vt:lpstr>Helvetica Neue Light</vt:lpstr>
      <vt:lpstr>Helvetica Neue Medium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Nuno Miguel Alão Soares Gomes</dc:creator>
  <cp:lastModifiedBy>Shirley Da Graça Bernardo Sumine</cp:lastModifiedBy>
  <cp:revision>11</cp:revision>
  <dcterms:modified xsi:type="dcterms:W3CDTF">2023-11-20T18:56:01Z</dcterms:modified>
</cp:coreProperties>
</file>