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6" r:id="rId11"/>
    <p:sldId id="267" r:id="rId12"/>
    <p:sldId id="268" r:id="rId13"/>
    <p:sldId id="270" r:id="rId14"/>
    <p:sldId id="280" r:id="rId15"/>
    <p:sldId id="273" r:id="rId16"/>
    <p:sldId id="272" r:id="rId17"/>
    <p:sldId id="274" r:id="rId18"/>
    <p:sldId id="275" r:id="rId19"/>
    <p:sldId id="276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321" r:id="rId37"/>
    <p:sldId id="322" r:id="rId38"/>
    <p:sldId id="262" r:id="rId39"/>
    <p:sldId id="298" r:id="rId40"/>
    <p:sldId id="265" r:id="rId41"/>
    <p:sldId id="299" r:id="rId42"/>
    <p:sldId id="300" r:id="rId43"/>
    <p:sldId id="301" r:id="rId44"/>
    <p:sldId id="269" r:id="rId45"/>
    <p:sldId id="302" r:id="rId46"/>
    <p:sldId id="271" r:id="rId47"/>
    <p:sldId id="303" r:id="rId48"/>
    <p:sldId id="304" r:id="rId49"/>
    <p:sldId id="305" r:id="rId50"/>
    <p:sldId id="306" r:id="rId51"/>
    <p:sldId id="307" r:id="rId52"/>
    <p:sldId id="323" r:id="rId53"/>
    <p:sldId id="314" r:id="rId54"/>
    <p:sldId id="315" r:id="rId55"/>
    <p:sldId id="316" r:id="rId56"/>
    <p:sldId id="317" r:id="rId57"/>
    <p:sldId id="318" r:id="rId58"/>
    <p:sldId id="277" r:id="rId59"/>
    <p:sldId id="309" r:id="rId60"/>
    <p:sldId id="310" r:id="rId61"/>
    <p:sldId id="311" r:id="rId62"/>
    <p:sldId id="312" r:id="rId63"/>
    <p:sldId id="313" r:id="rId64"/>
    <p:sldId id="319" r:id="rId65"/>
    <p:sldId id="320" r:id="rId66"/>
    <p:sldId id="324" r:id="rId67"/>
    <p:sldId id="325" r:id="rId68"/>
    <p:sldId id="326" r:id="rId69"/>
    <p:sldId id="328" r:id="rId70"/>
    <p:sldId id="329" r:id="rId71"/>
    <p:sldId id="330" r:id="rId72"/>
    <p:sldId id="331" r:id="rId73"/>
    <p:sldId id="332" r:id="rId74"/>
    <p:sldId id="333" r:id="rId75"/>
    <p:sldId id="334" r:id="rId76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80708235-578E-4B27-9334-59623E642F44}">
          <p14:sldIdLst>
            <p14:sldId id="297"/>
            <p14:sldId id="256"/>
            <p14:sldId id="257"/>
            <p14:sldId id="258"/>
            <p14:sldId id="259"/>
            <p14:sldId id="260"/>
            <p14:sldId id="261"/>
            <p14:sldId id="263"/>
            <p14:sldId id="264"/>
            <p14:sldId id="266"/>
            <p14:sldId id="267"/>
            <p14:sldId id="268"/>
            <p14:sldId id="270"/>
            <p14:sldId id="280"/>
            <p14:sldId id="273"/>
            <p14:sldId id="272"/>
            <p14:sldId id="274"/>
            <p14:sldId id="275"/>
            <p14:sldId id="276"/>
            <p14:sldId id="278"/>
            <p14:sldId id="279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321"/>
            <p14:sldId id="322"/>
            <p14:sldId id="262"/>
            <p14:sldId id="298"/>
            <p14:sldId id="265"/>
            <p14:sldId id="299"/>
            <p14:sldId id="300"/>
            <p14:sldId id="301"/>
            <p14:sldId id="269"/>
            <p14:sldId id="302"/>
            <p14:sldId id="271"/>
            <p14:sldId id="303"/>
            <p14:sldId id="304"/>
            <p14:sldId id="305"/>
            <p14:sldId id="306"/>
            <p14:sldId id="307"/>
            <p14:sldId id="323"/>
            <p14:sldId id="314"/>
            <p14:sldId id="315"/>
            <p14:sldId id="316"/>
            <p14:sldId id="317"/>
            <p14:sldId id="318"/>
            <p14:sldId id="277"/>
            <p14:sldId id="309"/>
            <p14:sldId id="310"/>
            <p14:sldId id="311"/>
            <p14:sldId id="312"/>
            <p14:sldId id="313"/>
            <p14:sldId id="319"/>
            <p14:sldId id="320"/>
            <p14:sldId id="324"/>
            <p14:sldId id="325"/>
            <p14:sldId id="326"/>
            <p14:sldId id="328"/>
            <p14:sldId id="329"/>
            <p14:sldId id="330"/>
            <p14:sldId id="331"/>
            <p14:sldId id="332"/>
            <p14:sldId id="333"/>
            <p14:sldId id="3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42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8D7539-96B8-4873-F4EB-5EB6E86CA17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B1E049-BD0F-93D8-1722-6BAEC9EA386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480D925-1A10-4EDC-300D-EA16A320F54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E7281B-6863-4FBA-964B-49375194E2A5}" type="datetime1">
              <a:rPr lang="pt-PT"/>
              <a:pPr lvl="0"/>
              <a:t>21/12/2023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3AF8959-FDBB-F906-288F-856A30921F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9EBAE44-2114-403A-EE38-6769F1CF34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39D88B-A2C8-45E9-9126-7523D9E55476}" type="slidenum"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332560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159C4-EFEC-32C2-C9DF-AD515CEFFE7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0061C18-DFFD-FE04-1DA8-284DDAF7AB5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269A29-517F-1647-F094-52BAB8E8E38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1F9C5F-F1C1-4BA3-A15E-FD685E65055F}" type="datetime1">
              <a:rPr lang="pt-PT"/>
              <a:pPr lvl="0"/>
              <a:t>21/12/2023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E9DBF93-C2FB-C34B-1C69-09D370468B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5F6E7E3-6C2C-B244-5DE3-F75F3EA505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697050-DB24-4E3D-AD34-3630AE3E0999}" type="slidenum"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11786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2D937E1-4F22-5ADE-5361-49187830EC5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C468925-EF94-9558-6D28-F05020AEF14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ED5F7C6-7A99-7E8D-781E-EC70AFDE88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1D9A81-3FBD-4055-827B-D4EE2BB83743}" type="datetime1">
              <a:rPr lang="pt-PT"/>
              <a:pPr lvl="0"/>
              <a:t>21/12/2023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3F100B7-46B4-570F-FA7F-2D0BD0F97B8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CE25F3C-202D-B2F2-D3C6-1594E40FC2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2B3AAB-57DC-4879-A17A-66044B6767BC}" type="slidenum"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2756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>
            <a:extLst>
              <a:ext uri="{FF2B5EF4-FFF2-40B4-BE49-F238E27FC236}">
                <a16:creationId xmlns:a16="http://schemas.microsoft.com/office/drawing/2014/main" id="{22576654-C7CD-AA11-8043-01658FF070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7" y="2266953"/>
            <a:ext cx="10414001" cy="232410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Texto do título</a:t>
            </a:r>
          </a:p>
        </p:txBody>
      </p:sp>
      <p:sp>
        <p:nvSpPr>
          <p:cNvPr id="3" name="Número do diapositivo">
            <a:extLst>
              <a:ext uri="{FF2B5EF4-FFF2-40B4-BE49-F238E27FC236}">
                <a16:creationId xmlns:a16="http://schemas.microsoft.com/office/drawing/2014/main" id="{38C268D2-DFB6-33E7-4E2C-369C79D185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B71738-F21B-4180-AF8F-17540FE622EC}" type="slidenum"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157750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A074-E683-2010-7DC3-EEDC47BC3FF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B00F817-2814-FAA2-E59B-7E609BF2ADE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8121BF8-E572-AB3F-7AAF-A25613D851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8FA670-D6B7-40AC-83BD-E09A05D408A7}" type="datetime1">
              <a:rPr lang="pt-PT"/>
              <a:pPr lvl="0"/>
              <a:t>21/12/2023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98B7CFF-A3DD-82F7-8DE8-0CCEA1954B6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F771B38-C491-BAA3-5180-A11BC38EE0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F1AC79-FEC6-4C07-989F-EDBB167CD22E}" type="slidenum"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466476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214E0-00BD-1DF9-7F7B-7FF3473251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DBD638D-329C-1FF2-51ED-F474314601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982482F-C952-56F9-503E-E37C8A5C50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954377-AA20-45BF-BB36-8479E4953327}" type="datetime1">
              <a:rPr lang="pt-PT"/>
              <a:pPr lvl="0"/>
              <a:t>21/12/2023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F4906FA-8EA3-7581-52D2-4C9CF88D7B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2634DAF-BBF8-F212-75C2-2AE7AE3504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CB7BFB-72C6-4B93-BE50-2FA1A712AD74}" type="slidenum"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25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158970-0B5B-8A7C-A5A0-46921C7B4C9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1633666-6EC7-0AE6-7C32-349F5F134D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5023D07-8A7B-4DC3-15F5-2CF806B983D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27F92BB-767A-93F1-6150-7057266B7DE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F0E4B5-27E2-41F9-B8C8-E4F46E8E56B2}" type="datetime1">
              <a:rPr lang="pt-PT"/>
              <a:pPr lvl="0"/>
              <a:t>21/12/2023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7106979-DB3B-FA9D-573A-94895B71C9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9B8A24D-D35C-310B-04C9-F484393E59B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7E4E77-7FFA-4B37-8E8A-EF44D5B8E2A5}" type="slidenum"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583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FFF505-3F59-8A58-396A-6263CA21A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0AD0CA4-6767-87FA-C4B7-92DC102F0B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835AAC2-5CC3-3CCC-14C2-28F2E827109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760320A-FCA5-B0B6-7BE3-2800CE3C69F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5FDBBADD-64FE-25F6-11FC-B4A07F6784B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9682657-13DA-DE38-5601-5999C61C2E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B86CAA-7944-44E7-A8A8-44DD207F3032}" type="datetime1">
              <a:rPr lang="pt-PT"/>
              <a:pPr lvl="0"/>
              <a:t>21/12/2023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9F7DE904-FC9B-E884-3EFF-EBF8AD5F8D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344DAB0-67B7-4AF5-B245-03CB72BC39B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478305-3B4C-4C95-8A57-C5CDFD914FE3}" type="slidenum"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081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6063E-24E5-6D64-B327-98C674F6252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6AE0E882-FDA9-5AC2-55B6-359B1B8198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24AE5C-BB32-49BF-BC40-B7C1E21159BB}" type="datetime1">
              <a:rPr lang="pt-PT"/>
              <a:pPr lvl="0"/>
              <a:t>21/12/2023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336A644D-BFBE-74CC-B6C4-2D170629981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E49B7E47-2C8E-6573-A97C-73954A5C1A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27AFCF-8809-4408-A296-2DDFE2379747}" type="slidenum"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133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6658D016-F385-0AB7-C682-9CA172922B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5A5C0E-6F03-4028-8A41-4FB6A7311949}" type="datetime1">
              <a:rPr lang="pt-PT"/>
              <a:pPr lvl="0"/>
              <a:t>21/12/2023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D5339EE3-8420-5BE3-01C0-72C33F5E1B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413CB3A-8189-EFE9-1471-9A1C2E876C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1A79BC-BA08-4599-AF9B-E7C57DB421F1}" type="slidenum"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975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A0BE6-F050-10B4-7B84-69CCAEFA4B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8098906-EF75-F441-C5E5-CEC2083C32A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C731820-35BB-7364-3758-8D95BCFE588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E255F57-8DC3-37FD-1C38-BE8F630443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0EDA90-E7DE-43D2-AF81-ED87C0B17978}" type="datetime1">
              <a:rPr lang="pt-PT"/>
              <a:pPr lvl="0"/>
              <a:t>21/12/2023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536D483-CC74-79BA-2405-6E4DFEC068E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BC67240-3566-8D41-3B75-F3DE7D4A4E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170571-C2A2-4923-A917-207B53A165A6}" type="slidenum"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846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03D27-4DCD-875C-93FE-8BACEA935A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F890D52-53E7-DA18-58A8-A0775B369CA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A9C5922-BB24-EE5C-B3EA-B6FFAE8D87B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ED42385-86D4-EF73-4471-6401D24900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841419-21DF-4769-BF40-7127DAF648D3}" type="datetime1">
              <a:rPr lang="pt-PT"/>
              <a:pPr lvl="0"/>
              <a:t>21/12/2023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79449E2-6580-ECD0-C6E4-B0FDA9F9B87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EF461C2-64FE-A64E-D08B-7029323EC1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1D71EA-FDBB-45DE-9810-10274B09D382}" type="slidenum"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63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7964A57E-9E08-BD4B-4CDF-ED2D69B249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358C00C-DC39-6607-E5B4-3A859189B0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092E104-0353-764F-52D9-6AF24B1B257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A1711F3-9FAC-4E3E-8336-280FF9D56B31}" type="datetime1">
              <a:rPr lang="pt-PT"/>
              <a:pPr lvl="0"/>
              <a:t>21/12/2023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2FB180F-7710-A6BB-3FF0-FF5CD16234A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B7424DC-1A35-D25F-8D98-9B3657B37BC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CBD407E-82DA-47F2-9BBE-7B851E61A1DC}" type="slidenum"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t-P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pt-P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P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P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P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P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roca.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ftp://ftp.fa.ulisboa.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me e Apelidos do Aluno">
            <a:extLst>
              <a:ext uri="{FF2B5EF4-FFF2-40B4-BE49-F238E27FC236}">
                <a16:creationId xmlns:a16="http://schemas.microsoft.com/office/drawing/2014/main" id="{4C91E46A-8D84-71B1-269B-A40052A8784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0" y="4885026"/>
            <a:ext cx="12191996" cy="860669"/>
          </a:xfrm>
          <a:solidFill>
            <a:srgbClr val="D5D5D5"/>
          </a:solidFill>
        </p:spPr>
        <p:txBody>
          <a:bodyPr anchor="ctr"/>
          <a:lstStyle/>
          <a:p>
            <a:pPr marL="457200" lvl="1" indent="0">
              <a:buNone/>
            </a:pPr>
            <a:r>
              <a:rPr lang="pt-PT" sz="3200" cap="small">
                <a:solidFill>
                  <a:srgbClr val="FFFFFF"/>
                </a:solidFill>
              </a:rPr>
              <a:t>Francisca Borges Mendes Gomes</a:t>
            </a:r>
          </a:p>
        </p:txBody>
      </p:sp>
      <p:sp>
        <p:nvSpPr>
          <p:cNvPr id="3" name="Foto do Aluno">
            <a:extLst>
              <a:ext uri="{FF2B5EF4-FFF2-40B4-BE49-F238E27FC236}">
                <a16:creationId xmlns:a16="http://schemas.microsoft.com/office/drawing/2014/main" id="{C7AB79FE-355D-B481-4944-C9BD518EE9FB}"/>
              </a:ext>
            </a:extLst>
          </p:cNvPr>
          <p:cNvSpPr/>
          <p:nvPr/>
        </p:nvSpPr>
        <p:spPr>
          <a:xfrm>
            <a:off x="7119006" y="-4572"/>
            <a:ext cx="5063435" cy="4886800"/>
          </a:xfrm>
          <a:prstGeom prst="rect">
            <a:avLst/>
          </a:prstGeom>
          <a:solidFill>
            <a:srgbClr val="EEF0F2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Foto do Aluno</a:t>
            </a:r>
          </a:p>
        </p:txBody>
      </p:sp>
      <p:sp>
        <p:nvSpPr>
          <p:cNvPr id="4" name="20170000">
            <a:extLst>
              <a:ext uri="{FF2B5EF4-FFF2-40B4-BE49-F238E27FC236}">
                <a16:creationId xmlns:a16="http://schemas.microsoft.com/office/drawing/2014/main" id="{E7585E31-D194-DA27-400E-1F16E26F21A9}"/>
              </a:ext>
            </a:extLst>
          </p:cNvPr>
          <p:cNvSpPr txBox="1"/>
          <p:nvPr/>
        </p:nvSpPr>
        <p:spPr>
          <a:xfrm>
            <a:off x="5381591" y="4544494"/>
            <a:ext cx="1737405" cy="2359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402" tIns="25402" rIns="25402" bIns="25402" anchor="ctr" anchorCtr="0" compatLnSpc="1">
            <a:spAutoFit/>
          </a:bodyPr>
          <a:lstStyle/>
          <a:p>
            <a:pPr marL="914400" marR="0" lvl="2" indent="0" algn="l" defTabSz="11288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9000" b="0" i="0" u="none" strike="noStrike" kern="0" cap="none" spc="0" baseline="0">
                <a:solidFill>
                  <a:srgbClr val="D5D5D5"/>
                </a:solidFill>
                <a:uFillTx/>
                <a:latin typeface="Helvetica"/>
                <a:ea typeface="Helvetica"/>
                <a:cs typeface="Helvetica"/>
              </a:defRPr>
            </a:pPr>
            <a:r>
              <a:rPr lang="pt-PT" sz="1200" b="0" i="0" u="none" strike="noStrike" kern="1200" cap="none" spc="0" baseline="0">
                <a:solidFill>
                  <a:srgbClr val="D5D5D5"/>
                </a:solidFill>
                <a:uFillTx/>
                <a:latin typeface="Helvetica"/>
                <a:ea typeface="Helvetica"/>
                <a:cs typeface="Helvetica"/>
              </a:rPr>
              <a:t>20221276</a:t>
            </a:r>
          </a:p>
        </p:txBody>
      </p:sp>
      <p:grpSp>
        <p:nvGrpSpPr>
          <p:cNvPr id="5" name="Agrupar">
            <a:extLst>
              <a:ext uri="{FF2B5EF4-FFF2-40B4-BE49-F238E27FC236}">
                <a16:creationId xmlns:a16="http://schemas.microsoft.com/office/drawing/2014/main" id="{745075B1-D673-7BEF-E7E7-B52BBCDA29C6}"/>
              </a:ext>
            </a:extLst>
          </p:cNvPr>
          <p:cNvGrpSpPr/>
          <p:nvPr/>
        </p:nvGrpSpPr>
        <p:grpSpPr>
          <a:xfrm>
            <a:off x="126836" y="5889248"/>
            <a:ext cx="12013460" cy="959516"/>
            <a:chOff x="126836" y="5889248"/>
            <a:chExt cx="12013460" cy="959516"/>
          </a:xfrm>
        </p:grpSpPr>
        <p:sp>
          <p:nvSpPr>
            <p:cNvPr id="6" name="Linha">
              <a:extLst>
                <a:ext uri="{FF2B5EF4-FFF2-40B4-BE49-F238E27FC236}">
                  <a16:creationId xmlns:a16="http://schemas.microsoft.com/office/drawing/2014/main" id="{66145BA8-7AF7-C193-55B6-0A9486BFF18E}"/>
                </a:ext>
              </a:extLst>
            </p:cNvPr>
            <p:cNvSpPr/>
            <p:nvPr/>
          </p:nvSpPr>
          <p:spPr>
            <a:xfrm>
              <a:off x="126836" y="5889248"/>
              <a:ext cx="11938333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25402" cap="flat">
              <a:solidFill>
                <a:srgbClr val="D5D5D5"/>
              </a:solidFill>
              <a:prstDash val="solid"/>
              <a:miter/>
            </a:ln>
          </p:spPr>
          <p:txBody>
            <a:bodyPr vert="horz" wrap="square" lIns="25402" tIns="25402" rIns="25402" bIns="25402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PT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7" name="Logotipo_Faculdade Arquitetura_UL_alta resoluá∆o_ white letters.jpg" descr="Logotipo_Faculdade Arquitetura_UL_alta resoluá∆o_ white letters.jpg">
              <a:extLst>
                <a:ext uri="{FF2B5EF4-FFF2-40B4-BE49-F238E27FC236}">
                  <a16:creationId xmlns:a16="http://schemas.microsoft.com/office/drawing/2014/main" id="{9573F269-4781-72A5-0A81-F084AE025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4475" y="5966524"/>
              <a:ext cx="1746586" cy="83738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" name="ULISBOA.jpg" descr="ULISBOA.jpg">
              <a:extLst>
                <a:ext uri="{FF2B5EF4-FFF2-40B4-BE49-F238E27FC236}">
                  <a16:creationId xmlns:a16="http://schemas.microsoft.com/office/drawing/2014/main" id="{995C185C-5D6B-1805-CAE4-0A7B9FA4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70" y="5921663"/>
              <a:ext cx="2540002" cy="927101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9" name="MGeG">
              <a:extLst>
                <a:ext uri="{FF2B5EF4-FFF2-40B4-BE49-F238E27FC236}">
                  <a16:creationId xmlns:a16="http://schemas.microsoft.com/office/drawing/2014/main" id="{00EED1E7-A097-2F9D-4B28-F82CFD4839EC}"/>
                </a:ext>
              </a:extLst>
            </p:cNvPr>
            <p:cNvSpPr txBox="1"/>
            <p:nvPr/>
          </p:nvSpPr>
          <p:spPr>
            <a:xfrm>
              <a:off x="5377531" y="5938671"/>
              <a:ext cx="2904756" cy="860669"/>
            </a:xfrm>
            <a:prstGeom prst="rect">
              <a:avLst/>
            </a:prstGeom>
            <a:noFill/>
            <a:ln cap="flat">
              <a:noFill/>
            </a:ln>
            <a:effectLst>
              <a:outerShdw dist="107202" dir="2700000" algn="tl">
                <a:srgbClr val="000000">
                  <a:alpha val="49800"/>
                </a:srgbClr>
              </a:outerShdw>
            </a:effectLst>
          </p:spPr>
          <p:txBody>
            <a:bodyPr vert="horz" wrap="square" lIns="25402" tIns="25402" rIns="25402" bIns="25402" anchor="t" anchorCtr="0" compatLnSpc="1">
              <a:normAutofit/>
            </a:bodyPr>
            <a:lstStyle/>
            <a:p>
              <a:pPr marL="0" marR="0" lvl="0" indent="0" algn="l" defTabSz="8172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5396" b="0" i="0" u="none" strike="noStrike" kern="1200" cap="none" spc="0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Calibri"/>
                </a:rPr>
                <a:t>REDIG</a:t>
              </a:r>
            </a:p>
          </p:txBody>
        </p:sp>
        <p:sp>
          <p:nvSpPr>
            <p:cNvPr id="10" name="Mestrado Integrado em Arquitectura…">
              <a:extLst>
                <a:ext uri="{FF2B5EF4-FFF2-40B4-BE49-F238E27FC236}">
                  <a16:creationId xmlns:a16="http://schemas.microsoft.com/office/drawing/2014/main" id="{CBFA1863-11EA-7B22-50AF-D25620517A71}"/>
                </a:ext>
              </a:extLst>
            </p:cNvPr>
            <p:cNvSpPr txBox="1"/>
            <p:nvPr/>
          </p:nvSpPr>
          <p:spPr>
            <a:xfrm>
              <a:off x="8859475" y="6151818"/>
              <a:ext cx="3280821" cy="46679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5402" tIns="25402" rIns="25402" bIns="25402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D5D5D5"/>
                  </a:solidFill>
                  <a:uFillTx/>
                </a:defRPr>
              </a:pPr>
              <a:r>
                <a:rPr lang="pt-PT" sz="900" b="0" i="0" u="none" strike="noStrike" kern="1200" cap="none" spc="0" baseline="0">
                  <a:solidFill>
                    <a:srgbClr val="D5D5D5"/>
                  </a:solidFill>
                  <a:uFillTx/>
                  <a:latin typeface="Calibri"/>
                </a:rPr>
                <a:t>Mestrado Integrado em Arquitectura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D5D5D5"/>
                  </a:solidFill>
                  <a:uFillTx/>
                </a:defRPr>
              </a:pPr>
              <a:r>
                <a:rPr lang="pt-PT" sz="900" b="0" i="0" u="none" strike="noStrike" kern="1200" cap="none" spc="0" baseline="0">
                  <a:solidFill>
                    <a:srgbClr val="D5D5D5"/>
                  </a:solidFill>
                  <a:uFillTx/>
                  <a:latin typeface="Calibri"/>
                </a:rPr>
                <a:t>Ano Lectivo 2023-2024 1º Semestre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D5D5D5"/>
                  </a:solidFill>
                  <a:uFillTx/>
                </a:defRPr>
              </a:pPr>
              <a:r>
                <a:rPr lang="pt-PT" sz="900" b="0" i="0" u="none" strike="noStrike" kern="1200" cap="none" spc="0" baseline="0">
                  <a:solidFill>
                    <a:srgbClr val="D5D5D5"/>
                  </a:solidFill>
                  <a:uFillTx/>
                  <a:latin typeface="Calibri"/>
                </a:rPr>
                <a:t>Docente - Nuno Alão              2º Ano  </a:t>
              </a:r>
            </a:p>
          </p:txBody>
        </p:sp>
      </p:grpSp>
      <p:pic>
        <p:nvPicPr>
          <p:cNvPr id="11" name="Imagem 2" descr="Uma imagem com Cara humana, pessoa, sorrir, vestuário&#10;&#10;Descrição gerada automaticamente">
            <a:extLst>
              <a:ext uri="{FF2B5EF4-FFF2-40B4-BE49-F238E27FC236}">
                <a16:creationId xmlns:a16="http://schemas.microsoft.com/office/drawing/2014/main" id="{721E6A0E-ECEE-1AFE-581D-B8122E7D7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997" y="0"/>
            <a:ext cx="3909572" cy="48843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CaixaDeTexto 4">
            <a:extLst>
              <a:ext uri="{FF2B5EF4-FFF2-40B4-BE49-F238E27FC236}">
                <a16:creationId xmlns:a16="http://schemas.microsoft.com/office/drawing/2014/main" id="{E9A5AEA0-961A-C722-2B43-2DDDF71FF005}"/>
              </a:ext>
            </a:extLst>
          </p:cNvPr>
          <p:cNvSpPr txBox="1"/>
          <p:nvPr/>
        </p:nvSpPr>
        <p:spPr>
          <a:xfrm>
            <a:off x="250006" y="330976"/>
            <a:ext cx="8170090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0" i="0" u="none" strike="noStrike" kern="1200" cap="none" spc="0" baseline="0" dirty="0" err="1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Representação</a:t>
            </a:r>
            <a:r>
              <a:rPr lang="en-GB" sz="6000" b="0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 Digital        2023-2024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108F9BC5-05AC-7D05-1E98-49DA7E143B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8517" y="1304144"/>
            <a:ext cx="10515600" cy="4040861"/>
          </a:xfrm>
        </p:spPr>
        <p:txBody>
          <a:bodyPr/>
          <a:lstStyle/>
          <a:p>
            <a:pPr lvl="0"/>
            <a:r>
              <a:rPr lang="pt-PT" sz="1900" b="1"/>
              <a:t>3ºPasso</a:t>
            </a:r>
            <a:r>
              <a:rPr lang="pt-PT" sz="1900"/>
              <a:t>: Utilização das coordenadas cartesianas</a:t>
            </a:r>
          </a:p>
          <a:p>
            <a:pPr lvl="0"/>
            <a:r>
              <a:rPr lang="pt-PT" sz="1900" b="1"/>
              <a:t>Nota: Coordenadas cartesianas:(</a:t>
            </a:r>
            <a:r>
              <a:rPr lang="pt-PT" sz="1900"/>
              <a:t>x,y,z);</a:t>
            </a:r>
          </a:p>
          <a:p>
            <a:pPr marL="0" lvl="0" indent="0">
              <a:buNone/>
            </a:pPr>
            <a:r>
              <a:rPr lang="pt-PT" sz="1900"/>
              <a:t>                </a:t>
            </a:r>
            <a:r>
              <a:rPr lang="pt-PT" sz="1900" b="1"/>
              <a:t>Coordenadas Polares</a:t>
            </a:r>
            <a:r>
              <a:rPr lang="pt-PT" sz="1900"/>
              <a:t>: distância que o ângulo faz com o eixo das abcissas;</a:t>
            </a:r>
          </a:p>
          <a:p>
            <a:pPr marL="0" lvl="0" indent="0">
              <a:buNone/>
            </a:pPr>
            <a:r>
              <a:rPr lang="pt-PT" sz="1900"/>
              <a:t>                </a:t>
            </a:r>
            <a:r>
              <a:rPr lang="pt-PT" sz="1900" b="1"/>
              <a:t>Coordenadas Absolutas</a:t>
            </a:r>
            <a:r>
              <a:rPr lang="pt-PT" sz="1900"/>
              <a:t>: referem-se sempre à origem do referencial;</a:t>
            </a:r>
          </a:p>
          <a:p>
            <a:pPr marL="0" lvl="0" indent="0">
              <a:buNone/>
            </a:pPr>
            <a:r>
              <a:rPr lang="pt-PT" sz="1900"/>
              <a:t>                </a:t>
            </a:r>
            <a:r>
              <a:rPr lang="pt-PT" sz="1900" b="1"/>
              <a:t>Coordenadas Relativas</a:t>
            </a:r>
            <a:r>
              <a:rPr lang="pt-PT" sz="1900"/>
              <a:t>: referem-se sempre ao ponto anterior;</a:t>
            </a:r>
          </a:p>
          <a:p>
            <a:pPr lvl="0"/>
            <a:r>
              <a:rPr lang="pt-PT" sz="1900" b="1"/>
              <a:t>4ºPasso:</a:t>
            </a:r>
            <a:r>
              <a:rPr lang="pt-PT" sz="1900"/>
              <a:t> Criar uma linha ou polilinha;</a:t>
            </a:r>
          </a:p>
          <a:p>
            <a:pPr lvl="0"/>
            <a:r>
              <a:rPr lang="pt-PT" sz="1900" b="1"/>
              <a:t>5ºPasso: </a:t>
            </a:r>
            <a:r>
              <a:rPr lang="pt-PT" sz="1900"/>
              <a:t>Especificar a linha com as coordenadas (10,10), que define o ponto A;</a:t>
            </a:r>
          </a:p>
          <a:p>
            <a:pPr lvl="0"/>
            <a:r>
              <a:rPr lang="pt-PT" sz="1900" b="1"/>
              <a:t>6ºPasso</a:t>
            </a:r>
            <a:r>
              <a:rPr lang="pt-PT" sz="1900"/>
              <a:t>: A partir do ponto A , definir o ponto B com as coordenadas: (20,10);</a:t>
            </a:r>
          </a:p>
          <a:p>
            <a:pPr lvl="0"/>
            <a:r>
              <a:rPr lang="pt-PT" sz="1900" b="1"/>
              <a:t>7ºPasso: </a:t>
            </a:r>
            <a:r>
              <a:rPr lang="pt-PT" sz="1900"/>
              <a:t>Definir o ponto C com as coordenadas: (10&lt;72)</a:t>
            </a:r>
          </a:p>
          <a:p>
            <a:pPr lvl="0"/>
            <a:r>
              <a:rPr lang="pt-PT" sz="1900" b="1"/>
              <a:t>8ºPasso: </a:t>
            </a:r>
            <a:r>
              <a:rPr lang="pt-PT" sz="1900"/>
              <a:t>Continuar o processo até finalizar o pentágono.</a:t>
            </a:r>
          </a:p>
          <a:p>
            <a:pPr lvl="0"/>
            <a:endParaRPr lang="pt-P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E14C1F47-8634-4396-8B17-DA51CD7EA8D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281659"/>
            <a:ext cx="10515600" cy="4294680"/>
          </a:xfrm>
        </p:spPr>
        <p:txBody>
          <a:bodyPr/>
          <a:lstStyle/>
          <a:p>
            <a:pPr lvl="0"/>
            <a:r>
              <a:rPr lang="pt-PT" sz="1800" b="1"/>
              <a:t>Colocação do Texto:</a:t>
            </a:r>
          </a:p>
          <a:p>
            <a:pPr marL="0" lvl="0" indent="0">
              <a:buNone/>
            </a:pPr>
            <a:r>
              <a:rPr lang="pt-PT" sz="1800"/>
              <a:t>    - Selecionar nas layers propities a layer “Texto”;</a:t>
            </a:r>
          </a:p>
          <a:p>
            <a:pPr marL="0" lvl="0" indent="0">
              <a:buNone/>
            </a:pPr>
            <a:r>
              <a:rPr lang="pt-PT" sz="1800"/>
              <a:t>    - Utilização do comando DTEXT;</a:t>
            </a:r>
          </a:p>
          <a:p>
            <a:pPr marL="0" lvl="0" indent="0">
              <a:buNone/>
            </a:pPr>
            <a:r>
              <a:rPr lang="pt-PT" sz="1800"/>
              <a:t>    - Colocar o ângulo e a altura do texto pretendido;</a:t>
            </a:r>
          </a:p>
          <a:p>
            <a:pPr marL="0" lvl="0" indent="0">
              <a:buNone/>
            </a:pPr>
            <a:endParaRPr lang="pt-PT" sz="1800"/>
          </a:p>
          <a:p>
            <a:pPr lvl="0"/>
            <a:r>
              <a:rPr lang="pt-PT" sz="1800" b="1"/>
              <a:t>Colocação dos retângulos à volta do pentágono</a:t>
            </a:r>
            <a:r>
              <a:rPr lang="pt-PT" sz="1800"/>
              <a:t>:</a:t>
            </a:r>
          </a:p>
          <a:p>
            <a:pPr marL="0" lvl="0" indent="0">
              <a:buNone/>
            </a:pPr>
            <a:r>
              <a:rPr lang="pt-PT" sz="1800"/>
              <a:t>    - Selecionar a layer “retângulo”;</a:t>
            </a:r>
          </a:p>
          <a:p>
            <a:pPr marL="0" lvl="0" indent="0">
              <a:buNone/>
            </a:pPr>
            <a:r>
              <a:rPr lang="pt-PT" sz="1800"/>
              <a:t>    - Construir um retângulo com as dimensões dadas;</a:t>
            </a:r>
          </a:p>
          <a:p>
            <a:pPr marL="0" lvl="0" indent="0">
              <a:buNone/>
            </a:pPr>
            <a:r>
              <a:rPr lang="pt-PT" sz="1800"/>
              <a:t>    - Fazer uma cópia, utilizando o comando “COPY”, para copiar os retângulos e consequentemente metê-los à volta do pentágono;</a:t>
            </a:r>
          </a:p>
          <a:p>
            <a:pPr marL="0" lvl="0" indent="0">
              <a:buNone/>
            </a:pPr>
            <a:r>
              <a:rPr lang="pt-PT" sz="1800"/>
              <a:t>    - Utilização do comando “ROTATE” para rodar o retângulo consoante as linhas inclinadas o pentágono.</a:t>
            </a:r>
          </a:p>
          <a:p>
            <a:pPr lvl="0"/>
            <a:endParaRPr lang="pt-PT" sz="1800"/>
          </a:p>
          <a:p>
            <a:pPr marL="0" lvl="0" indent="0">
              <a:buNone/>
            </a:pPr>
            <a:endParaRPr lang="pt-PT" sz="1800"/>
          </a:p>
        </p:txBody>
      </p:sp>
      <p:pic>
        <p:nvPicPr>
          <p:cNvPr id="3" name="Imagem 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23AD6AC4-27A9-3C2B-2AD3-CDD09A920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496" y="1281659"/>
            <a:ext cx="4239716" cy="26498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ECFF2C77-DBB1-C8AF-BE25-E07D2EE02A0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6066" y="506486"/>
            <a:ext cx="10515600" cy="422900"/>
          </a:xfrm>
        </p:spPr>
        <p:txBody>
          <a:bodyPr/>
          <a:lstStyle/>
          <a:p>
            <a:pPr marL="0" lvl="0" indent="0">
              <a:lnSpc>
                <a:spcPct val="80000"/>
              </a:lnSpc>
              <a:buNone/>
            </a:pPr>
            <a:r>
              <a:rPr lang="pt-PT" sz="2600"/>
              <a:t>Conclusão do exercício( Resultado Final)</a:t>
            </a:r>
          </a:p>
        </p:txBody>
      </p:sp>
      <p:pic>
        <p:nvPicPr>
          <p:cNvPr id="3" name="Imagem 6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A7241AD9-5D61-C9F0-27EC-613773472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703" y="1682523"/>
            <a:ext cx="5902589" cy="349294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D728B5-D926-1D8E-8475-8DE840ED0E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-194867"/>
            <a:ext cx="10515600" cy="1445812"/>
          </a:xfrm>
        </p:spPr>
        <p:txBody>
          <a:bodyPr/>
          <a:lstStyle/>
          <a:p>
            <a:pPr lvl="0"/>
            <a:r>
              <a:rPr lang="pt-PT" sz="1800" b="1">
                <a:latin typeface="Calibri" pitchFamily="34"/>
                <a:ea typeface="Calibri" pitchFamily="34"/>
                <a:cs typeface="Calibri" pitchFamily="34"/>
              </a:rPr>
              <a:t>Aula 4(29/09/2023)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99E1714-8ACB-AE35-C258-DF07D659077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771991"/>
            <a:ext cx="10515600" cy="5861157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pt-PT" sz="1800" b="1"/>
              <a:t>Comandos Base:</a:t>
            </a:r>
          </a:p>
          <a:p>
            <a:pPr marL="0" lvl="0" indent="0">
              <a:lnSpc>
                <a:spcPct val="87000"/>
              </a:lnSpc>
              <a:spcAft>
                <a:spcPts val="800"/>
              </a:spcAft>
              <a:buNone/>
            </a:pPr>
            <a:r>
              <a:rPr lang="pt-PT" sz="1800"/>
              <a:t>-</a:t>
            </a:r>
            <a:r>
              <a:rPr lang="pt-PT" sz="1800">
                <a:latin typeface="Calibri" pitchFamily="34"/>
                <a:ea typeface="Calibri" pitchFamily="34"/>
                <a:cs typeface="Times New Roman" pitchFamily="18"/>
              </a:rPr>
              <a:t> ATTACH- procurar a foto e meter 0.0</a:t>
            </a:r>
          </a:p>
          <a:p>
            <a:pPr marL="0" lvl="0" indent="0">
              <a:lnSpc>
                <a:spcPct val="87000"/>
              </a:lnSpc>
              <a:spcAft>
                <a:spcPts val="800"/>
              </a:spcAft>
              <a:buNone/>
            </a:pPr>
            <a:r>
              <a:rPr lang="pt-PT" sz="1800">
                <a:latin typeface="Calibri" pitchFamily="34"/>
                <a:ea typeface="Calibri" pitchFamily="34"/>
                <a:cs typeface="Times New Roman" pitchFamily="18"/>
              </a:rPr>
              <a:t>-Scale factor</a:t>
            </a:r>
          </a:p>
          <a:p>
            <a:pPr marL="0" lvl="0" indent="0">
              <a:lnSpc>
                <a:spcPct val="87000"/>
              </a:lnSpc>
              <a:spcAft>
                <a:spcPts val="800"/>
              </a:spcAft>
              <a:buNone/>
            </a:pPr>
            <a:r>
              <a:rPr lang="pt-PT" sz="1800">
                <a:latin typeface="Calibri" pitchFamily="34"/>
                <a:ea typeface="Calibri" pitchFamily="34"/>
                <a:cs typeface="Times New Roman" pitchFamily="18"/>
              </a:rPr>
              <a:t>-Dist 0.80= a x sf – clicar nos dois pontos endpoint para saber valores</a:t>
            </a:r>
          </a:p>
          <a:p>
            <a:pPr marL="0" lvl="0" indent="0">
              <a:lnSpc>
                <a:spcPct val="87000"/>
              </a:lnSpc>
              <a:spcAft>
                <a:spcPts val="800"/>
              </a:spcAft>
              <a:buNone/>
            </a:pPr>
            <a:r>
              <a:rPr lang="pt-PT" sz="1800">
                <a:latin typeface="Calibri" pitchFamily="34"/>
                <a:ea typeface="Calibri" pitchFamily="34"/>
                <a:cs typeface="Times New Roman" pitchFamily="18"/>
              </a:rPr>
              <a:t>-List</a:t>
            </a:r>
          </a:p>
          <a:p>
            <a:pPr marL="0" lvl="0" indent="0">
              <a:lnSpc>
                <a:spcPct val="87000"/>
              </a:lnSpc>
              <a:spcAft>
                <a:spcPts val="800"/>
              </a:spcAft>
              <a:buNone/>
            </a:pPr>
            <a:r>
              <a:rPr lang="pt-PT" sz="1800">
                <a:latin typeface="Calibri" pitchFamily="34"/>
                <a:ea typeface="Calibri" pitchFamily="34"/>
                <a:cs typeface="Times New Roman" pitchFamily="18"/>
              </a:rPr>
              <a:t>-Align- clicar na linha e depois alinhar com os pontos da outra linha a q quero alinhar</a:t>
            </a:r>
          </a:p>
          <a:p>
            <a:pPr marL="0" lvl="0" indent="0">
              <a:lnSpc>
                <a:spcPct val="87000"/>
              </a:lnSpc>
              <a:spcAft>
                <a:spcPts val="800"/>
              </a:spcAft>
              <a:buNone/>
            </a:pPr>
            <a:r>
              <a:rPr lang="pt-PT" sz="1800">
                <a:latin typeface="Calibri" pitchFamily="34"/>
                <a:ea typeface="Calibri" pitchFamily="34"/>
                <a:cs typeface="Times New Roman" pitchFamily="18"/>
              </a:rPr>
              <a:t>-(+ 4 5) dá a soma q é 9</a:t>
            </a:r>
          </a:p>
          <a:p>
            <a:pPr marL="0" lvl="0" indent="0">
              <a:lnSpc>
                <a:spcPct val="87000"/>
              </a:lnSpc>
              <a:spcAft>
                <a:spcPts val="800"/>
              </a:spcAft>
              <a:buNone/>
            </a:pPr>
            <a:r>
              <a:rPr lang="pt-PT" sz="1800">
                <a:latin typeface="Calibri" pitchFamily="34"/>
                <a:ea typeface="Calibri" pitchFamily="34"/>
                <a:cs typeface="Times New Roman" pitchFamily="18"/>
              </a:rPr>
              <a:t>-DASHED ou HiDDEN – linhas</a:t>
            </a:r>
          </a:p>
          <a:p>
            <a:pPr marL="0" lvl="0" indent="0">
              <a:lnSpc>
                <a:spcPct val="87000"/>
              </a:lnSpc>
              <a:spcAft>
                <a:spcPts val="800"/>
              </a:spcAft>
              <a:buNone/>
            </a:pPr>
            <a:r>
              <a:rPr lang="pt-PT" sz="1800">
                <a:latin typeface="Calibri" pitchFamily="34"/>
                <a:ea typeface="Calibri" pitchFamily="34"/>
                <a:cs typeface="Times New Roman" pitchFamily="18"/>
              </a:rPr>
              <a:t>-Clicar no load para escolher outras linhas</a:t>
            </a:r>
          </a:p>
          <a:p>
            <a:pPr marL="0" lvl="0" indent="0">
              <a:lnSpc>
                <a:spcPct val="87000"/>
              </a:lnSpc>
              <a:spcAft>
                <a:spcPts val="800"/>
              </a:spcAft>
              <a:buNone/>
            </a:pPr>
            <a:r>
              <a:rPr lang="pt-PT" sz="1800">
                <a:latin typeface="Calibri" pitchFamily="34"/>
                <a:ea typeface="Calibri" pitchFamily="34"/>
                <a:cs typeface="Times New Roman" pitchFamily="18"/>
              </a:rPr>
              <a:t>-L- LINE</a:t>
            </a:r>
          </a:p>
          <a:p>
            <a:pPr marL="0" lvl="0" indent="0">
              <a:lnSpc>
                <a:spcPct val="87000"/>
              </a:lnSpc>
              <a:spcAft>
                <a:spcPts val="800"/>
              </a:spcAft>
              <a:buNone/>
            </a:pPr>
            <a:r>
              <a:rPr lang="pt-PT" sz="1800">
                <a:latin typeface="Calibri" pitchFamily="34"/>
                <a:ea typeface="Calibri" pitchFamily="34"/>
                <a:cs typeface="Times New Roman" pitchFamily="18"/>
              </a:rPr>
              <a:t>-O- OFFSET (linhas paralelas)</a:t>
            </a:r>
          </a:p>
          <a:p>
            <a:pPr marL="0" lvl="0" indent="0">
              <a:lnSpc>
                <a:spcPct val="87000"/>
              </a:lnSpc>
              <a:spcAft>
                <a:spcPts val="800"/>
              </a:spcAft>
              <a:buNone/>
            </a:pPr>
            <a:r>
              <a:rPr lang="pt-PT" sz="1800">
                <a:latin typeface="Calibri" pitchFamily="34"/>
                <a:ea typeface="Calibri" pitchFamily="34"/>
                <a:cs typeface="Times New Roman" pitchFamily="18"/>
              </a:rPr>
              <a:t>-OSNEP- OBJECT SNAP</a:t>
            </a:r>
          </a:p>
          <a:p>
            <a:pPr marL="0" lvl="0" indent="0">
              <a:lnSpc>
                <a:spcPct val="70000"/>
              </a:lnSpc>
              <a:buNone/>
            </a:pPr>
            <a:endParaRPr lang="pt-PT"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E492D310-97DF-C927-32B1-81FC00D2635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01698" y="591342"/>
            <a:ext cx="5194294" cy="5675315"/>
          </a:xfrm>
        </p:spPr>
        <p:txBody>
          <a:bodyPr/>
          <a:lstStyle/>
          <a:p>
            <a:pPr lvl="0"/>
            <a:r>
              <a:rPr lang="pt-PT" sz="1800" b="1"/>
              <a:t>Escalar a planta:</a:t>
            </a:r>
          </a:p>
          <a:p>
            <a:pPr marL="0" lvl="0" indent="0">
              <a:buNone/>
            </a:pPr>
            <a:r>
              <a:rPr lang="pt-PT" sz="1800"/>
              <a:t>    -1º Utilizar como referência uma medida(ex: medida da cama);</a:t>
            </a:r>
          </a:p>
          <a:p>
            <a:pPr marL="0" lvl="0" indent="0">
              <a:buNone/>
            </a:pPr>
            <a:r>
              <a:rPr lang="pt-PT" sz="1800"/>
              <a:t>    -2º Utilizar o comando DIST para medir o objeto que tomamos como referência;</a:t>
            </a:r>
          </a:p>
          <a:p>
            <a:pPr marL="0" lvl="0" indent="0">
              <a:buNone/>
            </a:pPr>
            <a:r>
              <a:rPr lang="pt-PT" sz="1800"/>
              <a:t>    -3ªDividir a medida de referência e dividir 1 pelo resultado irá dar o número de vezes que temos de dividir a imagem;</a:t>
            </a:r>
          </a:p>
          <a:p>
            <a:pPr marL="0" lvl="0" indent="0">
              <a:buNone/>
            </a:pPr>
            <a:r>
              <a:rPr lang="pt-PT" sz="1800"/>
              <a:t>    -4ª Selecionar o comando SCALE;</a:t>
            </a:r>
          </a:p>
          <a:p>
            <a:pPr marL="0" lvl="0" indent="0">
              <a:buNone/>
            </a:pPr>
            <a:r>
              <a:rPr lang="pt-PT" sz="1800"/>
              <a:t>    -5º Selecionar a planta;</a:t>
            </a:r>
          </a:p>
          <a:p>
            <a:pPr marL="0" lvl="0" indent="0">
              <a:buNone/>
            </a:pPr>
            <a:r>
              <a:rPr lang="pt-PT" sz="1800"/>
              <a:t>    -6º Inserir o ponto base num dos cantos do desenho( neste caso, no canto inferior esquerdo);</a:t>
            </a:r>
          </a:p>
          <a:p>
            <a:pPr marL="0" lvl="0" indent="0">
              <a:buNone/>
            </a:pPr>
            <a:r>
              <a:rPr lang="pt-PT" sz="1800"/>
              <a:t>    -7º Escrever o valor de escala pretendido</a:t>
            </a:r>
          </a:p>
          <a:p>
            <a:pPr marL="0" lvl="0" indent="0">
              <a:buNone/>
            </a:pPr>
            <a:endParaRPr lang="pt-PT" sz="1800"/>
          </a:p>
        </p:txBody>
      </p:sp>
      <p:pic>
        <p:nvPicPr>
          <p:cNvPr id="3" name="Imagem 4" descr="Uma imagem com texto, captura de ecrã, ecrã, software&#10;&#10;Descrição gerada automaticamente">
            <a:extLst>
              <a:ext uri="{FF2B5EF4-FFF2-40B4-BE49-F238E27FC236}">
                <a16:creationId xmlns:a16="http://schemas.microsoft.com/office/drawing/2014/main" id="{A077AF1B-2F75-DF1D-3227-A11859A1C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839" y="2171507"/>
            <a:ext cx="4210812" cy="251497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8B79CFB7-D6B4-6B47-0E76-21CB25F3CAC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779489"/>
            <a:ext cx="10515600" cy="5397474"/>
          </a:xfrm>
        </p:spPr>
        <p:txBody>
          <a:bodyPr/>
          <a:lstStyle/>
          <a:p>
            <a:pPr marL="0" lvl="0" indent="0">
              <a:buNone/>
            </a:pPr>
            <a:r>
              <a:rPr lang="pt-PT" sz="2000" b="1"/>
              <a:t>Aula 5 (06/10/2023)</a:t>
            </a:r>
          </a:p>
          <a:p>
            <a:pPr lvl="0"/>
            <a:r>
              <a:rPr lang="pt-PT" sz="2000"/>
              <a:t> Construção das paredes da imagem da casa de António Siza Vieira em Autocad;</a:t>
            </a:r>
          </a:p>
          <a:p>
            <a:pPr lvl="0"/>
            <a:r>
              <a:rPr lang="pt-PT" sz="2000"/>
              <a:t> Introdução a novos comandos, tais como:</a:t>
            </a:r>
          </a:p>
          <a:p>
            <a:pPr marL="0" lvl="0" indent="0">
              <a:buNone/>
            </a:pPr>
            <a:r>
              <a:rPr lang="pt-PT" sz="2000"/>
              <a:t>     - ALIGN</a:t>
            </a:r>
          </a:p>
          <a:p>
            <a:pPr marL="0" lvl="0" indent="0">
              <a:buNone/>
            </a:pPr>
            <a:r>
              <a:rPr lang="pt-PT" sz="2000"/>
              <a:t>     - FILLET</a:t>
            </a:r>
          </a:p>
          <a:p>
            <a:pPr marL="0" lvl="0" indent="0">
              <a:buNone/>
            </a:pPr>
            <a:r>
              <a:rPr lang="pt-PT" sz="2000"/>
              <a:t>     - OFFSET</a:t>
            </a:r>
          </a:p>
          <a:p>
            <a:pPr marL="0" lvl="0" indent="0">
              <a:buNone/>
            </a:pPr>
            <a:r>
              <a:rPr lang="pt-PT" sz="2000"/>
              <a:t>     - TRIM</a:t>
            </a:r>
          </a:p>
          <a:p>
            <a:pPr marL="0" lvl="0" indent="0">
              <a:buNone/>
            </a:pPr>
            <a:r>
              <a:rPr lang="pt-PT" sz="2000"/>
              <a:t>     - EXTEND</a:t>
            </a:r>
          </a:p>
          <a:p>
            <a:pPr marL="0" lvl="0" indent="0">
              <a:buNone/>
            </a:pPr>
            <a:r>
              <a:rPr lang="pt-PT" sz="2000"/>
              <a:t>     - DRAWORDER</a:t>
            </a:r>
          </a:p>
          <a:p>
            <a:pPr marL="0" lvl="0" indent="0">
              <a:buNone/>
            </a:pPr>
            <a:r>
              <a:rPr lang="pt-PT" sz="2000"/>
              <a:t>     - MIRROR</a:t>
            </a:r>
          </a:p>
          <a:p>
            <a:pPr marL="0" lvl="0" indent="0">
              <a:buNone/>
            </a:pPr>
            <a:r>
              <a:rPr lang="pt-PT" sz="2000"/>
              <a:t>     - HACTH</a:t>
            </a:r>
          </a:p>
          <a:p>
            <a:pPr marL="0" lvl="0" indent="0">
              <a:buNone/>
            </a:pPr>
            <a:r>
              <a:rPr lang="pt-PT" sz="2000"/>
              <a:t>     - CHPROP</a:t>
            </a:r>
          </a:p>
          <a:p>
            <a:pPr marL="0" lvl="0" indent="0">
              <a:buNone/>
            </a:pPr>
            <a:r>
              <a:rPr lang="pt-PT" sz="2000"/>
              <a:t>   </a:t>
            </a:r>
          </a:p>
          <a:p>
            <a:pPr marL="0" lvl="0" indent="0">
              <a:buNone/>
            </a:pPr>
            <a:endParaRPr lang="pt-PT" sz="2000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58ECD4E8-56FF-8E4F-9854-77005C7C4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784" y="2156502"/>
            <a:ext cx="5289063" cy="31457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72381FD3-EB30-B268-FD46-0D4B2CD9653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419096"/>
            <a:ext cx="10515600" cy="5757867"/>
          </a:xfrm>
        </p:spPr>
        <p:txBody>
          <a:bodyPr/>
          <a:lstStyle/>
          <a:p>
            <a:pPr lvl="0"/>
            <a:r>
              <a:rPr lang="pt-PT" sz="1800" b="1"/>
              <a:t>Alinhar na planta</a:t>
            </a:r>
            <a:r>
              <a:rPr lang="pt-PT" sz="1800"/>
              <a:t>:</a:t>
            </a:r>
          </a:p>
          <a:p>
            <a:pPr marL="0" lvl="0" indent="0">
              <a:buNone/>
            </a:pPr>
            <a:r>
              <a:rPr lang="pt-PT" sz="1800"/>
              <a:t>    -Selecionar o comando ALIGN;</a:t>
            </a:r>
          </a:p>
          <a:p>
            <a:pPr marL="0" lvl="0" indent="0">
              <a:buNone/>
            </a:pPr>
            <a:r>
              <a:rPr lang="pt-PT" sz="1800"/>
              <a:t>    -Selecionar o objeto;</a:t>
            </a:r>
          </a:p>
          <a:p>
            <a:pPr marL="0" lvl="0" indent="0">
              <a:buNone/>
            </a:pPr>
            <a:r>
              <a:rPr lang="pt-PT" sz="1800"/>
              <a:t>    -Escolher o primeiro ponto específico;</a:t>
            </a:r>
          </a:p>
          <a:p>
            <a:pPr marL="0" lvl="0" indent="0">
              <a:buNone/>
            </a:pPr>
            <a:r>
              <a:rPr lang="pt-PT" sz="1800"/>
              <a:t>    -Escolher o segundo ponto específico;</a:t>
            </a:r>
          </a:p>
          <a:p>
            <a:pPr marL="0" lvl="0" indent="0">
              <a:buNone/>
            </a:pPr>
            <a:r>
              <a:rPr lang="pt-PT" sz="1800"/>
              <a:t>    -O comando irá perguntar se queremos escalar, e dá a opção </a:t>
            </a:r>
          </a:p>
          <a:p>
            <a:pPr marL="0" lvl="0" indent="0">
              <a:buNone/>
            </a:pPr>
            <a:r>
              <a:rPr lang="pt-PT" sz="1800"/>
              <a:t>      “yes” ou “não”.</a:t>
            </a:r>
          </a:p>
          <a:p>
            <a:pPr marL="0" lvl="0" indent="0">
              <a:buNone/>
            </a:pPr>
            <a:r>
              <a:rPr lang="pt-PT" sz="1800"/>
              <a:t>    -Quando clicamos em “yes” o objeto automaticamente alinha</a:t>
            </a:r>
          </a:p>
          <a:p>
            <a:pPr marL="0" lvl="0" indent="0">
              <a:buNone/>
            </a:pPr>
            <a:r>
              <a:rPr lang="pt-PT" sz="1800"/>
              <a:t>     com o que queremos.</a:t>
            </a:r>
          </a:p>
        </p:txBody>
      </p:sp>
      <p:pic>
        <p:nvPicPr>
          <p:cNvPr id="3" name="Imagem 4">
            <a:extLst>
              <a:ext uri="{FF2B5EF4-FFF2-40B4-BE49-F238E27FC236}">
                <a16:creationId xmlns:a16="http://schemas.microsoft.com/office/drawing/2014/main" id="{894FC2D8-7B7F-A291-DBEE-0D14D3EC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459" y="388107"/>
            <a:ext cx="2702189" cy="12813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6">
            <a:extLst>
              <a:ext uri="{FF2B5EF4-FFF2-40B4-BE49-F238E27FC236}">
                <a16:creationId xmlns:a16="http://schemas.microsoft.com/office/drawing/2014/main" id="{92C7218B-C011-1759-88E9-DF296246C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459" y="1843156"/>
            <a:ext cx="2759677" cy="14747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8">
            <a:extLst>
              <a:ext uri="{FF2B5EF4-FFF2-40B4-BE49-F238E27FC236}">
                <a16:creationId xmlns:a16="http://schemas.microsoft.com/office/drawing/2014/main" id="{584524FA-A0F8-8C71-421F-AF4C7AF31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459" y="3491645"/>
            <a:ext cx="2759677" cy="16969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m 10">
            <a:extLst>
              <a:ext uri="{FF2B5EF4-FFF2-40B4-BE49-F238E27FC236}">
                <a16:creationId xmlns:a16="http://schemas.microsoft.com/office/drawing/2014/main" id="{877791FC-E9F5-1C2C-6A19-3A2BC2FB6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3" y="4058482"/>
            <a:ext cx="2904298" cy="169694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Conexão: Ângulo Reto 12">
            <a:extLst>
              <a:ext uri="{FF2B5EF4-FFF2-40B4-BE49-F238E27FC236}">
                <a16:creationId xmlns:a16="http://schemas.microsoft.com/office/drawing/2014/main" id="{201303E5-E35B-25C1-E838-08DF1DD5DD48}"/>
              </a:ext>
            </a:extLst>
          </p:cNvPr>
          <p:cNvCxnSpPr/>
          <p:nvPr/>
        </p:nvCxnSpPr>
        <p:spPr>
          <a:xfrm>
            <a:off x="4292595" y="4724403"/>
            <a:ext cx="622305" cy="552443"/>
          </a:xfrm>
          <a:prstGeom prst="bentConnector3">
            <a:avLst/>
          </a:prstGeom>
          <a:noFill/>
          <a:ln w="6345" cap="flat">
            <a:solidFill>
              <a:srgbClr val="4472C4"/>
            </a:solidFill>
            <a:prstDash val="solid"/>
            <a:miter/>
            <a:headEnd type="arrow"/>
            <a:tailEnd type="arrow"/>
          </a:ln>
        </p:spPr>
      </p:cxnSp>
      <p:sp>
        <p:nvSpPr>
          <p:cNvPr id="8" name="CaixaDeTexto 14">
            <a:extLst>
              <a:ext uri="{FF2B5EF4-FFF2-40B4-BE49-F238E27FC236}">
                <a16:creationId xmlns:a16="http://schemas.microsoft.com/office/drawing/2014/main" id="{466982DA-67F0-AA64-EA68-BFAC4F0C9737}"/>
              </a:ext>
            </a:extLst>
          </p:cNvPr>
          <p:cNvSpPr txBox="1"/>
          <p:nvPr/>
        </p:nvSpPr>
        <p:spPr>
          <a:xfrm>
            <a:off x="4838703" y="5092183"/>
            <a:ext cx="164416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Resultado Final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8F565348-08EC-5CCE-4C3F-0F22BCC3CD9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539752"/>
            <a:ext cx="11144250" cy="5637211"/>
          </a:xfrm>
        </p:spPr>
        <p:txBody>
          <a:bodyPr/>
          <a:lstStyle/>
          <a:p>
            <a:pPr lvl="0"/>
            <a:r>
              <a:rPr lang="pt-PT" sz="1800" b="1"/>
              <a:t>Definição das medidas das paredes:</a:t>
            </a:r>
          </a:p>
          <a:p>
            <a:pPr marL="0" lvl="0" indent="0">
              <a:buNone/>
            </a:pPr>
            <a:r>
              <a:rPr lang="pt-PT" sz="1800"/>
              <a:t>    -Caixa de ar: 0.045</a:t>
            </a:r>
          </a:p>
          <a:p>
            <a:pPr marL="0" lvl="0" indent="0">
              <a:buNone/>
            </a:pPr>
            <a:r>
              <a:rPr lang="pt-PT" sz="1800"/>
              <a:t>    -Tijolo: 0.11 e 0.15</a:t>
            </a:r>
          </a:p>
          <a:p>
            <a:pPr marL="0" lvl="0" indent="0">
              <a:buNone/>
            </a:pPr>
            <a:r>
              <a:rPr lang="pt-PT" sz="1800"/>
              <a:t>    -Reboco: 0.02</a:t>
            </a:r>
          </a:p>
          <a:p>
            <a:pPr lvl="0"/>
            <a:r>
              <a:rPr lang="pt-PT" sz="1800" b="1"/>
              <a:t>Layers para as paredes</a:t>
            </a:r>
            <a:r>
              <a:rPr lang="pt-PT" sz="1800"/>
              <a:t>:</a:t>
            </a:r>
          </a:p>
          <a:p>
            <a:pPr marL="0" lvl="0" indent="0">
              <a:buNone/>
            </a:pPr>
            <a:r>
              <a:rPr lang="pt-PT" sz="1800"/>
              <a:t>    -Paredes 10</a:t>
            </a:r>
          </a:p>
          <a:p>
            <a:pPr marL="0" lvl="0" indent="0">
              <a:buNone/>
            </a:pPr>
            <a:r>
              <a:rPr lang="pt-PT" sz="1800"/>
              <a:t>    -Paredes 100</a:t>
            </a:r>
          </a:p>
          <a:p>
            <a:pPr marL="0" lvl="0" indent="0">
              <a:buNone/>
            </a:pPr>
            <a:r>
              <a:rPr lang="pt-PT" sz="1800"/>
              <a:t>    -Vista 10</a:t>
            </a:r>
          </a:p>
          <a:p>
            <a:pPr marL="0" lvl="0" indent="0">
              <a:buNone/>
            </a:pPr>
            <a:r>
              <a:rPr lang="pt-PT" sz="1800"/>
              <a:t>    -Vista 100</a:t>
            </a:r>
          </a:p>
          <a:p>
            <a:pPr marL="0" lvl="0" indent="0">
              <a:buNone/>
            </a:pPr>
            <a:r>
              <a:rPr lang="pt-PT" sz="1800"/>
              <a:t>    -Texto</a:t>
            </a:r>
          </a:p>
          <a:p>
            <a:pPr marL="0" lvl="0" indent="0">
              <a:buNone/>
            </a:pPr>
            <a:r>
              <a:rPr lang="pt-PT" sz="1800"/>
              <a:t>    -Hatch</a:t>
            </a:r>
          </a:p>
          <a:p>
            <a:pPr marL="0" lvl="0" indent="0">
              <a:buNone/>
            </a:pPr>
            <a:r>
              <a:rPr lang="pt-PT" sz="1800"/>
              <a:t>    -Invisibilidades</a:t>
            </a:r>
          </a:p>
        </p:txBody>
      </p:sp>
      <p:pic>
        <p:nvPicPr>
          <p:cNvPr id="3" name="Imagem 3">
            <a:extLst>
              <a:ext uri="{FF2B5EF4-FFF2-40B4-BE49-F238E27FC236}">
                <a16:creationId xmlns:a16="http://schemas.microsoft.com/office/drawing/2014/main" id="{67663878-99FE-7F8D-1B0B-6A853668F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370" y="349255"/>
            <a:ext cx="3908666" cy="13081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5">
            <a:extLst>
              <a:ext uri="{FF2B5EF4-FFF2-40B4-BE49-F238E27FC236}">
                <a16:creationId xmlns:a16="http://schemas.microsoft.com/office/drawing/2014/main" id="{4F7B06E0-766D-C71B-B447-FCDB5EFFB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370" y="1807137"/>
            <a:ext cx="3908666" cy="13081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7">
            <a:extLst>
              <a:ext uri="{FF2B5EF4-FFF2-40B4-BE49-F238E27FC236}">
                <a16:creationId xmlns:a16="http://schemas.microsoft.com/office/drawing/2014/main" id="{81AD8F47-B7AA-179D-DB25-8C78F88E5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370" y="3265020"/>
            <a:ext cx="3908666" cy="13918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m 9">
            <a:extLst>
              <a:ext uri="{FF2B5EF4-FFF2-40B4-BE49-F238E27FC236}">
                <a16:creationId xmlns:a16="http://schemas.microsoft.com/office/drawing/2014/main" id="{8151F232-5F04-08EC-948A-13F11EC22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370" y="4862925"/>
            <a:ext cx="3966703" cy="139182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Conexão: Ângulo Reto 11">
            <a:extLst>
              <a:ext uri="{FF2B5EF4-FFF2-40B4-BE49-F238E27FC236}">
                <a16:creationId xmlns:a16="http://schemas.microsoft.com/office/drawing/2014/main" id="{DCF05FCB-1E49-DCAC-1F00-3B4815B62985}"/>
              </a:ext>
            </a:extLst>
          </p:cNvPr>
          <p:cNvCxnSpPr/>
          <p:nvPr/>
        </p:nvCxnSpPr>
        <p:spPr>
          <a:xfrm>
            <a:off x="10483852" y="825502"/>
            <a:ext cx="400050" cy="355601"/>
          </a:xfrm>
          <a:prstGeom prst="bentConnector3">
            <a:avLst/>
          </a:prstGeom>
          <a:noFill/>
          <a:ln w="6345" cap="flat">
            <a:solidFill>
              <a:srgbClr val="4472C4"/>
            </a:solidFill>
            <a:prstDash val="solid"/>
            <a:miter/>
            <a:headEnd type="arrow"/>
            <a:tailEnd type="arrow"/>
          </a:ln>
        </p:spPr>
      </p:cxnSp>
      <p:cxnSp>
        <p:nvCxnSpPr>
          <p:cNvPr id="8" name="Conexão: Ângulo Reto 15">
            <a:extLst>
              <a:ext uri="{FF2B5EF4-FFF2-40B4-BE49-F238E27FC236}">
                <a16:creationId xmlns:a16="http://schemas.microsoft.com/office/drawing/2014/main" id="{9FC021AD-5E5F-CB44-8DFB-FC92939EF3B8}"/>
              </a:ext>
            </a:extLst>
          </p:cNvPr>
          <p:cNvCxnSpPr/>
          <p:nvPr/>
        </p:nvCxnSpPr>
        <p:spPr>
          <a:xfrm>
            <a:off x="10566404" y="2336804"/>
            <a:ext cx="393694" cy="304797"/>
          </a:xfrm>
          <a:prstGeom prst="bentConnector3">
            <a:avLst/>
          </a:prstGeom>
          <a:noFill/>
          <a:ln w="6345" cap="flat">
            <a:solidFill>
              <a:srgbClr val="4472C4"/>
            </a:solidFill>
            <a:prstDash val="solid"/>
            <a:miter/>
            <a:headEnd type="arrow"/>
            <a:tailEnd type="arrow"/>
          </a:ln>
        </p:spPr>
      </p:cxnSp>
      <p:cxnSp>
        <p:nvCxnSpPr>
          <p:cNvPr id="9" name="Conexão: Ângulo Reto 18">
            <a:extLst>
              <a:ext uri="{FF2B5EF4-FFF2-40B4-BE49-F238E27FC236}">
                <a16:creationId xmlns:a16="http://schemas.microsoft.com/office/drawing/2014/main" id="{23F1A430-6EDB-5A44-E1A4-79EC6DEE8049}"/>
              </a:ext>
            </a:extLst>
          </p:cNvPr>
          <p:cNvCxnSpPr/>
          <p:nvPr/>
        </p:nvCxnSpPr>
        <p:spPr>
          <a:xfrm>
            <a:off x="10566404" y="3740152"/>
            <a:ext cx="393694" cy="285750"/>
          </a:xfrm>
          <a:prstGeom prst="bentConnector3">
            <a:avLst/>
          </a:prstGeom>
          <a:noFill/>
          <a:ln w="6345" cap="flat">
            <a:solidFill>
              <a:srgbClr val="4472C4"/>
            </a:solidFill>
            <a:prstDash val="solid"/>
            <a:miter/>
            <a:headEnd type="arrow"/>
            <a:tailEnd type="arrow"/>
          </a:ln>
        </p:spPr>
      </p:cxnSp>
      <p:cxnSp>
        <p:nvCxnSpPr>
          <p:cNvPr id="10" name="Conexão: Ângulo Reto 21">
            <a:extLst>
              <a:ext uri="{FF2B5EF4-FFF2-40B4-BE49-F238E27FC236}">
                <a16:creationId xmlns:a16="http://schemas.microsoft.com/office/drawing/2014/main" id="{64F90285-56AD-F3E6-2155-45B37AF6754D}"/>
              </a:ext>
            </a:extLst>
          </p:cNvPr>
          <p:cNvCxnSpPr/>
          <p:nvPr/>
        </p:nvCxnSpPr>
        <p:spPr>
          <a:xfrm>
            <a:off x="10623554" y="5391146"/>
            <a:ext cx="380993" cy="285750"/>
          </a:xfrm>
          <a:prstGeom prst="bentConnector3">
            <a:avLst/>
          </a:prstGeom>
          <a:noFill/>
          <a:ln w="6345" cap="flat">
            <a:solidFill>
              <a:srgbClr val="4472C4"/>
            </a:solidFill>
            <a:prstDash val="solid"/>
            <a:miter/>
            <a:headEnd type="arrow"/>
            <a:tailEnd type="arrow"/>
          </a:ln>
        </p:spPr>
      </p:cxnSp>
      <p:sp>
        <p:nvSpPr>
          <p:cNvPr id="11" name="CaixaDeTexto 23">
            <a:extLst>
              <a:ext uri="{FF2B5EF4-FFF2-40B4-BE49-F238E27FC236}">
                <a16:creationId xmlns:a16="http://schemas.microsoft.com/office/drawing/2014/main" id="{05FD5E14-D5B8-E8F8-B5E2-367B3A112179}"/>
              </a:ext>
            </a:extLst>
          </p:cNvPr>
          <p:cNvSpPr txBox="1"/>
          <p:nvPr/>
        </p:nvSpPr>
        <p:spPr>
          <a:xfrm>
            <a:off x="10794565" y="991282"/>
            <a:ext cx="124416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Caixa de ar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CaixaDeTexto 24">
            <a:extLst>
              <a:ext uri="{FF2B5EF4-FFF2-40B4-BE49-F238E27FC236}">
                <a16:creationId xmlns:a16="http://schemas.microsoft.com/office/drawing/2014/main" id="{4723BBA1-AD7F-BECC-CC91-909CC7DC6412}"/>
              </a:ext>
            </a:extLst>
          </p:cNvPr>
          <p:cNvSpPr txBox="1"/>
          <p:nvPr/>
        </p:nvSpPr>
        <p:spPr>
          <a:xfrm>
            <a:off x="10847371" y="2423982"/>
            <a:ext cx="70083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Tijolo</a:t>
            </a:r>
          </a:p>
        </p:txBody>
      </p:sp>
      <p:sp>
        <p:nvSpPr>
          <p:cNvPr id="13" name="CaixaDeTexto 25">
            <a:extLst>
              <a:ext uri="{FF2B5EF4-FFF2-40B4-BE49-F238E27FC236}">
                <a16:creationId xmlns:a16="http://schemas.microsoft.com/office/drawing/2014/main" id="{7AC24760-9ECD-5940-858C-A26E918BF2A7}"/>
              </a:ext>
            </a:extLst>
          </p:cNvPr>
          <p:cNvSpPr txBox="1"/>
          <p:nvPr/>
        </p:nvSpPr>
        <p:spPr>
          <a:xfrm>
            <a:off x="10847371" y="3797302"/>
            <a:ext cx="70083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Tijolo</a:t>
            </a:r>
          </a:p>
        </p:txBody>
      </p:sp>
      <p:sp>
        <p:nvSpPr>
          <p:cNvPr id="14" name="CaixaDeTexto 26">
            <a:extLst>
              <a:ext uri="{FF2B5EF4-FFF2-40B4-BE49-F238E27FC236}">
                <a16:creationId xmlns:a16="http://schemas.microsoft.com/office/drawing/2014/main" id="{983B228B-2797-65CB-2AC5-E20078F6744B}"/>
              </a:ext>
            </a:extLst>
          </p:cNvPr>
          <p:cNvSpPr txBox="1"/>
          <p:nvPr/>
        </p:nvSpPr>
        <p:spPr>
          <a:xfrm>
            <a:off x="10912586" y="5492233"/>
            <a:ext cx="88242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Reboco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E37FD6EB-B931-F84F-269A-FE70E94BF6C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565154"/>
            <a:ext cx="10515600" cy="5611809"/>
          </a:xfrm>
        </p:spPr>
        <p:txBody>
          <a:bodyPr/>
          <a:lstStyle/>
          <a:p>
            <a:pPr lvl="0"/>
            <a:r>
              <a:rPr lang="pt-PT" sz="1800"/>
              <a:t>Comando</a:t>
            </a:r>
            <a:r>
              <a:rPr lang="pt-PT"/>
              <a:t> </a:t>
            </a:r>
            <a:r>
              <a:rPr lang="pt-PT" sz="2000"/>
              <a:t>OFFSET</a:t>
            </a:r>
          </a:p>
          <a:p>
            <a:pPr marL="0" lvl="0" indent="0">
              <a:buNone/>
            </a:pPr>
            <a:r>
              <a:rPr lang="pt-PT" sz="2000"/>
              <a:t>   - </a:t>
            </a:r>
            <a:r>
              <a:rPr lang="pt-PT" sz="1800"/>
              <a:t>É utilizado para desenhar linhas paralelas com diferentes distâncias;</a:t>
            </a:r>
          </a:p>
          <a:p>
            <a:pPr marL="0" lvl="0" indent="0">
              <a:buNone/>
            </a:pPr>
            <a:r>
              <a:rPr lang="pt-PT" sz="1800"/>
              <a:t>   - Comando: “O”- “OFFSET”</a:t>
            </a:r>
          </a:p>
          <a:p>
            <a:pPr marL="0" lvl="0" indent="0">
              <a:buNone/>
            </a:pPr>
            <a:r>
              <a:rPr lang="pt-PT" sz="1800"/>
              <a:t>   - Fazer uma linha</a:t>
            </a:r>
          </a:p>
          <a:p>
            <a:pPr marL="0" lvl="0" indent="0">
              <a:buNone/>
            </a:pPr>
            <a:r>
              <a:rPr lang="pt-PT" sz="1800"/>
              <a:t>   - Selecionar a linha e meter a distância que queremos</a:t>
            </a:r>
            <a:endParaRPr lang="pt-PT" sz="2000"/>
          </a:p>
        </p:txBody>
      </p:sp>
      <p:pic>
        <p:nvPicPr>
          <p:cNvPr id="3" name="Imagem 4">
            <a:extLst>
              <a:ext uri="{FF2B5EF4-FFF2-40B4-BE49-F238E27FC236}">
                <a16:creationId xmlns:a16="http://schemas.microsoft.com/office/drawing/2014/main" id="{29D97747-6055-1D40-6F1D-1B694272D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3" y="3697202"/>
            <a:ext cx="3352144" cy="13839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6">
            <a:extLst>
              <a:ext uri="{FF2B5EF4-FFF2-40B4-BE49-F238E27FC236}">
                <a16:creationId xmlns:a16="http://schemas.microsoft.com/office/drawing/2014/main" id="{4DCDA1AD-5F40-3F54-37E5-512A1A5B7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829" y="3697202"/>
            <a:ext cx="2884922" cy="13839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8">
            <a:extLst>
              <a:ext uri="{FF2B5EF4-FFF2-40B4-BE49-F238E27FC236}">
                <a16:creationId xmlns:a16="http://schemas.microsoft.com/office/drawing/2014/main" id="{8E914987-E6A8-6AA7-AEE5-A0DF0FD7E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225" y="3697202"/>
            <a:ext cx="3841293" cy="13839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ixaDeTexto 9">
            <a:extLst>
              <a:ext uri="{FF2B5EF4-FFF2-40B4-BE49-F238E27FC236}">
                <a16:creationId xmlns:a16="http://schemas.microsoft.com/office/drawing/2014/main" id="{98B148CF-7791-A8AB-9278-31EE8CACA643}"/>
              </a:ext>
            </a:extLst>
          </p:cNvPr>
          <p:cNvSpPr txBox="1"/>
          <p:nvPr/>
        </p:nvSpPr>
        <p:spPr>
          <a:xfrm>
            <a:off x="838193" y="3371054"/>
            <a:ext cx="97802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1º Passo</a:t>
            </a:r>
          </a:p>
        </p:txBody>
      </p:sp>
      <p:sp>
        <p:nvSpPr>
          <p:cNvPr id="7" name="CaixaDeTexto 10">
            <a:extLst>
              <a:ext uri="{FF2B5EF4-FFF2-40B4-BE49-F238E27FC236}">
                <a16:creationId xmlns:a16="http://schemas.microsoft.com/office/drawing/2014/main" id="{522447FF-FCC6-5196-7C68-D6082331FB64}"/>
              </a:ext>
            </a:extLst>
          </p:cNvPr>
          <p:cNvSpPr txBox="1"/>
          <p:nvPr/>
        </p:nvSpPr>
        <p:spPr>
          <a:xfrm>
            <a:off x="4354546" y="3390622"/>
            <a:ext cx="92512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2ºPasso</a:t>
            </a:r>
          </a:p>
        </p:txBody>
      </p:sp>
      <p:sp>
        <p:nvSpPr>
          <p:cNvPr id="8" name="CaixaDeTexto 11">
            <a:extLst>
              <a:ext uri="{FF2B5EF4-FFF2-40B4-BE49-F238E27FC236}">
                <a16:creationId xmlns:a16="http://schemas.microsoft.com/office/drawing/2014/main" id="{26A3C3C7-61A2-5093-4E24-D0E8B98BD29B}"/>
              </a:ext>
            </a:extLst>
          </p:cNvPr>
          <p:cNvSpPr txBox="1"/>
          <p:nvPr/>
        </p:nvSpPr>
        <p:spPr>
          <a:xfrm>
            <a:off x="7439951" y="3409669"/>
            <a:ext cx="92512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3ºPasso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>
            <a:extLst>
              <a:ext uri="{FF2B5EF4-FFF2-40B4-BE49-F238E27FC236}">
                <a16:creationId xmlns:a16="http://schemas.microsoft.com/office/drawing/2014/main" id="{3400E928-6CC1-10C3-8CD0-5CC38F99B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64" y="1784351"/>
            <a:ext cx="4559353" cy="32005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m 6">
            <a:extLst>
              <a:ext uri="{FF2B5EF4-FFF2-40B4-BE49-F238E27FC236}">
                <a16:creationId xmlns:a16="http://schemas.microsoft.com/office/drawing/2014/main" id="{92C530A8-3853-572E-DF06-8F9014067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394" y="1784351"/>
            <a:ext cx="5235698" cy="31437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ixaDeTexto 7">
            <a:extLst>
              <a:ext uri="{FF2B5EF4-FFF2-40B4-BE49-F238E27FC236}">
                <a16:creationId xmlns:a16="http://schemas.microsoft.com/office/drawing/2014/main" id="{35BAE6EE-7ED7-9773-B050-00F6F737189C}"/>
              </a:ext>
            </a:extLst>
          </p:cNvPr>
          <p:cNvSpPr txBox="1"/>
          <p:nvPr/>
        </p:nvSpPr>
        <p:spPr>
          <a:xfrm>
            <a:off x="730248" y="1365254"/>
            <a:ext cx="160654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Em detalhe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7978607F-04CA-A57A-0704-9CB976877F71}"/>
              </a:ext>
            </a:extLst>
          </p:cNvPr>
          <p:cNvSpPr txBox="1"/>
          <p:nvPr/>
        </p:nvSpPr>
        <p:spPr>
          <a:xfrm>
            <a:off x="502444" y="542925"/>
            <a:ext cx="9365458" cy="59093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Semana 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Aula 1 (21/09/2023)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Aula 2 (22/09/2023)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Semana 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Aula 3 (28/09/2023)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Aula 4 (</a:t>
            </a:r>
            <a:r>
              <a:rPr lang="pt-PT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29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/09/2023)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Semana 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Aula </a:t>
            </a:r>
            <a:r>
              <a:rPr lang="pt-PT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5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(06/10/2023)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Semana 4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Aula 6 (12/10/2023)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Aula 7 (13/10/2023)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Semana 5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Aula 8 (</a:t>
            </a:r>
            <a:r>
              <a:rPr lang="pt-PT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19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/10/2023)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Aula </a:t>
            </a:r>
            <a:r>
              <a:rPr lang="pt-PT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9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(20/10/2023)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Semana 6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Aula 10 (26/10/2023)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 Aula 11 (27/10/2023)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Semana 7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-Aula 12 (02/11/2023)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-Aula 13 (03/11/2023)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7F80143-B953-36D2-E55A-E8CA212F679E}"/>
              </a:ext>
            </a:extLst>
          </p:cNvPr>
          <p:cNvSpPr txBox="1"/>
          <p:nvPr/>
        </p:nvSpPr>
        <p:spPr>
          <a:xfrm>
            <a:off x="5185173" y="593725"/>
            <a:ext cx="227017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Semana 8</a:t>
            </a:r>
          </a:p>
          <a:p>
            <a:r>
              <a:rPr lang="pt-PT" dirty="0"/>
              <a:t>-Aula 14 (09/11/2023)</a:t>
            </a:r>
          </a:p>
          <a:p>
            <a:r>
              <a:rPr lang="pt-PT" dirty="0"/>
              <a:t>-Aula 15 (10/11/2023)</a:t>
            </a:r>
          </a:p>
          <a:p>
            <a:r>
              <a:rPr lang="pt-PT" b="1" dirty="0"/>
              <a:t>Semana 9</a:t>
            </a:r>
          </a:p>
          <a:p>
            <a:r>
              <a:rPr lang="pt-PT" dirty="0"/>
              <a:t>-Aula 16 (16/11/2023)</a:t>
            </a:r>
          </a:p>
          <a:p>
            <a:r>
              <a:rPr lang="pt-PT" dirty="0"/>
              <a:t>-Aula 17 (17/11/2023)</a:t>
            </a:r>
          </a:p>
          <a:p>
            <a:r>
              <a:rPr lang="pt-PT" b="1" dirty="0"/>
              <a:t>Semana 10</a:t>
            </a:r>
          </a:p>
          <a:p>
            <a:r>
              <a:rPr lang="pt-PT" dirty="0"/>
              <a:t>-Aula 18 (23/11/2023)</a:t>
            </a:r>
          </a:p>
          <a:p>
            <a:r>
              <a:rPr lang="pt-PT" dirty="0"/>
              <a:t>-Aula 19 (24/11/2023)</a:t>
            </a:r>
          </a:p>
          <a:p>
            <a:r>
              <a:rPr lang="pt-PT" b="1" dirty="0"/>
              <a:t>Semana 11</a:t>
            </a:r>
          </a:p>
          <a:p>
            <a:r>
              <a:rPr lang="pt-PT" dirty="0"/>
              <a:t>-Aula 20 (30/11/2023)</a:t>
            </a:r>
          </a:p>
          <a:p>
            <a:r>
              <a:rPr lang="pt-PT" dirty="0"/>
              <a:t>-Aula 21 (07/12/2023)</a:t>
            </a:r>
          </a:p>
          <a:p>
            <a:r>
              <a:rPr lang="pt-PT" b="1" dirty="0"/>
              <a:t>Semana 12</a:t>
            </a:r>
          </a:p>
          <a:p>
            <a:r>
              <a:rPr lang="pt-PT" dirty="0"/>
              <a:t>-Aula 22 (14/12/2023)</a:t>
            </a:r>
          </a:p>
          <a:p>
            <a:r>
              <a:rPr lang="pt-PT" dirty="0"/>
              <a:t>-Aula 23 (15/12/2023)</a:t>
            </a:r>
          </a:p>
          <a:p>
            <a:r>
              <a:rPr lang="pt-PT" b="1" dirty="0"/>
              <a:t>Semana 13</a:t>
            </a:r>
          </a:p>
          <a:p>
            <a:r>
              <a:rPr lang="pt-PT" dirty="0"/>
              <a:t>-Aula 24 (21/12/2023)</a:t>
            </a:r>
          </a:p>
          <a:p>
            <a:r>
              <a:rPr lang="pt-PT" dirty="0"/>
              <a:t>-Aula 25 (22/12/2023)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B8079B83-1759-614F-1647-C37F094E690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46870" y="704691"/>
            <a:ext cx="5090053" cy="5673733"/>
          </a:xfrm>
        </p:spPr>
        <p:txBody>
          <a:bodyPr/>
          <a:lstStyle/>
          <a:p>
            <a:pPr lvl="0"/>
            <a:r>
              <a:rPr lang="pt-PT" sz="1800" b="1"/>
              <a:t>Aula 6 (12/10/2023)</a:t>
            </a:r>
          </a:p>
          <a:p>
            <a:pPr marL="0" lvl="0" indent="0">
              <a:buNone/>
            </a:pPr>
            <a:r>
              <a:rPr lang="pt-PT" sz="1800" b="1"/>
              <a:t>   </a:t>
            </a:r>
            <a:r>
              <a:rPr lang="pt-PT" sz="1800"/>
              <a:t>-Construção das Janelas e portas</a:t>
            </a:r>
          </a:p>
          <a:p>
            <a:pPr marL="0" lvl="0" indent="0">
              <a:buNone/>
            </a:pPr>
            <a:r>
              <a:rPr lang="pt-PT" sz="1800" b="1"/>
              <a:t>   </a:t>
            </a:r>
            <a:r>
              <a:rPr lang="pt-PT" sz="1800"/>
              <a:t>-</a:t>
            </a:r>
            <a:r>
              <a:rPr lang="pt-PT" sz="1800" b="1"/>
              <a:t>Comandos base:</a:t>
            </a:r>
          </a:p>
          <a:p>
            <a:pPr marL="0" lvl="0" indent="0">
              <a:buNone/>
            </a:pPr>
            <a:r>
              <a:rPr lang="pt-PT" sz="1800" b="1"/>
              <a:t>     </a:t>
            </a:r>
            <a:r>
              <a:rPr lang="pt-PT" sz="1800"/>
              <a:t>-CIRCLE</a:t>
            </a:r>
          </a:p>
          <a:p>
            <a:pPr marL="0" lvl="0" indent="0">
              <a:buNone/>
            </a:pPr>
            <a:r>
              <a:rPr lang="pt-PT" sz="1800" b="1"/>
              <a:t>     </a:t>
            </a:r>
            <a:r>
              <a:rPr lang="pt-PT" sz="1800"/>
              <a:t>-OFFSET</a:t>
            </a:r>
          </a:p>
          <a:p>
            <a:pPr marL="0" lvl="0" indent="0">
              <a:buNone/>
            </a:pPr>
            <a:r>
              <a:rPr lang="pt-PT" sz="1800" b="1"/>
              <a:t>     </a:t>
            </a:r>
            <a:r>
              <a:rPr lang="pt-PT" sz="1800"/>
              <a:t>-ROTATE</a:t>
            </a:r>
          </a:p>
          <a:p>
            <a:pPr marL="0" lvl="0" indent="0">
              <a:buNone/>
            </a:pPr>
            <a:r>
              <a:rPr lang="pt-PT" sz="1800" b="1"/>
              <a:t>     </a:t>
            </a:r>
            <a:r>
              <a:rPr lang="pt-PT" sz="1800"/>
              <a:t>-PEDID</a:t>
            </a:r>
          </a:p>
          <a:p>
            <a:pPr marL="0" lvl="0" indent="0">
              <a:buNone/>
            </a:pPr>
            <a:r>
              <a:rPr lang="pt-PT" sz="1800" b="1"/>
              <a:t>     </a:t>
            </a:r>
            <a:r>
              <a:rPr lang="pt-PT" sz="1800"/>
              <a:t>-HATCH</a:t>
            </a:r>
          </a:p>
          <a:p>
            <a:pPr marL="0" lvl="0" indent="0">
              <a:buNone/>
            </a:pPr>
            <a:endParaRPr lang="pt-PT" sz="1800" b="1"/>
          </a:p>
          <a:p>
            <a:pPr marL="0" lvl="0" indent="0">
              <a:buNone/>
            </a:pPr>
            <a:r>
              <a:rPr lang="pt-PT" sz="1800" b="1"/>
              <a:t>-Portas: </a:t>
            </a:r>
            <a:r>
              <a:rPr lang="pt-PT" sz="1800"/>
              <a:t>Comandos usados: CIRCLE e OFFSET</a:t>
            </a:r>
          </a:p>
          <a:p>
            <a:pPr marL="0" lvl="0" indent="0">
              <a:buNone/>
            </a:pPr>
            <a:r>
              <a:rPr lang="pt-PT" sz="1800" b="1"/>
              <a:t>-Janelas: </a:t>
            </a:r>
            <a:r>
              <a:rPr lang="pt-PT" sz="1800"/>
              <a:t>Comandos usados: CIRCLE e OFFSET</a:t>
            </a:r>
            <a:endParaRPr lang="pt-PT" sz="1800" b="1"/>
          </a:p>
          <a:p>
            <a:pPr marL="0" lvl="0" indent="0">
              <a:buNone/>
            </a:pPr>
            <a:endParaRPr lang="pt-PT" sz="1800" b="1"/>
          </a:p>
        </p:txBody>
      </p:sp>
      <p:cxnSp>
        <p:nvCxnSpPr>
          <p:cNvPr id="3" name="Conexão: Ângulo Reto 7">
            <a:extLst>
              <a:ext uri="{FF2B5EF4-FFF2-40B4-BE49-F238E27FC236}">
                <a16:creationId xmlns:a16="http://schemas.microsoft.com/office/drawing/2014/main" id="{6A19FB9A-FCC7-DFEC-BE09-E98381BED53A}"/>
              </a:ext>
            </a:extLst>
          </p:cNvPr>
          <p:cNvCxnSpPr/>
          <p:nvPr/>
        </p:nvCxnSpPr>
        <p:spPr>
          <a:xfrm>
            <a:off x="2031321" y="3102888"/>
            <a:ext cx="435721" cy="411169"/>
          </a:xfrm>
          <a:prstGeom prst="bentConnector3">
            <a:avLst/>
          </a:prstGeom>
          <a:noFill/>
          <a:ln w="6345" cap="flat">
            <a:solidFill>
              <a:srgbClr val="4472C4"/>
            </a:solidFill>
            <a:prstDash val="solid"/>
            <a:miter/>
            <a:headEnd type="arrow"/>
            <a:tailEnd type="arrow"/>
          </a:ln>
        </p:spPr>
      </p:cxnSp>
      <p:sp>
        <p:nvSpPr>
          <p:cNvPr id="4" name="CaixaDeTexto 9">
            <a:extLst>
              <a:ext uri="{FF2B5EF4-FFF2-40B4-BE49-F238E27FC236}">
                <a16:creationId xmlns:a16="http://schemas.microsoft.com/office/drawing/2014/main" id="{DC65476A-9223-47A5-ADA9-CF7E1BE18FF6}"/>
              </a:ext>
            </a:extLst>
          </p:cNvPr>
          <p:cNvSpPr txBox="1"/>
          <p:nvPr/>
        </p:nvSpPr>
        <p:spPr>
          <a:xfrm>
            <a:off x="2399531" y="3308472"/>
            <a:ext cx="218473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Comandos novos</a:t>
            </a:r>
          </a:p>
        </p:txBody>
      </p:sp>
      <p:pic>
        <p:nvPicPr>
          <p:cNvPr id="5" name="Imagem 11">
            <a:extLst>
              <a:ext uri="{FF2B5EF4-FFF2-40B4-BE49-F238E27FC236}">
                <a16:creationId xmlns:a16="http://schemas.microsoft.com/office/drawing/2014/main" id="{082F9362-4D42-D943-9A0D-C7F45D189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650" y="681035"/>
            <a:ext cx="3672888" cy="21942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m 15">
            <a:extLst>
              <a:ext uri="{FF2B5EF4-FFF2-40B4-BE49-F238E27FC236}">
                <a16:creationId xmlns:a16="http://schemas.microsoft.com/office/drawing/2014/main" id="{ED58746D-C706-741A-5D97-76AB531C9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529" y="3429000"/>
            <a:ext cx="3725018" cy="19550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4A0BA9D3-0E56-DE30-91A8-DB697509B01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533396"/>
            <a:ext cx="10515600" cy="5643567"/>
          </a:xfrm>
        </p:spPr>
        <p:txBody>
          <a:bodyPr/>
          <a:lstStyle/>
          <a:p>
            <a:pPr lvl="0"/>
            <a:r>
              <a:rPr lang="pt-PT" sz="1800" b="1"/>
              <a:t>Construção das portas:</a:t>
            </a:r>
          </a:p>
          <a:p>
            <a:pPr marL="0" lvl="0" indent="0">
              <a:buNone/>
            </a:pPr>
            <a:r>
              <a:rPr lang="pt-PT" sz="1800" b="1"/>
              <a:t>     1. </a:t>
            </a:r>
            <a:r>
              <a:rPr lang="pt-PT" sz="1800"/>
              <a:t>Fazer uma linha unida à parede;</a:t>
            </a:r>
          </a:p>
          <a:p>
            <a:pPr marL="0" lvl="0" indent="0">
              <a:buNone/>
            </a:pPr>
            <a:r>
              <a:rPr lang="pt-PT" sz="1800" b="1"/>
              <a:t>     2. </a:t>
            </a:r>
            <a:r>
              <a:rPr lang="pt-PT" sz="1800"/>
              <a:t>Selecionar essa linha e como o comando ROTATE, rodar a linha com 90º;</a:t>
            </a:r>
          </a:p>
          <a:p>
            <a:pPr marL="0" lvl="0" indent="0">
              <a:buNone/>
            </a:pPr>
            <a:r>
              <a:rPr lang="pt-PT" sz="1800" b="1"/>
              <a:t>     3. </a:t>
            </a:r>
            <a:r>
              <a:rPr lang="pt-PT" sz="1800"/>
              <a:t>Fazer OFFSET de 0.04;</a:t>
            </a:r>
          </a:p>
          <a:p>
            <a:pPr marL="0" lvl="0" indent="0">
              <a:buNone/>
            </a:pPr>
            <a:r>
              <a:rPr lang="pt-PT" sz="1800" b="1"/>
              <a:t>     4. </a:t>
            </a:r>
            <a:r>
              <a:rPr lang="pt-PT" sz="1800"/>
              <a:t>Selecionar o comando CIRCLE com centro num dos pontos da linha horizontal;</a:t>
            </a:r>
          </a:p>
          <a:p>
            <a:pPr marL="0" lvl="0" indent="0">
              <a:buNone/>
            </a:pPr>
            <a:r>
              <a:rPr lang="pt-PT" sz="1800" b="1"/>
              <a:t>     5. </a:t>
            </a:r>
            <a:r>
              <a:rPr lang="pt-PT" sz="1800"/>
              <a:t>Utilizar o comando TRIM para cortar o resto do círculo que não é necessário;</a:t>
            </a:r>
            <a:endParaRPr lang="pt-PT" sz="1800" b="1"/>
          </a:p>
        </p:txBody>
      </p:sp>
      <p:pic>
        <p:nvPicPr>
          <p:cNvPr id="3" name="Imagem 3" descr="Uma imagem com texto, captura de ecrã, diagrama, mapa&#10;&#10;Descrição gerada automaticamente">
            <a:extLst>
              <a:ext uri="{FF2B5EF4-FFF2-40B4-BE49-F238E27FC236}">
                <a16:creationId xmlns:a16="http://schemas.microsoft.com/office/drawing/2014/main" id="{7EF94458-8ECC-5870-A4F5-17B72D2B0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1" y="3487494"/>
            <a:ext cx="3585435" cy="20510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9" descr="Uma imagem com captura de ecrã, texto, software, Software de multimédia&#10;&#10;Descrição gerada automaticamente">
            <a:extLst>
              <a:ext uri="{FF2B5EF4-FFF2-40B4-BE49-F238E27FC236}">
                <a16:creationId xmlns:a16="http://schemas.microsoft.com/office/drawing/2014/main" id="{33F60B59-CF2C-236E-00A6-9DFB565F2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983" y="3487494"/>
            <a:ext cx="3475771" cy="20650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11" descr="Uma imagem com Retângulo, file, captura de ecrã, quadrado&#10;&#10;Descrição gerada automaticamente">
            <a:extLst>
              <a:ext uri="{FF2B5EF4-FFF2-40B4-BE49-F238E27FC236}">
                <a16:creationId xmlns:a16="http://schemas.microsoft.com/office/drawing/2014/main" id="{C0C124E8-91E6-64AD-223E-C421F1403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756" y="3487494"/>
            <a:ext cx="3907871" cy="205105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9CE9F542-974C-8D74-8846-F4A99DE616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514350"/>
            <a:ext cx="4876796" cy="5662614"/>
          </a:xfrm>
        </p:spPr>
        <p:txBody>
          <a:bodyPr/>
          <a:lstStyle/>
          <a:p>
            <a:pPr lvl="0"/>
            <a:r>
              <a:rPr lang="pt-PT" sz="1800" b="1"/>
              <a:t>Comandos base:</a:t>
            </a:r>
          </a:p>
          <a:p>
            <a:pPr marL="0" lvl="0" indent="0">
              <a:buNone/>
            </a:pPr>
            <a:r>
              <a:rPr lang="pt-PT" sz="1800" b="1"/>
              <a:t>    </a:t>
            </a:r>
            <a:r>
              <a:rPr lang="pt-PT" sz="1800"/>
              <a:t>- HATCH: Serve para, neste caso, representar o tijolo;</a:t>
            </a:r>
          </a:p>
          <a:p>
            <a:pPr marL="0" lvl="0" indent="0">
              <a:buNone/>
            </a:pPr>
            <a:r>
              <a:rPr lang="pt-PT" sz="1800" b="1"/>
              <a:t>    </a:t>
            </a:r>
            <a:r>
              <a:rPr lang="pt-PT" sz="1800"/>
              <a:t>- PEDIT: Serve para unir as linhas e tornar as várias linhas numa só linha;</a:t>
            </a:r>
          </a:p>
          <a:p>
            <a:pPr lvl="0"/>
            <a:r>
              <a:rPr lang="pt-PT" sz="1800" b="1"/>
              <a:t>Construção das janelas:</a:t>
            </a:r>
          </a:p>
          <a:p>
            <a:pPr marL="0" lvl="0" indent="0">
              <a:buNone/>
            </a:pPr>
            <a:r>
              <a:rPr lang="pt-PT" sz="1800"/>
              <a:t>    1. Fazer a união dos pontos das duas paredes onde a janela está presente e fazer uma linha;</a:t>
            </a:r>
          </a:p>
          <a:p>
            <a:pPr marL="0" lvl="0" indent="0">
              <a:buNone/>
            </a:pPr>
            <a:r>
              <a:rPr lang="pt-PT" sz="1800"/>
              <a:t>    2. Fazer um OFFSET de 0.02;</a:t>
            </a:r>
          </a:p>
          <a:p>
            <a:pPr marL="0" lvl="0" indent="0">
              <a:buNone/>
            </a:pPr>
            <a:r>
              <a:rPr lang="pt-PT" sz="1800"/>
              <a:t>    </a:t>
            </a:r>
            <a:r>
              <a:rPr lang="pt-PT" sz="1800" b="1"/>
              <a:t>Nota: </a:t>
            </a:r>
            <a:r>
              <a:rPr lang="pt-PT" sz="1800"/>
              <a:t>Se a janela ficar maior, usamos os comandos ALIGN e STRETCH.</a:t>
            </a:r>
          </a:p>
          <a:p>
            <a:pPr marL="0" lvl="0" indent="0">
              <a:buNone/>
            </a:pPr>
            <a:r>
              <a:rPr lang="pt-PT" sz="1800"/>
              <a:t>    3. Fazer OFFSET de 0.5 dos dois lados da linha vertical da janela, formando dois quadrados e usar o HATCH SOLID e pintar os quadrados;</a:t>
            </a:r>
          </a:p>
          <a:p>
            <a:pPr marL="0" lvl="0" indent="0">
              <a:buNone/>
            </a:pPr>
            <a:r>
              <a:rPr lang="pt-PT" sz="1800"/>
              <a:t>   4. Utilizar o comando CIRCLE , metendo o centro do círculo num dos lados da janela e com o comando TRIM apagar o que resta do círculo que não é necessário.</a:t>
            </a:r>
          </a:p>
          <a:p>
            <a:pPr marL="0" lvl="0" indent="0">
              <a:buNone/>
            </a:pPr>
            <a:endParaRPr lang="pt-PT" sz="1800" b="1"/>
          </a:p>
        </p:txBody>
      </p:sp>
      <p:pic>
        <p:nvPicPr>
          <p:cNvPr id="3" name="Imagem 4" descr="Uma imagem com captura de ecrã, texto, software, Software de multimédia&#10;&#10;Descrição gerada automaticamente">
            <a:extLst>
              <a:ext uri="{FF2B5EF4-FFF2-40B4-BE49-F238E27FC236}">
                <a16:creationId xmlns:a16="http://schemas.microsoft.com/office/drawing/2014/main" id="{A246B7F6-240F-1B29-A3F8-24680A125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750" y="710616"/>
            <a:ext cx="4241801" cy="25384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6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66043CE8-4342-7E90-C424-5EBFA5996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34" y="3608935"/>
            <a:ext cx="4269141" cy="253844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E7AAD751-16B6-AC96-D8DA-EB8F30D1508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6998" y="362477"/>
            <a:ext cx="5727545" cy="3618975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pt-PT" sz="1800" b="1"/>
              <a:t>Aula 7 (13/10/2023)</a:t>
            </a:r>
          </a:p>
          <a:p>
            <a:pPr lvl="0">
              <a:lnSpc>
                <a:spcPct val="80000"/>
              </a:lnSpc>
            </a:pPr>
            <a:r>
              <a:rPr lang="pt-PT" sz="1800" b="1"/>
              <a:t>Criação do Layout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1. Clicar num dos Layouts presentes na parte inferior do ecrã e com o lado direito do rato clicar em Page setUp manager;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2. Selecionar “Modify”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3. Fazer a edição consoante as indicações dadas: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    -Printer Plotter- Dwg to Pdf pc3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    -Paper Sice- A2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    -Plot- Layout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    -Scale- 1:1</a:t>
            </a:r>
          </a:p>
        </p:txBody>
      </p:sp>
      <p:pic>
        <p:nvPicPr>
          <p:cNvPr id="3" name="Imagem 10" descr="Uma imagem com texto, captura de ecrã, software, ecrã&#10;&#10;Descrição gerada automaticamente">
            <a:extLst>
              <a:ext uri="{FF2B5EF4-FFF2-40B4-BE49-F238E27FC236}">
                <a16:creationId xmlns:a16="http://schemas.microsoft.com/office/drawing/2014/main" id="{C52E92FA-BB1E-DCA5-1FA6-1421938D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848" y="234086"/>
            <a:ext cx="2737000" cy="23282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12" descr="Uma imagem com texto, captura de ecrã, ecrã, software&#10;&#10;Descrição gerada automaticamente">
            <a:extLst>
              <a:ext uri="{FF2B5EF4-FFF2-40B4-BE49-F238E27FC236}">
                <a16:creationId xmlns:a16="http://schemas.microsoft.com/office/drawing/2014/main" id="{76678FC1-7271-DC75-9E35-1E5770B7E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164" y="3473448"/>
            <a:ext cx="2800377" cy="27591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14" descr="Uma imagem com texto, captura de ecrã, software, Página web&#10;&#10;Descrição gerada automaticamente">
            <a:extLst>
              <a:ext uri="{FF2B5EF4-FFF2-40B4-BE49-F238E27FC236}">
                <a16:creationId xmlns:a16="http://schemas.microsoft.com/office/drawing/2014/main" id="{FE8B4C55-CF69-9F8D-DC59-6C79FB263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90" y="3981453"/>
            <a:ext cx="3229157" cy="251406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Conexão: Ângulo Reto 16">
            <a:extLst>
              <a:ext uri="{FF2B5EF4-FFF2-40B4-BE49-F238E27FC236}">
                <a16:creationId xmlns:a16="http://schemas.microsoft.com/office/drawing/2014/main" id="{ACB58345-E131-EEE6-5E4A-E43160BAF5D3}"/>
              </a:ext>
            </a:extLst>
          </p:cNvPr>
          <p:cNvCxnSpPr/>
          <p:nvPr/>
        </p:nvCxnSpPr>
        <p:spPr>
          <a:xfrm>
            <a:off x="10007595" y="1339852"/>
            <a:ext cx="469901" cy="336544"/>
          </a:xfrm>
          <a:prstGeom prst="bentConnector3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7" name="Conexão: Ângulo Reto 18">
            <a:extLst>
              <a:ext uri="{FF2B5EF4-FFF2-40B4-BE49-F238E27FC236}">
                <a16:creationId xmlns:a16="http://schemas.microsoft.com/office/drawing/2014/main" id="{E0EDAF3D-F47E-C662-56E5-9128D47786F1}"/>
              </a:ext>
            </a:extLst>
          </p:cNvPr>
          <p:cNvCxnSpPr/>
          <p:nvPr/>
        </p:nvCxnSpPr>
        <p:spPr>
          <a:xfrm>
            <a:off x="10090147" y="4667253"/>
            <a:ext cx="431798" cy="323843"/>
          </a:xfrm>
          <a:prstGeom prst="bentConnector3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8" name="Conexão: Ângulo Reto 21">
            <a:extLst>
              <a:ext uri="{FF2B5EF4-FFF2-40B4-BE49-F238E27FC236}">
                <a16:creationId xmlns:a16="http://schemas.microsoft.com/office/drawing/2014/main" id="{BAC849B0-8600-9F5C-53AE-5DEE0F5B2CBC}"/>
              </a:ext>
            </a:extLst>
          </p:cNvPr>
          <p:cNvCxnSpPr/>
          <p:nvPr/>
        </p:nvCxnSpPr>
        <p:spPr>
          <a:xfrm>
            <a:off x="3987798" y="4991096"/>
            <a:ext cx="381004" cy="323853"/>
          </a:xfrm>
          <a:prstGeom prst="bentConnector3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  <p:sp>
        <p:nvSpPr>
          <p:cNvPr id="9" name="CaixaDeTexto 22">
            <a:extLst>
              <a:ext uri="{FF2B5EF4-FFF2-40B4-BE49-F238E27FC236}">
                <a16:creationId xmlns:a16="http://schemas.microsoft.com/office/drawing/2014/main" id="{B687188B-1F6B-B333-B918-1F9AC988DC2F}"/>
              </a:ext>
            </a:extLst>
          </p:cNvPr>
          <p:cNvSpPr txBox="1"/>
          <p:nvPr/>
        </p:nvSpPr>
        <p:spPr>
          <a:xfrm>
            <a:off x="10426564" y="1491733"/>
            <a:ext cx="30168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</a:t>
            </a:r>
          </a:p>
        </p:txBody>
      </p:sp>
      <p:sp>
        <p:nvSpPr>
          <p:cNvPr id="10" name="CaixaDeTexto 23">
            <a:extLst>
              <a:ext uri="{FF2B5EF4-FFF2-40B4-BE49-F238E27FC236}">
                <a16:creationId xmlns:a16="http://schemas.microsoft.com/office/drawing/2014/main" id="{75D09AA9-3D22-88AF-BE4B-47D509B5F1D9}"/>
              </a:ext>
            </a:extLst>
          </p:cNvPr>
          <p:cNvSpPr txBox="1"/>
          <p:nvPr/>
        </p:nvSpPr>
        <p:spPr>
          <a:xfrm>
            <a:off x="10542465" y="4806433"/>
            <a:ext cx="30168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</a:p>
        </p:txBody>
      </p:sp>
      <p:sp>
        <p:nvSpPr>
          <p:cNvPr id="11" name="CaixaDeTexto 24">
            <a:extLst>
              <a:ext uri="{FF2B5EF4-FFF2-40B4-BE49-F238E27FC236}">
                <a16:creationId xmlns:a16="http://schemas.microsoft.com/office/drawing/2014/main" id="{7384151F-F80E-DF7B-3BC1-017F2FD0C1A3}"/>
              </a:ext>
            </a:extLst>
          </p:cNvPr>
          <p:cNvSpPr txBox="1"/>
          <p:nvPr/>
        </p:nvSpPr>
        <p:spPr>
          <a:xfrm>
            <a:off x="4368765" y="5130286"/>
            <a:ext cx="30168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78D29FE9-8E8E-B2D4-36C3-3866020D98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0904" y="2098676"/>
            <a:ext cx="4121145" cy="3333746"/>
          </a:xfrm>
        </p:spPr>
        <p:txBody>
          <a:bodyPr/>
          <a:lstStyle/>
          <a:p>
            <a:pPr lvl="0"/>
            <a:r>
              <a:rPr lang="pt-PT" sz="1800" b="1"/>
              <a:t>Colocação de Texto no Layout</a:t>
            </a:r>
          </a:p>
          <a:p>
            <a:pPr marL="0" lvl="0" indent="0">
              <a:buNone/>
            </a:pPr>
            <a:r>
              <a:rPr lang="pt-PT" sz="1800"/>
              <a:t>    1. Criar uma nova Layer com o nome: Texto;</a:t>
            </a:r>
          </a:p>
          <a:p>
            <a:pPr marL="0" lvl="0" indent="0">
              <a:buNone/>
            </a:pPr>
            <a:r>
              <a:rPr lang="pt-PT" sz="1800"/>
              <a:t>    2. Selecionar o comando DTEXT para escrever o texto</a:t>
            </a:r>
          </a:p>
          <a:p>
            <a:pPr marL="0" lvl="0" indent="0">
              <a:buNone/>
            </a:pPr>
            <a:r>
              <a:rPr lang="pt-PT" sz="1800"/>
              <a:t>    3. Texto: Nome da Disciplina/ Faul 2023/2024/ Trabalho 1/ Desenho da Casa António Carlos Siza</a:t>
            </a:r>
          </a:p>
        </p:txBody>
      </p:sp>
      <p:pic>
        <p:nvPicPr>
          <p:cNvPr id="3" name="Imagem 4" descr="Uma imagem com texto, software, Software de multimédia, computador&#10;&#10;Descrição gerada automaticamente">
            <a:extLst>
              <a:ext uri="{FF2B5EF4-FFF2-40B4-BE49-F238E27FC236}">
                <a16:creationId xmlns:a16="http://schemas.microsoft.com/office/drawing/2014/main" id="{4AB05188-7750-692C-70D4-11C66670E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447" y="2466219"/>
            <a:ext cx="6095993" cy="192555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737EE832-3F78-A35A-A551-A7F4381C425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311152"/>
            <a:ext cx="6546847" cy="5865811"/>
          </a:xfrm>
        </p:spPr>
        <p:txBody>
          <a:bodyPr/>
          <a:lstStyle/>
          <a:p>
            <a:pPr lvl="0"/>
            <a:r>
              <a:rPr lang="pt-PT" sz="1800" b="1"/>
              <a:t>Criação da janela do model no Layout</a:t>
            </a:r>
          </a:p>
          <a:p>
            <a:pPr marL="0" lvl="0" indent="0">
              <a:buNone/>
            </a:pPr>
            <a:r>
              <a:rPr lang="pt-PT" sz="1800" b="1"/>
              <a:t>    </a:t>
            </a:r>
            <a:r>
              <a:rPr lang="pt-PT" sz="1800"/>
              <a:t> - Selecionar o comando MVIEW;</a:t>
            </a:r>
          </a:p>
          <a:p>
            <a:pPr marL="0" lvl="0" indent="0">
              <a:buNone/>
            </a:pPr>
            <a:r>
              <a:rPr lang="pt-PT" sz="1800" b="1"/>
              <a:t>     </a:t>
            </a:r>
            <a:r>
              <a:rPr lang="pt-PT" sz="1800"/>
              <a:t>- Clicar duas vezes na janela para conseguir aceder ao que temos no model.</a:t>
            </a:r>
          </a:p>
          <a:p>
            <a:pPr lvl="0"/>
            <a:r>
              <a:rPr lang="pt-PT" sz="1800" b="1"/>
              <a:t>Escalar o desenho</a:t>
            </a:r>
          </a:p>
          <a:p>
            <a:pPr marL="0" lvl="0" indent="0">
              <a:buNone/>
            </a:pPr>
            <a:r>
              <a:rPr lang="pt-PT" sz="1800" b="1"/>
              <a:t>    </a:t>
            </a:r>
            <a:r>
              <a:rPr lang="pt-PT" sz="1800"/>
              <a:t>-Para meter o desenho à escala 1/100, teremos de multiplicar 1/100 x 10/1=1/100 e , deste modo, usar o sf 10;</a:t>
            </a:r>
          </a:p>
          <a:p>
            <a:pPr marL="0" lvl="0" indent="0">
              <a:buNone/>
            </a:pPr>
            <a:r>
              <a:rPr lang="pt-PT" sz="1800" b="1"/>
              <a:t>   </a:t>
            </a:r>
            <a:r>
              <a:rPr lang="pt-PT" sz="1800"/>
              <a:t> - Selecionar: Zoom - Scale - Enter - Scale factor( “Z”; “S”, “sf”);</a:t>
            </a:r>
          </a:p>
          <a:p>
            <a:pPr marL="0" lvl="0" indent="0">
              <a:buNone/>
            </a:pPr>
            <a:r>
              <a:rPr lang="pt-PT" sz="1800" b="1"/>
              <a:t>    </a:t>
            </a:r>
            <a:r>
              <a:rPr lang="pt-PT" sz="1800"/>
              <a:t>- Usar o comando Pan , “P” para mexer a imagem sem mexer na escala;</a:t>
            </a:r>
          </a:p>
          <a:p>
            <a:pPr marL="0" lvl="0" indent="0">
              <a:buNone/>
            </a:pPr>
            <a:r>
              <a:rPr lang="pt-PT" sz="1800" b="1"/>
              <a:t>    </a:t>
            </a:r>
            <a:r>
              <a:rPr lang="pt-PT" sz="1800"/>
              <a:t>- Utilizar o comando Zoom Extend para por todos os elementos na janela;</a:t>
            </a:r>
          </a:p>
          <a:p>
            <a:pPr marL="0" lvl="0" indent="0">
              <a:buNone/>
            </a:pPr>
            <a:r>
              <a:rPr lang="pt-PT" sz="1800" b="1"/>
              <a:t>    </a:t>
            </a:r>
            <a:r>
              <a:rPr lang="pt-PT" sz="1800"/>
              <a:t>- Selecionar “Esc” para sair da janela- clicar duas vezes fora da janela</a:t>
            </a:r>
          </a:p>
          <a:p>
            <a:pPr marL="0" lvl="0" indent="0">
              <a:buNone/>
            </a:pPr>
            <a:r>
              <a:rPr lang="pt-PT" sz="1800" b="1"/>
              <a:t>    </a:t>
            </a:r>
            <a:r>
              <a:rPr lang="pt-PT" sz="1800"/>
              <a:t>- Comando VPLAYER- Comando “F”( Freeze)- servem para retirar a imagem e as layers que estão sobrepostas</a:t>
            </a:r>
            <a:endParaRPr lang="pt-PT" sz="1800" b="1"/>
          </a:p>
        </p:txBody>
      </p:sp>
      <p:pic>
        <p:nvPicPr>
          <p:cNvPr id="3" name="Imagem 12" descr="Uma imagem com texto, captura de ecrã, software, computador&#10;&#10;Descrição gerada automaticamente">
            <a:extLst>
              <a:ext uri="{FF2B5EF4-FFF2-40B4-BE49-F238E27FC236}">
                <a16:creationId xmlns:a16="http://schemas.microsoft.com/office/drawing/2014/main" id="{751E233D-A417-50DA-3291-FDD02A6EF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217" y="584310"/>
            <a:ext cx="2797122" cy="16699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1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2C4B8BAF-67B4-5203-D9AC-FDD7EF88C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217" y="2641710"/>
            <a:ext cx="2801502" cy="16699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16" descr="Uma imagem com diagrama, file, Esquema, mapa&#10;&#10;Descrição gerada automaticamente">
            <a:extLst>
              <a:ext uri="{FF2B5EF4-FFF2-40B4-BE49-F238E27FC236}">
                <a16:creationId xmlns:a16="http://schemas.microsoft.com/office/drawing/2014/main" id="{874C2254-409D-1697-ED49-0A58A4B6B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37" y="4544019"/>
            <a:ext cx="2840144" cy="15061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72C4ADE9-4F5F-14DF-97CC-ED0EFAE7FFF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939802"/>
            <a:ext cx="10515600" cy="5237161"/>
          </a:xfrm>
        </p:spPr>
        <p:txBody>
          <a:bodyPr/>
          <a:lstStyle/>
          <a:p>
            <a:pPr lvl="0"/>
            <a:r>
              <a:rPr lang="pt-PT" sz="1800" b="1"/>
              <a:t>Novos comandos:</a:t>
            </a:r>
          </a:p>
          <a:p>
            <a:pPr marL="0" lvl="0" indent="0">
              <a:buNone/>
            </a:pPr>
            <a:r>
              <a:rPr lang="pt-PT" sz="1800"/>
              <a:t>    -DIM: para dimensões</a:t>
            </a:r>
          </a:p>
          <a:p>
            <a:pPr marL="0" lvl="0" indent="0">
              <a:buNone/>
            </a:pPr>
            <a:r>
              <a:rPr lang="pt-PT" sz="1800"/>
              <a:t>    -DIMALI: medida que fica alinhada com a parede, na mesma orientação</a:t>
            </a:r>
          </a:p>
          <a:p>
            <a:pPr marL="0" lvl="0" indent="0">
              <a:buNone/>
            </a:pPr>
            <a:r>
              <a:rPr lang="pt-PT" sz="1800"/>
              <a:t>    -DIMANG: ângulo formado entre duas paredes</a:t>
            </a:r>
          </a:p>
        </p:txBody>
      </p:sp>
      <p:pic>
        <p:nvPicPr>
          <p:cNvPr id="3" name="Imagem 4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5FFECB0A-06CD-C6A1-0829-42FC5D52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3" y="2839504"/>
            <a:ext cx="5047597" cy="30088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6" descr="Uma imagem com texto, captura de ecrã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16B4A1AD-BDE8-E558-E485-9B3EB89C0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097" y="2839504"/>
            <a:ext cx="5092695" cy="30397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CB186932-3F78-C233-1ECC-5E603FBFFD3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514350"/>
            <a:ext cx="10515600" cy="5662614"/>
          </a:xfrm>
        </p:spPr>
        <p:txBody>
          <a:bodyPr/>
          <a:lstStyle/>
          <a:p>
            <a:pPr lvl="0"/>
            <a:r>
              <a:rPr lang="pt-PT" sz="1800" b="1"/>
              <a:t>Aula 8 (19/10/2023)</a:t>
            </a:r>
          </a:p>
          <a:p>
            <a:pPr marL="0" lvl="0" indent="0">
              <a:buNone/>
            </a:pPr>
            <a:r>
              <a:rPr lang="pt-PT" sz="1800"/>
              <a:t>   - Construção da Lareira</a:t>
            </a:r>
          </a:p>
          <a:p>
            <a:pPr lvl="0"/>
            <a:endParaRPr lang="pt-PT"/>
          </a:p>
        </p:txBody>
      </p:sp>
      <p:pic>
        <p:nvPicPr>
          <p:cNvPr id="3" name="Imagem 4" descr="Uma imagem com texto, Software de multimédia, software, Software gráfico&#10;&#10;Descrição gerada automaticamente">
            <a:extLst>
              <a:ext uri="{FF2B5EF4-FFF2-40B4-BE49-F238E27FC236}">
                <a16:creationId xmlns:a16="http://schemas.microsoft.com/office/drawing/2014/main" id="{3F567C2C-E533-8912-BAAE-EC6536EBA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3" y="1821375"/>
            <a:ext cx="5348947" cy="32152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8" descr="Uma imagem com Retângulo, design, arte&#10;&#10;Descrição gerada automaticamente">
            <a:extLst>
              <a:ext uri="{FF2B5EF4-FFF2-40B4-BE49-F238E27FC236}">
                <a16:creationId xmlns:a16="http://schemas.microsoft.com/office/drawing/2014/main" id="{AF0DD5E5-4171-CCAF-A446-4667CCCF9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80" y="1779870"/>
            <a:ext cx="3635535" cy="325675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EAB43CE5-74C5-589A-EB1E-9CC8D9FD4DB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130300"/>
            <a:ext cx="10515600" cy="4792663"/>
          </a:xfrm>
        </p:spPr>
        <p:txBody>
          <a:bodyPr/>
          <a:lstStyle/>
          <a:p>
            <a:pPr lvl="0"/>
            <a:r>
              <a:rPr lang="pt-PT" sz="1800" b="1" dirty="0"/>
              <a:t>Aula 9 (20/10/2023)</a:t>
            </a:r>
          </a:p>
          <a:p>
            <a:pPr marL="0" lvl="0" indent="0">
              <a:buNone/>
            </a:pPr>
            <a:r>
              <a:rPr lang="pt-PT" sz="1800" b="1" dirty="0"/>
              <a:t>-Comandos Base:</a:t>
            </a:r>
          </a:p>
          <a:p>
            <a:pPr marL="0" lvl="0" indent="0">
              <a:buNone/>
            </a:pPr>
            <a:r>
              <a:rPr lang="pt-PT" sz="1800" b="1" dirty="0"/>
              <a:t>  </a:t>
            </a:r>
            <a:r>
              <a:rPr lang="pt-PT" sz="1800" dirty="0"/>
              <a:t>-EXTRUDE</a:t>
            </a:r>
          </a:p>
          <a:p>
            <a:pPr marL="0" lvl="0" indent="0">
              <a:buNone/>
            </a:pPr>
            <a:r>
              <a:rPr lang="pt-PT" sz="1800" b="1" dirty="0"/>
              <a:t>  </a:t>
            </a:r>
            <a:r>
              <a:rPr lang="pt-PT" sz="1800" dirty="0"/>
              <a:t>-HIDE</a:t>
            </a:r>
          </a:p>
          <a:p>
            <a:pPr marL="0" lvl="0" indent="0">
              <a:buNone/>
            </a:pPr>
            <a:r>
              <a:rPr lang="pt-PT" sz="1800" b="1" dirty="0"/>
              <a:t>  </a:t>
            </a:r>
            <a:r>
              <a:rPr lang="pt-PT" sz="1800" dirty="0"/>
              <a:t>-SHADE</a:t>
            </a:r>
          </a:p>
          <a:p>
            <a:pPr marL="0" lvl="0" indent="0">
              <a:buNone/>
            </a:pPr>
            <a:r>
              <a:rPr lang="pt-PT" sz="1800" b="1" dirty="0"/>
              <a:t>  </a:t>
            </a:r>
            <a:r>
              <a:rPr lang="pt-PT" sz="1800" dirty="0"/>
              <a:t>-ROTATE3D</a:t>
            </a:r>
          </a:p>
          <a:p>
            <a:pPr marL="0" lvl="0" indent="0">
              <a:buNone/>
            </a:pPr>
            <a:r>
              <a:rPr lang="pt-PT" sz="1800" b="1" dirty="0"/>
              <a:t>  </a:t>
            </a:r>
            <a:r>
              <a:rPr lang="pt-PT" sz="1800" dirty="0"/>
              <a:t>-VISUALSTYLE</a:t>
            </a:r>
          </a:p>
          <a:p>
            <a:pPr marL="0" lvl="0" indent="0">
              <a:buNone/>
            </a:pPr>
            <a:r>
              <a:rPr lang="pt-PT" sz="1800" b="1" dirty="0"/>
              <a:t>  </a:t>
            </a:r>
            <a:r>
              <a:rPr lang="pt-PT" sz="1800" dirty="0"/>
              <a:t>-INTERSECT</a:t>
            </a:r>
          </a:p>
          <a:p>
            <a:pPr marL="0" lvl="0" indent="0">
              <a:buNone/>
            </a:pPr>
            <a:r>
              <a:rPr lang="pt-PT" sz="1800" b="1" dirty="0"/>
              <a:t>  </a:t>
            </a:r>
            <a:r>
              <a:rPr lang="pt-PT" sz="1800" dirty="0"/>
              <a:t>-SUBTRACT</a:t>
            </a:r>
          </a:p>
          <a:p>
            <a:pPr marL="0" lvl="0" indent="0">
              <a:buNone/>
            </a:pPr>
            <a:r>
              <a:rPr lang="pt-PT" sz="1800" b="1" dirty="0"/>
              <a:t>  </a:t>
            </a:r>
            <a:r>
              <a:rPr lang="pt-PT" sz="1800" dirty="0"/>
              <a:t>-SHADE</a:t>
            </a:r>
            <a:endParaRPr lang="pt-PT" sz="1800" b="1" dirty="0"/>
          </a:p>
          <a:p>
            <a:pPr lvl="0"/>
            <a:endParaRPr lang="pt-PT" sz="1800" b="1" dirty="0"/>
          </a:p>
          <a:p>
            <a:pPr lvl="0"/>
            <a:endParaRPr lang="pt-PT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E2A62D9D-35EB-5903-8A60-707CD2137F6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1857" y="1543050"/>
            <a:ext cx="4286249" cy="3771899"/>
          </a:xfrm>
        </p:spPr>
        <p:txBody>
          <a:bodyPr/>
          <a:lstStyle/>
          <a:p>
            <a:pPr lvl="0"/>
            <a:r>
              <a:rPr lang="pt-PT" sz="1800" b="1"/>
              <a:t>Aula 10 (26/10/2023)</a:t>
            </a:r>
          </a:p>
          <a:p>
            <a:pPr marL="0" lvl="0" indent="0">
              <a:buNone/>
            </a:pPr>
            <a:r>
              <a:rPr lang="pt-PT" sz="1800"/>
              <a:t>    -Mobiliário de casa de banho;</a:t>
            </a:r>
          </a:p>
          <a:p>
            <a:pPr marL="0" lvl="0" indent="0">
              <a:buNone/>
            </a:pPr>
            <a:r>
              <a:rPr lang="pt-PT" sz="1800"/>
              <a:t>    - Criação do layer: mobiliário;</a:t>
            </a:r>
          </a:p>
          <a:p>
            <a:pPr marL="0" lvl="0" indent="0">
              <a:buNone/>
            </a:pPr>
            <a:r>
              <a:rPr lang="pt-PT" sz="1800"/>
              <a:t>    - A partir da empresa Roca, conseguimos obter o mobiliário em planta e em dwg neste site: </a:t>
            </a:r>
            <a:r>
              <a:rPr lang="pt-PT" sz="1800">
                <a:hlinkClick r:id="rId2"/>
              </a:rPr>
              <a:t>https://www.roca.pt/</a:t>
            </a:r>
            <a:r>
              <a:rPr lang="pt-PT" sz="1800"/>
              <a:t> ;</a:t>
            </a:r>
          </a:p>
          <a:p>
            <a:pPr marL="0" lvl="0" indent="0">
              <a:buNone/>
            </a:pPr>
            <a:r>
              <a:rPr lang="pt-PT" sz="1800"/>
              <a:t>    - Clicar em qualquer mobiliário e mais abaixo clicar em “Ficheiros 2D e 3D”, automaticamente o mobiliário escolhido irá aparecer no AutoCad para depois ser escalado.</a:t>
            </a:r>
          </a:p>
          <a:p>
            <a:pPr lvl="0"/>
            <a:endParaRPr lang="pt-PT"/>
          </a:p>
        </p:txBody>
      </p:sp>
      <p:pic>
        <p:nvPicPr>
          <p:cNvPr id="3" name="Imagem 4" descr="Uma imagem com texto, captura de ecrã, casa de banho, retrete&#10;&#10;Descrição gerada automaticamente">
            <a:extLst>
              <a:ext uri="{FF2B5EF4-FFF2-40B4-BE49-F238E27FC236}">
                <a16:creationId xmlns:a16="http://schemas.microsoft.com/office/drawing/2014/main" id="{907D3952-9CAA-6AFD-5E52-4F931EE0C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297" y="1244598"/>
            <a:ext cx="4166646" cy="18101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6" descr="Uma imagem com texto, captura de ecrã, Tipo de letra, diagrama&#10;&#10;Descrição gerada automaticamente">
            <a:extLst>
              <a:ext uri="{FF2B5EF4-FFF2-40B4-BE49-F238E27FC236}">
                <a16:creationId xmlns:a16="http://schemas.microsoft.com/office/drawing/2014/main" id="{954C3E6C-6C1A-891D-0C78-27CD376B8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624" y="3860368"/>
            <a:ext cx="4418280" cy="15511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eta: Para a Direita 7">
            <a:extLst>
              <a:ext uri="{FF2B5EF4-FFF2-40B4-BE49-F238E27FC236}">
                <a16:creationId xmlns:a16="http://schemas.microsoft.com/office/drawing/2014/main" id="{940604FF-2331-54DC-CA74-2DDFCDD2A353}"/>
              </a:ext>
            </a:extLst>
          </p:cNvPr>
          <p:cNvSpPr/>
          <p:nvPr/>
        </p:nvSpPr>
        <p:spPr>
          <a:xfrm rot="10799991">
            <a:off x="9449811" y="4475165"/>
            <a:ext cx="449802" cy="160778"/>
          </a:xfrm>
          <a:custGeom>
            <a:avLst>
              <a:gd name="f0" fmla="val 1774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172C5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Seta: Para Baixo 8">
            <a:extLst>
              <a:ext uri="{FF2B5EF4-FFF2-40B4-BE49-F238E27FC236}">
                <a16:creationId xmlns:a16="http://schemas.microsoft.com/office/drawing/2014/main" id="{94C5A485-FB19-C818-F604-C9BB89691DF6}"/>
              </a:ext>
            </a:extLst>
          </p:cNvPr>
          <p:cNvSpPr/>
          <p:nvPr/>
        </p:nvSpPr>
        <p:spPr>
          <a:xfrm>
            <a:off x="10663741" y="2095503"/>
            <a:ext cx="228600" cy="482602"/>
          </a:xfrm>
          <a:custGeom>
            <a:avLst>
              <a:gd name="f0" fmla="val 16484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172C5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05667F-CB88-546B-F2E8-36CCF54B5E0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t-PT"/>
              <a:t>Semana 1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3652D41-E3B9-78E3-EBB9-E750381276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71550" y="1350166"/>
            <a:ext cx="2421733" cy="564358"/>
          </a:xfrm>
        </p:spPr>
        <p:txBody>
          <a:bodyPr/>
          <a:lstStyle/>
          <a:p>
            <a:pPr marL="0" lvl="0" indent="0">
              <a:buNone/>
            </a:pPr>
            <a:r>
              <a:rPr lang="pt-PT" sz="1800" b="1"/>
              <a:t>Aula 1 (22/09/2023)</a:t>
            </a:r>
          </a:p>
          <a:p>
            <a:pPr marL="0" lvl="0" indent="0">
              <a:buNone/>
            </a:pPr>
            <a:endParaRPr lang="pt-PT" sz="1600"/>
          </a:p>
          <a:p>
            <a:pPr marL="0" lvl="0" indent="0">
              <a:buNone/>
            </a:pPr>
            <a:endParaRPr lang="pt-PT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CFEBC9A-C341-C644-A42B-ED9066EA9E87}"/>
              </a:ext>
            </a:extLst>
          </p:cNvPr>
          <p:cNvSpPr txBox="1"/>
          <p:nvPr/>
        </p:nvSpPr>
        <p:spPr>
          <a:xfrm>
            <a:off x="1042992" y="2014542"/>
            <a:ext cx="11022808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Introdução à disciplina de Representação Digital;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Apresentação dos programas que iremos dar uso na disciplina : Notepad+; AutoCad 2021; Filezilla; 3D Max 21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Criação do site, onde iremos meter todos os trabalhos feitos ao longo do semestre: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- 1º: Iniciação da conta no Filezilla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</a:t>
            </a:r>
          </a:p>
        </p:txBody>
      </p:sp>
      <p:pic>
        <p:nvPicPr>
          <p:cNvPr id="5" name="Imagem 5" descr="Uma imagem com texto, captura de ecrã, software, ecrã&#10;&#10;Descrição gerada automaticamente">
            <a:extLst>
              <a:ext uri="{FF2B5EF4-FFF2-40B4-BE49-F238E27FC236}">
                <a16:creationId xmlns:a16="http://schemas.microsoft.com/office/drawing/2014/main" id="{960C4E11-9E02-038B-54A1-52C5C9436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66" y="3151900"/>
            <a:ext cx="4711711" cy="29337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4439E10A-2806-567D-F327-AA558BEAD0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406395"/>
            <a:ext cx="5842001" cy="5770558"/>
          </a:xfrm>
        </p:spPr>
        <p:txBody>
          <a:bodyPr/>
          <a:lstStyle/>
          <a:p>
            <a:pPr lvl="0"/>
            <a:r>
              <a:rPr lang="pt-PT" sz="1800" b="1"/>
              <a:t>Comandos novos:</a:t>
            </a:r>
          </a:p>
          <a:p>
            <a:pPr marL="0" lvl="0" indent="0">
              <a:buNone/>
            </a:pPr>
            <a:r>
              <a:rPr lang="pt-PT" sz="1800" b="1"/>
              <a:t>    </a:t>
            </a:r>
            <a:r>
              <a:rPr lang="pt-PT" sz="1800"/>
              <a:t>-”COPYCLIP” e “PASTECLIP”- fazer a transferência de um ficheiro para outro</a:t>
            </a:r>
            <a:endParaRPr lang="pt-PT" sz="1800" b="1"/>
          </a:p>
        </p:txBody>
      </p:sp>
      <p:pic>
        <p:nvPicPr>
          <p:cNvPr id="3" name="Imagem 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2815A21D-C792-3C31-EA6D-3001D4112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3" y="1514456"/>
            <a:ext cx="2870201" cy="17131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6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EAFCF78C-1159-96F4-4A13-EC24553C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531" y="1508183"/>
            <a:ext cx="2932965" cy="17561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ixaDeTexto 7">
            <a:extLst>
              <a:ext uri="{FF2B5EF4-FFF2-40B4-BE49-F238E27FC236}">
                <a16:creationId xmlns:a16="http://schemas.microsoft.com/office/drawing/2014/main" id="{F431FDDB-1EDB-4245-CCBB-9580A7CFAE60}"/>
              </a:ext>
            </a:extLst>
          </p:cNvPr>
          <p:cNvSpPr txBox="1"/>
          <p:nvPr/>
        </p:nvSpPr>
        <p:spPr>
          <a:xfrm>
            <a:off x="476246" y="3429000"/>
            <a:ext cx="668020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-Comando: WBLOCK- criado para criar ficheiros novos a partir de parte dos ficheiros originais, selecionando apenas esses objetos.</a:t>
            </a:r>
          </a:p>
        </p:txBody>
      </p:sp>
      <p:pic>
        <p:nvPicPr>
          <p:cNvPr id="6" name="Imagem 9" descr="Uma imagem com texto, eletrónica, captura de ecrã, software&#10;&#10;Descrição gerada automaticamente">
            <a:extLst>
              <a:ext uri="{FF2B5EF4-FFF2-40B4-BE49-F238E27FC236}">
                <a16:creationId xmlns:a16="http://schemas.microsoft.com/office/drawing/2014/main" id="{ED653D2B-8CA7-6932-B090-6F4F27FD1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3" y="4126220"/>
            <a:ext cx="2299587" cy="243465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eta: Para a Direita 10">
            <a:extLst>
              <a:ext uri="{FF2B5EF4-FFF2-40B4-BE49-F238E27FC236}">
                <a16:creationId xmlns:a16="http://schemas.microsoft.com/office/drawing/2014/main" id="{39164B26-E276-95B3-ACDD-E70D30E2B1D1}"/>
              </a:ext>
            </a:extLst>
          </p:cNvPr>
          <p:cNvSpPr/>
          <p:nvPr/>
        </p:nvSpPr>
        <p:spPr>
          <a:xfrm>
            <a:off x="3550377" y="5212354"/>
            <a:ext cx="565154" cy="262377"/>
          </a:xfrm>
          <a:custGeom>
            <a:avLst>
              <a:gd name="f0" fmla="val 16586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172C5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CaixaDeTexto 11">
            <a:extLst>
              <a:ext uri="{FF2B5EF4-FFF2-40B4-BE49-F238E27FC236}">
                <a16:creationId xmlns:a16="http://schemas.microsoft.com/office/drawing/2014/main" id="{AF538AD5-9D91-3DE2-B8EA-719DFD006DA5}"/>
              </a:ext>
            </a:extLst>
          </p:cNvPr>
          <p:cNvSpPr txBox="1"/>
          <p:nvPr/>
        </p:nvSpPr>
        <p:spPr>
          <a:xfrm>
            <a:off x="4115531" y="5013069"/>
            <a:ext cx="2584451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Alinhar esses objetos ao desenho original da planta</a:t>
            </a:r>
          </a:p>
        </p:txBody>
      </p:sp>
      <p:sp>
        <p:nvSpPr>
          <p:cNvPr id="9" name="Seta: Para a Direita 12">
            <a:extLst>
              <a:ext uri="{FF2B5EF4-FFF2-40B4-BE49-F238E27FC236}">
                <a16:creationId xmlns:a16="http://schemas.microsoft.com/office/drawing/2014/main" id="{DEAD5B3F-9ABD-43F8-E970-5EB075A119EA}"/>
              </a:ext>
            </a:extLst>
          </p:cNvPr>
          <p:cNvSpPr/>
          <p:nvPr/>
        </p:nvSpPr>
        <p:spPr>
          <a:xfrm>
            <a:off x="6884051" y="5221864"/>
            <a:ext cx="533396" cy="252877"/>
          </a:xfrm>
          <a:custGeom>
            <a:avLst>
              <a:gd name="f0" fmla="val 1648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172C5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0" name="Imagem 14" descr="Uma imagem com texto, captura de ecrã, mapa, software&#10;&#10;Descrição gerada automaticamente">
            <a:extLst>
              <a:ext uri="{FF2B5EF4-FFF2-40B4-BE49-F238E27FC236}">
                <a16:creationId xmlns:a16="http://schemas.microsoft.com/office/drawing/2014/main" id="{79EE6F9C-E3E1-564C-38C7-B68738ECD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0678" y="2662787"/>
            <a:ext cx="2991624" cy="1790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m 16" descr="Uma imagem com captura de ecrã, Gráficos, file, design gráfico&#10;&#10;Descrição gerada automaticamente">
            <a:extLst>
              <a:ext uri="{FF2B5EF4-FFF2-40B4-BE49-F238E27FC236}">
                <a16:creationId xmlns:a16="http://schemas.microsoft.com/office/drawing/2014/main" id="{3B9C417F-E725-82EF-0E6A-0FAF5B4F2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5251" y="4552276"/>
            <a:ext cx="1949107" cy="184493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273DB902-5DB3-ECC3-21E8-CA908C10CA9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381003"/>
            <a:ext cx="10515600" cy="5795960"/>
          </a:xfrm>
        </p:spPr>
        <p:txBody>
          <a:bodyPr/>
          <a:lstStyle/>
          <a:p>
            <a:pPr lvl="0"/>
            <a:r>
              <a:rPr lang="pt-PT" sz="1800" b="1"/>
              <a:t>Aula 11 (27/10/2023)</a:t>
            </a:r>
          </a:p>
          <a:p>
            <a:pPr marL="0" lvl="0" indent="0">
              <a:buNone/>
            </a:pPr>
            <a:endParaRPr lang="pt-PT" sz="1800" b="1"/>
          </a:p>
          <a:p>
            <a:pPr lvl="0"/>
            <a:endParaRPr lang="pt-PT"/>
          </a:p>
        </p:txBody>
      </p:sp>
      <p:pic>
        <p:nvPicPr>
          <p:cNvPr id="3" name="Imagem 4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6E5BFC3B-723A-B1CF-C763-5B6F2FA35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297" y="1475265"/>
            <a:ext cx="2806705" cy="16741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id="{B3B723BA-F164-D1BA-B4FB-A98677E34452}"/>
              </a:ext>
            </a:extLst>
          </p:cNvPr>
          <p:cNvSpPr txBox="1"/>
          <p:nvPr/>
        </p:nvSpPr>
        <p:spPr>
          <a:xfrm>
            <a:off x="1003297" y="908054"/>
            <a:ext cx="225059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-Construção do Corte</a:t>
            </a:r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B8612734-8324-8FD5-8683-33D33B47B113}"/>
              </a:ext>
            </a:extLst>
          </p:cNvPr>
          <p:cNvSpPr txBox="1"/>
          <p:nvPr/>
        </p:nvSpPr>
        <p:spPr>
          <a:xfrm>
            <a:off x="5092695" y="1475265"/>
            <a:ext cx="6845298" cy="2862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-Dada a imagem que nos foi dada com o respetivo corte, devemos alinhar e escalar a planta de modo a que consigamos obter as medidas pretendidas para a realização do corte;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 Puxar todas as linhas que aparecem no corte, tanto as que estão a ser cortadas como as de vista.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-Criação dos Layers Cortes e das vistas e associar essas linhas a esse layers;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-Layers: Corte 10; Vista 10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Imagem 8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ED7A14C7-F4E3-F9E5-E3BC-D53FA51AD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297" y="3351303"/>
            <a:ext cx="2806705" cy="16853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m 10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93DB1503-B67B-74AA-4038-A38A04D09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984305"/>
            <a:ext cx="3962396" cy="236410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8C253127-CCB0-C4C3-26A1-0A70785B58C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22254"/>
            <a:ext cx="10515600" cy="5954709"/>
          </a:xfrm>
        </p:spPr>
        <p:txBody>
          <a:bodyPr/>
          <a:lstStyle/>
          <a:p>
            <a:pPr lvl="0"/>
            <a:r>
              <a:rPr lang="pt-PT" sz="1800" b="1"/>
              <a:t>Detalhes do corte</a:t>
            </a:r>
          </a:p>
        </p:txBody>
      </p:sp>
      <p:pic>
        <p:nvPicPr>
          <p:cNvPr id="3" name="Imagem 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22D1B273-6799-1BE8-B242-59E55A9A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97" y="1132365"/>
            <a:ext cx="2794004" cy="16665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6" descr="Uma imagem com captura de ecrã, texto, Software de multimédia, software&#10;&#10;Descrição gerada automaticamente">
            <a:extLst>
              <a:ext uri="{FF2B5EF4-FFF2-40B4-BE49-F238E27FC236}">
                <a16:creationId xmlns:a16="http://schemas.microsoft.com/office/drawing/2014/main" id="{DD091A6D-2AA9-77E2-312A-B9919DE52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97" y="3429000"/>
            <a:ext cx="2862986" cy="17115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8" descr="Uma imagem com texto, captura de ecrã, ecrã, Software de multimédia&#10;&#10;Descrição gerada automaticamente">
            <a:extLst>
              <a:ext uri="{FF2B5EF4-FFF2-40B4-BE49-F238E27FC236}">
                <a16:creationId xmlns:a16="http://schemas.microsoft.com/office/drawing/2014/main" id="{A08E3CDD-A0D4-8DEE-CA10-0303A5B96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221" y="1132365"/>
            <a:ext cx="2794004" cy="16689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m 10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A5D619B8-BA40-F54C-7E87-19B8663C3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009" y="3331835"/>
            <a:ext cx="2792531" cy="166897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CaixaDeTexto 11">
            <a:extLst>
              <a:ext uri="{FF2B5EF4-FFF2-40B4-BE49-F238E27FC236}">
                <a16:creationId xmlns:a16="http://schemas.microsoft.com/office/drawing/2014/main" id="{EB5A9038-60E3-E80B-8837-FE7FA12741E7}"/>
              </a:ext>
            </a:extLst>
          </p:cNvPr>
          <p:cNvSpPr txBox="1"/>
          <p:nvPr/>
        </p:nvSpPr>
        <p:spPr>
          <a:xfrm>
            <a:off x="4349727" y="2460943"/>
            <a:ext cx="2617314" cy="1477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1ªCamada: </a:t>
            </a: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Betume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2ºCamada:</a:t>
            </a: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Membrana de impermeabilização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3ºCamada:</a:t>
            </a: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Isolamento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4ºCamada:</a:t>
            </a: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Lajes de Betão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B11FD430-B87E-5027-CEF6-C8F2C578C1F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488947"/>
            <a:ext cx="10515600" cy="5688016"/>
          </a:xfrm>
        </p:spPr>
        <p:txBody>
          <a:bodyPr/>
          <a:lstStyle/>
          <a:p>
            <a:pPr lvl="0"/>
            <a:r>
              <a:rPr lang="pt-PT" sz="1800" b="1" dirty="0"/>
              <a:t>Aula 12 (02/11/2023)</a:t>
            </a:r>
          </a:p>
          <a:p>
            <a:pPr marL="0" lvl="0" indent="0">
              <a:buNone/>
            </a:pPr>
            <a:r>
              <a:rPr lang="pt-PT" sz="1800" b="1" dirty="0"/>
              <a:t>   </a:t>
            </a:r>
            <a:r>
              <a:rPr lang="pt-PT" sz="1800" dirty="0"/>
              <a:t> -Introdução à modelação 3D</a:t>
            </a:r>
          </a:p>
          <a:p>
            <a:pPr marL="0" lvl="0" indent="0">
              <a:buNone/>
            </a:pPr>
            <a:r>
              <a:rPr lang="pt-PT" sz="1800" b="1" dirty="0"/>
              <a:t>    </a:t>
            </a:r>
            <a:r>
              <a:rPr lang="pt-PT" sz="1800" dirty="0"/>
              <a:t>-Criação de novas </a:t>
            </a:r>
            <a:r>
              <a:rPr lang="pt-PT" sz="1800" dirty="0" err="1"/>
              <a:t>layers</a:t>
            </a:r>
            <a:r>
              <a:rPr lang="pt-PT" sz="1800" dirty="0"/>
              <a:t>:</a:t>
            </a:r>
            <a:endParaRPr lang="pt-PT" sz="1800" b="1" dirty="0"/>
          </a:p>
          <a:p>
            <a:pPr lvl="0"/>
            <a:endParaRPr lang="pt-PT" dirty="0"/>
          </a:p>
        </p:txBody>
      </p:sp>
      <p:pic>
        <p:nvPicPr>
          <p:cNvPr id="3" name="Imagem 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338EF669-AAB9-0D5A-3254-BFEA0599F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835" y="1746247"/>
            <a:ext cx="3118140" cy="20352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ixaDeTexto 5">
            <a:extLst>
              <a:ext uri="{FF2B5EF4-FFF2-40B4-BE49-F238E27FC236}">
                <a16:creationId xmlns:a16="http://schemas.microsoft.com/office/drawing/2014/main" id="{2C1E8010-F27B-3529-6620-E96123ACBC58}"/>
              </a:ext>
            </a:extLst>
          </p:cNvPr>
          <p:cNvSpPr txBox="1"/>
          <p:nvPr/>
        </p:nvSpPr>
        <p:spPr>
          <a:xfrm>
            <a:off x="5446806" y="836017"/>
            <a:ext cx="5703789" cy="3139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-Fazer uma linha vertical com a layer “Elementos verticais” com 30 cm e com o midpoint da mesma criar uma linha horizontal com 50 cm respetivamente;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-Fazer OFFSET com 15 cm e traçar o primeiro ponto “F”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-A partir do midpoint da linha à esquerda do ponto “F”  marcar o ponto“V”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-Fazer uma circunferência com origem no ponto F e com raio de 8cm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-Fazer OFFSET de 1cm das circunferência e repetir 10 vezes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-No ponto V fazer uma circunferência de 0.25cm de raio para definir as linhas da parábola 1</a:t>
            </a:r>
          </a:p>
        </p:txBody>
      </p:sp>
      <p:pic>
        <p:nvPicPr>
          <p:cNvPr id="5" name="Imagem 7" descr="Uma imagem com captura de ecrã, texto, Software de multimédia, software&#10;&#10;Descrição gerada automaticamente">
            <a:extLst>
              <a:ext uri="{FF2B5EF4-FFF2-40B4-BE49-F238E27FC236}">
                <a16:creationId xmlns:a16="http://schemas.microsoft.com/office/drawing/2014/main" id="{7F83813B-6B5E-C55E-F152-4CFB64104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61" y="4322396"/>
            <a:ext cx="3581988" cy="20466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m 9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129E1699-5B16-6691-A551-C4DF6590D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612" y="4322396"/>
            <a:ext cx="3302255" cy="20466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m 13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A3E9B32B-62DB-CCF2-19FA-83DF7B69D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330" y="4322396"/>
            <a:ext cx="3251615" cy="20466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AAAE4B30-A03F-C0D0-1171-336F648BF03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51801" y="933446"/>
            <a:ext cx="4800600" cy="3184526"/>
          </a:xfrm>
        </p:spPr>
        <p:txBody>
          <a:bodyPr/>
          <a:lstStyle/>
          <a:p>
            <a:pPr lvl="0"/>
            <a:r>
              <a:rPr lang="pt-PT" sz="1800"/>
              <a:t>Parábolas</a:t>
            </a:r>
          </a:p>
          <a:p>
            <a:pPr marL="0" lvl="0" indent="0">
              <a:buNone/>
            </a:pPr>
            <a:r>
              <a:rPr lang="pt-PT" sz="1800"/>
              <a:t>- Utilização do layer com o nome : “Parábola 1”</a:t>
            </a:r>
          </a:p>
          <a:p>
            <a:pPr marL="0" lvl="0" indent="0">
              <a:buNone/>
            </a:pPr>
            <a:r>
              <a:rPr lang="pt-PT" sz="1800"/>
              <a:t>-Utlização do comando SPLINE</a:t>
            </a:r>
          </a:p>
          <a:p>
            <a:pPr marL="0" lvl="0" indent="0">
              <a:buNone/>
            </a:pPr>
            <a:r>
              <a:rPr lang="pt-PT" sz="1800"/>
              <a:t>- Fazer OFFSET de 0.5 da parábola 1 e mudar para a layer “Parábola 2”</a:t>
            </a:r>
          </a:p>
          <a:p>
            <a:pPr marL="0" lvl="0" indent="0">
              <a:buNone/>
            </a:pPr>
            <a:r>
              <a:rPr lang="pt-PT" sz="1800"/>
              <a:t>-Para fechar as duas parábolas usamos os comandos: MIRROR e PEDIT</a:t>
            </a:r>
          </a:p>
        </p:txBody>
      </p:sp>
      <p:pic>
        <p:nvPicPr>
          <p:cNvPr id="3" name="Imagem 4" descr="Uma imagem com texto, captura de ecrã, diagrama, Software de multimédia&#10;&#10;Descrição gerada automaticamente">
            <a:extLst>
              <a:ext uri="{FF2B5EF4-FFF2-40B4-BE49-F238E27FC236}">
                <a16:creationId xmlns:a16="http://schemas.microsoft.com/office/drawing/2014/main" id="{914717B1-3458-A985-1DE9-05EE81CAE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06" y="266703"/>
            <a:ext cx="3083109" cy="1842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6" descr="Uma imagem com texto, captura de ecrã, diagrama, Software de multimédia&#10;&#10;Descrição gerada automaticamente">
            <a:extLst>
              <a:ext uri="{FF2B5EF4-FFF2-40B4-BE49-F238E27FC236}">
                <a16:creationId xmlns:a16="http://schemas.microsoft.com/office/drawing/2014/main" id="{BE4627EF-529F-90B5-A1A8-F2791796B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877" y="3555077"/>
            <a:ext cx="4392448" cy="27349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8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0DE182E8-5AFE-0ADC-B466-DED8ED758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43" y="2405411"/>
            <a:ext cx="3083109" cy="19375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m 10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335D3E33-8ED6-9BD4-A3AF-3852AD25B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06" y="4639025"/>
            <a:ext cx="3083109" cy="179073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ção de Conteúdo 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E4A2C26F-1CAD-5476-0525-7D77759A0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141" y="3473448"/>
            <a:ext cx="3752880" cy="2360615"/>
          </a:xfrm>
        </p:spPr>
      </p:pic>
      <p:pic>
        <p:nvPicPr>
          <p:cNvPr id="3" name="Imagem 6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A1F226A8-11DA-CDB9-F148-6A662CDA6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41" y="609959"/>
            <a:ext cx="3750960" cy="22221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8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15FF0AC3-EB04-7B0B-7EC4-6EA284136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647" y="3335383"/>
            <a:ext cx="4226704" cy="26367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ixaDeTexto 10">
            <a:extLst>
              <a:ext uri="{FF2B5EF4-FFF2-40B4-BE49-F238E27FC236}">
                <a16:creationId xmlns:a16="http://schemas.microsoft.com/office/drawing/2014/main" id="{5C65E2F3-BB51-C6D7-FA7E-A7043BDA0FF3}"/>
              </a:ext>
            </a:extLst>
          </p:cNvPr>
          <p:cNvSpPr txBox="1"/>
          <p:nvPr/>
        </p:nvSpPr>
        <p:spPr>
          <a:xfrm>
            <a:off x="6746095" y="1282702"/>
            <a:ext cx="4512454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Comandos “SURFTAB1”  e “SURFTAB2”de 30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Comando REVSURF com eixo de revolução 0 e 360 graus de ângulo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Comando ORBIT para mexer em 3D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Comando SHADE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1F08E1-A8C4-32A0-970F-E50FFD4EE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Aula 13 (03/11/2023)- Iniciação à extrusão da Casa do Siza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251B07E-C351-A3A0-60D7-72F61F5FB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336676"/>
            <a:ext cx="10515600" cy="5330823"/>
          </a:xfrm>
        </p:spPr>
        <p:txBody>
          <a:bodyPr>
            <a:normAutofit/>
          </a:bodyPr>
          <a:lstStyle/>
          <a:p>
            <a:r>
              <a:rPr lang="pt-PT" sz="1800" dirty="0"/>
              <a:t>Comandos utilizados:</a:t>
            </a:r>
          </a:p>
          <a:p>
            <a:pPr marL="0" indent="0">
              <a:buNone/>
            </a:pPr>
            <a:r>
              <a:rPr lang="pt-PT" sz="1800" dirty="0"/>
              <a:t>     - </a:t>
            </a:r>
            <a:r>
              <a:rPr lang="pt-PT" sz="1800" b="1" dirty="0"/>
              <a:t>SUBTRACT</a:t>
            </a:r>
          </a:p>
          <a:p>
            <a:pPr marL="0" indent="0">
              <a:buNone/>
            </a:pPr>
            <a:r>
              <a:rPr lang="pt-PT" sz="1800" dirty="0"/>
              <a:t>     - </a:t>
            </a:r>
            <a:r>
              <a:rPr lang="pt-PT" sz="1800" b="1" dirty="0"/>
              <a:t>UNION</a:t>
            </a:r>
          </a:p>
          <a:p>
            <a:pPr marL="0" indent="0">
              <a:buNone/>
            </a:pPr>
            <a:r>
              <a:rPr lang="pt-PT" sz="1800" dirty="0"/>
              <a:t>     - </a:t>
            </a:r>
            <a:r>
              <a:rPr lang="pt-PT" sz="1800" b="1" dirty="0"/>
              <a:t>INTERSECT</a:t>
            </a:r>
          </a:p>
          <a:p>
            <a:pPr marL="0" indent="0">
              <a:buNone/>
            </a:pPr>
            <a:r>
              <a:rPr lang="pt-PT" sz="1800" dirty="0"/>
              <a:t>     - </a:t>
            </a:r>
            <a:r>
              <a:rPr lang="pt-PT" sz="1800" b="1" dirty="0"/>
              <a:t>EXTRUDE</a:t>
            </a:r>
          </a:p>
          <a:p>
            <a:pPr marL="0" indent="0">
              <a:buNone/>
            </a:pPr>
            <a:r>
              <a:rPr lang="pt-PT" sz="1800" dirty="0"/>
              <a:t>     - </a:t>
            </a:r>
            <a:r>
              <a:rPr lang="pt-PT" sz="1800" b="1" dirty="0"/>
              <a:t>VISUALSTYLE</a:t>
            </a:r>
          </a:p>
          <a:p>
            <a:pPr marL="0" indent="0">
              <a:buNone/>
            </a:pPr>
            <a:r>
              <a:rPr lang="pt-PT" sz="1800" dirty="0"/>
              <a:t>     - </a:t>
            </a:r>
            <a:r>
              <a:rPr lang="pt-PT" sz="1800" b="1" dirty="0"/>
              <a:t>JOIN / PEDIT</a:t>
            </a:r>
          </a:p>
          <a:p>
            <a:pPr marL="0" indent="0">
              <a:buNone/>
            </a:pPr>
            <a:r>
              <a:rPr lang="pt-PT" sz="1800" b="1" dirty="0"/>
              <a:t>1º-</a:t>
            </a:r>
            <a:r>
              <a:rPr lang="pt-PT" sz="1800" dirty="0"/>
              <a:t> Começamos por abrir uma nova janela no </a:t>
            </a:r>
            <a:r>
              <a:rPr lang="pt-PT" sz="1800" dirty="0" err="1"/>
              <a:t>AutoCad</a:t>
            </a:r>
            <a:r>
              <a:rPr lang="pt-PT" sz="1800" dirty="0"/>
              <a:t> e nela desenhamos com as medidas que preferirmos, dois sólidos em 2D;</a:t>
            </a:r>
          </a:p>
          <a:p>
            <a:pPr marL="0" indent="0">
              <a:buNone/>
            </a:pPr>
            <a:r>
              <a:rPr lang="pt-PT" sz="1800" b="1" dirty="0"/>
              <a:t>2º-</a:t>
            </a:r>
            <a:r>
              <a:rPr lang="pt-PT" sz="1800" dirty="0"/>
              <a:t> Para passarmos para 3D temos de utilizar o comando </a:t>
            </a:r>
            <a:r>
              <a:rPr lang="pt-PT" sz="1800" b="1" dirty="0"/>
              <a:t>ORBIT</a:t>
            </a:r>
            <a:r>
              <a:rPr lang="pt-PT" sz="1800" dirty="0"/>
              <a:t> e automaticamente, os sólidos que estavam em 2D passaram para 2D;</a:t>
            </a:r>
          </a:p>
          <a:p>
            <a:pPr marL="0" indent="0">
              <a:buNone/>
            </a:pPr>
            <a:r>
              <a:rPr lang="pt-PT" sz="1800" b="1" dirty="0"/>
              <a:t>3º-</a:t>
            </a:r>
            <a:r>
              <a:rPr lang="pt-PT" sz="1800" dirty="0"/>
              <a:t> Utilizar o comando </a:t>
            </a:r>
            <a:r>
              <a:rPr lang="pt-PT" sz="1800" b="1" dirty="0"/>
              <a:t>EXTRUDE </a:t>
            </a:r>
            <a:r>
              <a:rPr lang="pt-PT" sz="1800" dirty="0"/>
              <a:t>e selecionamos as linhas do sólido dando uma certa altura;</a:t>
            </a:r>
          </a:p>
          <a:p>
            <a:pPr marL="0" indent="0">
              <a:buNone/>
            </a:pPr>
            <a:r>
              <a:rPr lang="pt-PT" sz="1800" b="1" dirty="0"/>
              <a:t>4º- </a:t>
            </a:r>
            <a:r>
              <a:rPr lang="pt-PT" sz="1800" dirty="0"/>
              <a:t>Com o comando </a:t>
            </a:r>
            <a:r>
              <a:rPr lang="pt-PT" sz="1800" b="1" dirty="0"/>
              <a:t>VISUALSTYLES</a:t>
            </a:r>
            <a:r>
              <a:rPr lang="pt-PT" sz="1800" dirty="0"/>
              <a:t>, e clicando em “</a:t>
            </a:r>
            <a:r>
              <a:rPr lang="pt-PT" sz="1800" dirty="0" err="1"/>
              <a:t>wireframe</a:t>
            </a:r>
            <a:r>
              <a:rPr lang="pt-PT" sz="1800" dirty="0"/>
              <a:t>” conseguimos ver só as arestas dos sólidos e as linhas que o compõe, no entanto, se clicarmos no “</a:t>
            </a:r>
            <a:r>
              <a:rPr lang="pt-PT" sz="1800" dirty="0" err="1"/>
              <a:t>shade</a:t>
            </a:r>
            <a:r>
              <a:rPr lang="pt-PT" sz="1800" dirty="0"/>
              <a:t>” deixamos de ver as arestas e passamos a ver as sombras dos sólidos;</a:t>
            </a:r>
            <a:endParaRPr lang="pt-PT" sz="1800" b="1" dirty="0"/>
          </a:p>
          <a:p>
            <a:pPr marL="0" indent="0">
              <a:buNone/>
            </a:pPr>
            <a:endParaRPr lang="pt-PT" sz="1800" b="1" dirty="0"/>
          </a:p>
          <a:p>
            <a:pPr marL="0" indent="0">
              <a:buNone/>
            </a:pPr>
            <a:endParaRPr lang="pt-PT" sz="1800" b="1" dirty="0"/>
          </a:p>
        </p:txBody>
      </p:sp>
      <p:pic>
        <p:nvPicPr>
          <p:cNvPr id="5" name="Imagem 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9B94A2ED-A06A-14C8-441B-92A5B73FF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24" y="1336676"/>
            <a:ext cx="3685367" cy="219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15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EC48BC-B3AA-B6A9-541F-5C1B49F3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57127EE-2494-8D2D-5780-01C6582DA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6320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7">
            <a:extLst>
              <a:ext uri="{FF2B5EF4-FFF2-40B4-BE49-F238E27FC236}">
                <a16:creationId xmlns:a16="http://schemas.microsoft.com/office/drawing/2014/main" id="{DE41DDF1-6F24-7C8A-425F-7815B10E42C6}"/>
              </a:ext>
            </a:extLst>
          </p:cNvPr>
          <p:cNvSpPr txBox="1"/>
          <p:nvPr/>
        </p:nvSpPr>
        <p:spPr>
          <a:xfrm>
            <a:off x="200271" y="3129817"/>
            <a:ext cx="2507668" cy="3282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402" tIns="25402" rIns="25402" bIns="25402" anchor="ctr" anchorCtr="1" compatLnSpc="1">
            <a:spAutoFit/>
          </a:bodyPr>
          <a:lstStyle/>
          <a:p>
            <a:pPr marL="228600" marR="0" lvl="0" indent="-22860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Criação das </a:t>
            </a:r>
            <a:r>
              <a:rPr lang="pt-PT" sz="1800" b="1" i="0" u="none" strike="noStrike" kern="1200" cap="none" spc="0" baseline="0" dirty="0" err="1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Layers</a:t>
            </a:r>
            <a:endParaRPr lang="pt-PT" sz="1800" b="1" i="0" u="none" strike="noStrike" kern="1200" cap="none" spc="0" baseline="0" dirty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3" name="CaixaDeTexto 38">
            <a:extLst>
              <a:ext uri="{FF2B5EF4-FFF2-40B4-BE49-F238E27FC236}">
                <a16:creationId xmlns:a16="http://schemas.microsoft.com/office/drawing/2014/main" id="{545A0F88-8BD8-F559-E7B9-CF81732D154C}"/>
              </a:ext>
            </a:extLst>
          </p:cNvPr>
          <p:cNvSpPr txBox="1"/>
          <p:nvPr/>
        </p:nvSpPr>
        <p:spPr>
          <a:xfrm>
            <a:off x="549521" y="3564034"/>
            <a:ext cx="2854034" cy="24981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402" tIns="25402" rIns="25402" bIns="25402" anchor="ctr" anchorCtr="0" compatLnSpc="1">
            <a:spAutoFit/>
          </a:bodyPr>
          <a:lstStyle/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 err="1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Layers</a:t>
            </a:r>
            <a:r>
              <a:rPr lang="pt-PT" sz="1800" b="1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: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-Linhas auxiliares( auxiliares)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-Tetraedro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-Hexaedro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-Octaedro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-Dodecaedro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-Icosaedro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-Texto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500" b="0" i="0" u="none" strike="noStrike" kern="1200" cap="none" spc="0" baseline="0" dirty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4" name="Imagem 40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99636AF7-E3FF-8CD6-5CAC-FB4251C70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54705"/>
            <a:ext cx="4240127" cy="40070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E34FE78-F888-8615-F62C-764CC90567B3}"/>
              </a:ext>
            </a:extLst>
          </p:cNvPr>
          <p:cNvSpPr txBox="1"/>
          <p:nvPr/>
        </p:nvSpPr>
        <p:spPr>
          <a:xfrm>
            <a:off x="355555" y="921088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Criação das 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Layers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  <a:p>
            <a:pPr marL="228600" marR="0" lvl="0" indent="-22860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Construção do Tetraedro</a:t>
            </a:r>
          </a:p>
          <a:p>
            <a:pPr marL="228600" marR="0" lvl="0" indent="-22860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Construção do Hexaedro</a:t>
            </a:r>
          </a:p>
          <a:p>
            <a:pPr marL="228600" marR="0" lvl="0" indent="-22860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Construção do Octaedro</a:t>
            </a:r>
          </a:p>
          <a:p>
            <a:pPr marL="228600" marR="0" lvl="0" indent="-22860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Construção do Dodecaedro</a:t>
            </a:r>
          </a:p>
          <a:p>
            <a:pPr marL="228600" marR="0" lvl="0" indent="-22860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Construção do Icosaedro</a:t>
            </a:r>
          </a:p>
          <a:p>
            <a:pPr marL="228600" marR="0" lvl="0" indent="-22860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Dualidade dos poliedros regulares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C618AB3-C821-7478-36C8-D1152EC98CD3}"/>
              </a:ext>
            </a:extLst>
          </p:cNvPr>
          <p:cNvSpPr txBox="1"/>
          <p:nvPr/>
        </p:nvSpPr>
        <p:spPr>
          <a:xfrm>
            <a:off x="355555" y="5590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uFillTx/>
                <a:latin typeface="Helvetica Neue"/>
                <a:cs typeface="Helvetica" panose="020B0604020202020204" pitchFamily="34" charset="0"/>
              </a:rPr>
              <a:t>ÍNDICE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7">
            <a:extLst>
              <a:ext uri="{FF2B5EF4-FFF2-40B4-BE49-F238E27FC236}">
                <a16:creationId xmlns:a16="http://schemas.microsoft.com/office/drawing/2014/main" id="{6D438870-3488-F5A0-6741-65D437483B40}"/>
              </a:ext>
            </a:extLst>
          </p:cNvPr>
          <p:cNvSpPr txBox="1"/>
          <p:nvPr/>
        </p:nvSpPr>
        <p:spPr>
          <a:xfrm>
            <a:off x="445267" y="656621"/>
            <a:ext cx="3022174" cy="3282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5402" tIns="25402" rIns="25402" bIns="25402" anchor="ctr" anchorCtr="1" compatLnSpc="1">
            <a:spAutoFit/>
          </a:bodyPr>
          <a:lstStyle/>
          <a:p>
            <a:pPr marL="228600" marR="0" lvl="0" indent="-22860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Construção do Tetraedro</a:t>
            </a:r>
          </a:p>
        </p:txBody>
      </p:sp>
      <p:sp>
        <p:nvSpPr>
          <p:cNvPr id="3" name="CaixaDeTexto 38">
            <a:extLst>
              <a:ext uri="{FF2B5EF4-FFF2-40B4-BE49-F238E27FC236}">
                <a16:creationId xmlns:a16="http://schemas.microsoft.com/office/drawing/2014/main" id="{849466B4-2227-75E2-CFFE-BCE6BD97AC8F}"/>
              </a:ext>
            </a:extLst>
          </p:cNvPr>
          <p:cNvSpPr txBox="1"/>
          <p:nvPr/>
        </p:nvSpPr>
        <p:spPr>
          <a:xfrm>
            <a:off x="436708" y="1621257"/>
            <a:ext cx="6024025" cy="111312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5402" tIns="25402" rIns="25402" bIns="25402" anchor="ctr" anchorCtr="0" compatLnSpc="1">
            <a:spAutoFit/>
          </a:bodyPr>
          <a:lstStyle/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Criar um tri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ângulo com lados de 10 e ângulos de 120 graus;</a:t>
            </a:r>
          </a:p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Utilizar o comando MIRROR para a criação de três triângulos;</a:t>
            </a:r>
          </a:p>
          <a:p>
            <a:pPr marL="257175" marR="0" lvl="0" indent="-257175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9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57175" marR="0" lvl="0" indent="-257175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9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57175" marR="0" lvl="0" indent="-257175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500" b="1" i="0" u="none" strike="noStrike" kern="1200" cap="none" spc="0" baseline="0" dirty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4" name="Imagem 40" descr="Uma imagem com texto, captura de ecrã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D41EFBE8-4FD1-29EB-CA8D-2A080E8AD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08" y="3119000"/>
            <a:ext cx="3075419" cy="18252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42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E3D1DACD-20CE-248F-473B-E54FFC1B6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205" y="3119000"/>
            <a:ext cx="2998015" cy="17854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m 44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915193F4-D788-DD52-115D-73F47DE97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637" y="3113294"/>
            <a:ext cx="2998015" cy="178944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F9AED360-CDE4-918A-22F9-2B451F8069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390646"/>
            <a:ext cx="10515600" cy="4910135"/>
          </a:xfrm>
        </p:spPr>
        <p:txBody>
          <a:bodyPr/>
          <a:lstStyle/>
          <a:p>
            <a:pPr marL="0" lvl="0" indent="0">
              <a:buNone/>
            </a:pPr>
            <a:r>
              <a:rPr lang="pt-PT" sz="1600"/>
              <a:t>- 2º: Colocação dos dados pessoais na parte superior, com o servidor  (</a:t>
            </a:r>
            <a:r>
              <a:rPr lang="pt-PT" sz="1600">
                <a:hlinkClick r:id="rId2"/>
              </a:rPr>
              <a:t>ftp.fa.ulisboa.pt</a:t>
            </a:r>
            <a:r>
              <a:rPr lang="pt-PT" sz="1600"/>
              <a:t>) , Nome de utilizador( Número do aluno) e, em seguida, a palavra- passe( palavra passe do moodle)</a:t>
            </a:r>
          </a:p>
        </p:txBody>
      </p:sp>
      <p:pic>
        <p:nvPicPr>
          <p:cNvPr id="3" name="Imagem 4">
            <a:extLst>
              <a:ext uri="{FF2B5EF4-FFF2-40B4-BE49-F238E27FC236}">
                <a16:creationId xmlns:a16="http://schemas.microsoft.com/office/drawing/2014/main" id="{8CDD1133-D0BF-60A9-2C69-6ECE807A9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3" y="2185141"/>
            <a:ext cx="8236375" cy="9525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ixaDeTexto 5">
            <a:extLst>
              <a:ext uri="{FF2B5EF4-FFF2-40B4-BE49-F238E27FC236}">
                <a16:creationId xmlns:a16="http://schemas.microsoft.com/office/drawing/2014/main" id="{E4DA7551-E53E-C56B-BDF7-6E8561058D6D}"/>
              </a:ext>
            </a:extLst>
          </p:cNvPr>
          <p:cNvSpPr txBox="1"/>
          <p:nvPr/>
        </p:nvSpPr>
        <p:spPr>
          <a:xfrm>
            <a:off x="838193" y="3720309"/>
            <a:ext cx="469741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- 3º: Criação de uma pasta com o nome: “public_html” </a:t>
            </a:r>
          </a:p>
        </p:txBody>
      </p:sp>
      <p:pic>
        <p:nvPicPr>
          <p:cNvPr id="5" name="Imagem 7" descr="Uma imagem com texto, captura de ecrã, file, Tipo de letra&#10;&#10;Descrição gerada automaticamente">
            <a:extLst>
              <a:ext uri="{FF2B5EF4-FFF2-40B4-BE49-F238E27FC236}">
                <a16:creationId xmlns:a16="http://schemas.microsoft.com/office/drawing/2014/main" id="{737E4FA2-8657-9302-2C5F-23A5FC23E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3" y="4141765"/>
            <a:ext cx="4140412" cy="70488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B9D19F0D-8CFA-ED7A-9750-FAE6D2B65B79}"/>
              </a:ext>
            </a:extLst>
          </p:cNvPr>
          <p:cNvSpPr txBox="1"/>
          <p:nvPr/>
        </p:nvSpPr>
        <p:spPr>
          <a:xfrm>
            <a:off x="571975" y="1177189"/>
            <a:ext cx="11205112" cy="14362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402" tIns="25402" rIns="25402" bIns="25402" anchor="ctr" anchorCtr="0" compatLnSpc="1">
            <a:spAutoFit/>
          </a:bodyPr>
          <a:lstStyle/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3</a:t>
            </a:r>
            <a:r>
              <a:rPr lang="pt-PT" sz="180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. 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A partir do centro geométrico do triângulo do meio, criamos uma linha com uma certa altura;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4.Fazer um círculo com centro no ponto médio do triângulo do meio com o vértice do triângulo de baixo;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5.Utilizar o comando ROTATE;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6. Selecionar o círculo e meter o eixo tridimensional no centro do triângulo do meio e clicando na linha verde metemos o ângulo de 90 graus</a:t>
            </a:r>
            <a:r>
              <a:rPr lang="pt-PT" dirty="0">
                <a:solidFill>
                  <a:srgbClr val="000000"/>
                </a:solidFill>
                <a:latin typeface="Calibri"/>
              </a:rPr>
              <a:t>;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3" name="Imagem 5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C1D73851-0A9F-D2F9-B40E-D2BA0D8B9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22" y="3112242"/>
            <a:ext cx="3084006" cy="18235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7" descr="Uma imagem com captura de ecrã, texto, Software de multimédia, software&#10;&#10;Descrição gerada automaticamente">
            <a:extLst>
              <a:ext uri="{FF2B5EF4-FFF2-40B4-BE49-F238E27FC236}">
                <a16:creationId xmlns:a16="http://schemas.microsoft.com/office/drawing/2014/main" id="{4FEB5092-2628-79C2-3787-18540FD4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447" y="3137983"/>
            <a:ext cx="3059116" cy="18235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9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C30C7002-AEF7-781A-2505-F22BE932A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646" y="3137983"/>
            <a:ext cx="2984930" cy="179778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609712EB-DE0A-D77E-18CF-EC9304F68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37" y="3212406"/>
            <a:ext cx="3536661" cy="2098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m 8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32DE3A3F-5C08-A2D2-0881-D45B6E6A9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794" y="3212406"/>
            <a:ext cx="3513527" cy="2098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10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1E959AAB-B68C-ADA7-E73E-3DF689DDD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475" y="3212406"/>
            <a:ext cx="3514450" cy="20985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ixaDeTexto 11">
            <a:extLst>
              <a:ext uri="{FF2B5EF4-FFF2-40B4-BE49-F238E27FC236}">
                <a16:creationId xmlns:a16="http://schemas.microsoft.com/office/drawing/2014/main" id="{43A043DF-D056-E197-CC42-3CD87F98BF9F}"/>
              </a:ext>
            </a:extLst>
          </p:cNvPr>
          <p:cNvSpPr txBox="1"/>
          <p:nvPr/>
        </p:nvSpPr>
        <p:spPr>
          <a:xfrm>
            <a:off x="397837" y="1184943"/>
            <a:ext cx="9763478" cy="14362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402" tIns="25402" rIns="25402" bIns="25402" anchor="ctr" anchorCtr="0" compatLnSpc="1">
            <a:spAutoFit/>
          </a:bodyPr>
          <a:lstStyle/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7</a:t>
            </a:r>
            <a:r>
              <a:rPr lang="pt-PT" sz="1600" b="1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. 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Selecionar um dos triângulos;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8. Utilizar o comando 3DROTATE; 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9. Meter o eixo tridimensional na base do triângulo;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10. Clicar no eixo vermelho e rebater a fase do triângulo até  bater na interseção entre o círculo e a linha da altura;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633FA6ED-3434-7C16-8924-C9AFE7814C9E}"/>
              </a:ext>
            </a:extLst>
          </p:cNvPr>
          <p:cNvSpPr txBox="1"/>
          <p:nvPr/>
        </p:nvSpPr>
        <p:spPr>
          <a:xfrm>
            <a:off x="231855" y="1489402"/>
            <a:ext cx="8332113" cy="8822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402" tIns="25402" rIns="25402" bIns="25402" anchor="ctr" anchorCtr="0" compatLnSpc="1">
            <a:spAutoFit/>
          </a:bodyPr>
          <a:lstStyle/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11. 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Com o comando ROTATE, selecionar 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o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 sólido todo e meter ângulo de rotação com 120 graus;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12. Repetir o mesmo processo para as restantes faces dos restantes triângulos</a:t>
            </a:r>
            <a:r>
              <a:rPr lang="pt-PT" dirty="0">
                <a:solidFill>
                  <a:srgbClr val="000000"/>
                </a:solidFill>
                <a:latin typeface="Calibri"/>
              </a:rPr>
              <a:t>.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3" name="Imagem 9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DD84D2FA-93BC-3654-42CC-8544236D5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55" y="3120536"/>
            <a:ext cx="3556375" cy="21465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13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179ED0DC-F9FB-B55E-DBCE-424BB7DED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565" y="3120536"/>
            <a:ext cx="3618838" cy="21656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15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71228F6D-1020-2FE9-8FCC-467740BA0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729" y="3108703"/>
            <a:ext cx="3647898" cy="21656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D9B4BA9-F830-8AA6-EC13-9BCACA489529}"/>
              </a:ext>
            </a:extLst>
          </p:cNvPr>
          <p:cNvSpPr txBox="1"/>
          <p:nvPr/>
        </p:nvSpPr>
        <p:spPr>
          <a:xfrm>
            <a:off x="279400" y="1060450"/>
            <a:ext cx="628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Aula 14 (09/11/2023)- Continuação da construção dos poliedros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CDE6E295-66D2-F3DF-AD11-9A4B2F453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816" y="1682930"/>
            <a:ext cx="5858368" cy="349213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983D25EE-80E0-115B-0D5E-469B471E19B2}"/>
              </a:ext>
            </a:extLst>
          </p:cNvPr>
          <p:cNvSpPr txBox="1"/>
          <p:nvPr/>
        </p:nvSpPr>
        <p:spPr>
          <a:xfrm>
            <a:off x="267077" y="562922"/>
            <a:ext cx="3026471" cy="3282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5402" tIns="25402" rIns="25402" bIns="25402" anchor="ctr" anchorCtr="1" compatLnSpc="1">
            <a:spAutoFit/>
          </a:bodyPr>
          <a:lstStyle/>
          <a:p>
            <a:pPr marL="228600" marR="0" lvl="0" indent="-22860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Construção do Hexaedro</a:t>
            </a:r>
          </a:p>
        </p:txBody>
      </p:sp>
      <p:sp>
        <p:nvSpPr>
          <p:cNvPr id="3" name="CaixaDeTexto 4">
            <a:extLst>
              <a:ext uri="{FF2B5EF4-FFF2-40B4-BE49-F238E27FC236}">
                <a16:creationId xmlns:a16="http://schemas.microsoft.com/office/drawing/2014/main" id="{5A773CA9-963A-31FA-3BDE-7A0BF0535AAD}"/>
              </a:ext>
            </a:extLst>
          </p:cNvPr>
          <p:cNvSpPr txBox="1"/>
          <p:nvPr/>
        </p:nvSpPr>
        <p:spPr>
          <a:xfrm>
            <a:off x="367140" y="1152756"/>
            <a:ext cx="7619457" cy="23596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5402" tIns="25402" rIns="25402" bIns="25402" anchor="ctr" anchorCtr="0" compatLnSpc="1">
            <a:spAutoFit/>
          </a:bodyPr>
          <a:lstStyle/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Fazer a planificação do Hexaedro, com medida de 10;</a:t>
            </a:r>
          </a:p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Utilizar o comando 3DROTATE;</a:t>
            </a:r>
          </a:p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Colocar o eixo tridimensional numa das fases do cubo;</a:t>
            </a:r>
          </a:p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Utilizar a linha vermelha e puxar a linha até ao ponto médio da linha da frente;</a:t>
            </a:r>
          </a:p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Automaticamente a fase do cubo roda 90 graus ;</a:t>
            </a:r>
          </a:p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Repetir este processo nas restantes fases do cubo.</a:t>
            </a:r>
          </a:p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9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57175" marR="0" lvl="0" indent="-257175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9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57175" marR="0" lvl="0" indent="-257175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9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500" b="1" i="0" u="none" strike="noStrike" kern="1200" cap="none" spc="0" baseline="0" dirty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4" name="Imagem 8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6B4C1056-D183-FCE7-FAEE-AD99510C6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91" y="3189664"/>
            <a:ext cx="3632426" cy="21859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10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2238E185-58B7-C6BC-8EA5-57C365280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569" y="3189116"/>
            <a:ext cx="3731465" cy="22126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m 11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6A56C512-207B-CE3C-2299-B7EBC4E43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876" y="3189116"/>
            <a:ext cx="3656658" cy="218654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 descr="Uma imagem com texto, captura de ecrã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AFD59395-3720-FE4F-9135-A7FA39312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724" y="1529142"/>
            <a:ext cx="6074551" cy="37997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>
            <a:extLst>
              <a:ext uri="{FF2B5EF4-FFF2-40B4-BE49-F238E27FC236}">
                <a16:creationId xmlns:a16="http://schemas.microsoft.com/office/drawing/2014/main" id="{A5D14D70-11B6-06E0-109B-C69FAD6A56E6}"/>
              </a:ext>
            </a:extLst>
          </p:cNvPr>
          <p:cNvSpPr txBox="1"/>
          <p:nvPr/>
        </p:nvSpPr>
        <p:spPr>
          <a:xfrm>
            <a:off x="411004" y="674049"/>
            <a:ext cx="2987994" cy="3282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5402" tIns="25402" rIns="25402" bIns="25402" anchor="ctr" anchorCtr="1" compatLnSpc="1">
            <a:spAutoFit/>
          </a:bodyPr>
          <a:lstStyle/>
          <a:p>
            <a:pPr marL="228600" marR="0" lvl="0" indent="-22860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Construção do Octaedro</a:t>
            </a:r>
          </a:p>
        </p:txBody>
      </p:sp>
      <p:sp>
        <p:nvSpPr>
          <p:cNvPr id="3" name="CaixaDeTexto 6">
            <a:extLst>
              <a:ext uri="{FF2B5EF4-FFF2-40B4-BE49-F238E27FC236}">
                <a16:creationId xmlns:a16="http://schemas.microsoft.com/office/drawing/2014/main" id="{B5014876-7F93-06A6-7524-A98DC86947E7}"/>
              </a:ext>
            </a:extLst>
          </p:cNvPr>
          <p:cNvSpPr txBox="1"/>
          <p:nvPr/>
        </p:nvSpPr>
        <p:spPr>
          <a:xfrm>
            <a:off x="438354" y="1440938"/>
            <a:ext cx="10922014" cy="20826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402" tIns="25402" rIns="25402" bIns="25402" anchor="ctr" anchorCtr="0" compatLnSpc="1">
            <a:spAutoFit/>
          </a:bodyPr>
          <a:lstStyle/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Fazer um quadrado com 10 de lado;</a:t>
            </a:r>
          </a:p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Traçar as diagonais do quadrado para descobrir o centro;</a:t>
            </a:r>
          </a:p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Em cima do quadrado, fazer um triângulo com 10 de lado e com 120 graus;</a:t>
            </a:r>
          </a:p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 partir do ponto médio da base do triângulo, traçamos uma circunferência com origem nesse mesmo ponto médio até ao vértice do triângulo;</a:t>
            </a:r>
          </a:p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9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9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57175" marR="0" lvl="0" indent="-257175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9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57175" marR="0" lvl="0" indent="-257175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500" b="1" i="0" u="none" strike="noStrike" kern="1200" cap="none" spc="0" baseline="0" dirty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4" name="Imagem 8" descr="Uma imagem com captura de ecrã, texto, software, Software de multimédia&#10;&#10;Descrição gerada automaticamente">
            <a:extLst>
              <a:ext uri="{FF2B5EF4-FFF2-40B4-BE49-F238E27FC236}">
                <a16:creationId xmlns:a16="http://schemas.microsoft.com/office/drawing/2014/main" id="{DDB4850F-CEDC-7AAF-8555-C9F3640B2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54" y="3333701"/>
            <a:ext cx="3253590" cy="19366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10" descr="Uma imagem com captura de ecrã, texto, Software de multimédia, software&#10;&#10;Descrição gerada automaticamente">
            <a:extLst>
              <a:ext uri="{FF2B5EF4-FFF2-40B4-BE49-F238E27FC236}">
                <a16:creationId xmlns:a16="http://schemas.microsoft.com/office/drawing/2014/main" id="{7A150A8E-669D-61F4-C9B4-2C2E6A376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946" y="3333701"/>
            <a:ext cx="3256251" cy="19366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m 12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06D55F7E-AE3E-F60A-9203-CE2054A1A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452" y="3331845"/>
            <a:ext cx="3256251" cy="193849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07BE27D0-B3FC-E9B9-D66F-3E0B7661F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12" y="2985250"/>
            <a:ext cx="3586231" cy="2127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m 8" descr="Uma imagem com texto, computador, captura de ecrã, software&#10;&#10;Descrição gerada automaticamente">
            <a:extLst>
              <a:ext uri="{FF2B5EF4-FFF2-40B4-BE49-F238E27FC236}">
                <a16:creationId xmlns:a16="http://schemas.microsoft.com/office/drawing/2014/main" id="{615167CC-44AC-E84C-3E78-E8E571819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953" y="2985250"/>
            <a:ext cx="3553577" cy="21724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10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1F3128A0-229B-3AFB-B6F7-0762BE445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805" y="2995766"/>
            <a:ext cx="3628229" cy="21618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ixaDeTexto 12">
            <a:extLst>
              <a:ext uri="{FF2B5EF4-FFF2-40B4-BE49-F238E27FC236}">
                <a16:creationId xmlns:a16="http://schemas.microsoft.com/office/drawing/2014/main" id="{FABC80BB-540B-CFAB-454D-50AC05E554B5}"/>
              </a:ext>
            </a:extLst>
          </p:cNvPr>
          <p:cNvSpPr txBox="1"/>
          <p:nvPr/>
        </p:nvSpPr>
        <p:spPr>
          <a:xfrm>
            <a:off x="410812" y="718818"/>
            <a:ext cx="10291672" cy="194412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402" tIns="25402" rIns="25402" bIns="25402" anchor="ctr" anchorCtr="0" compatLnSpc="1">
            <a:spAutoFit/>
          </a:bodyPr>
          <a:lstStyle/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5. 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Utilizar o comando 3DROTATE, com o eixo tridimensional com origem na base do triângulo até ao vértice do triângulo 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6.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 Meter o ângulo de rotação com 90 graus;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7.Fazer uma linha no ponto central do quadrado com uma certa altura;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8. 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Utilizar novamente o comando 3DROTATE</a:t>
            </a:r>
            <a:r>
              <a:rPr lang="pt-PT" dirty="0">
                <a:solidFill>
                  <a:srgbClr val="000000"/>
                </a:solidFill>
                <a:latin typeface="Calibri"/>
              </a:rPr>
              <a:t>;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9. Colocar o eixo tridimensional na base do triângulo;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500" b="0" i="0" u="none" strike="noStrike" kern="1200" cap="none" spc="0" baseline="0" dirty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1B55CED8-006B-C001-A42D-74C218541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40" y="3128811"/>
            <a:ext cx="3565446" cy="2112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m 8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06EBD4E0-92F0-6E44-6619-922D09F96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979" y="3128811"/>
            <a:ext cx="3539779" cy="2112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10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03E3911F-13A2-CFB7-B231-3A1658509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118" y="3128811"/>
            <a:ext cx="3624782" cy="21128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ixaDeTexto 13">
            <a:extLst>
              <a:ext uri="{FF2B5EF4-FFF2-40B4-BE49-F238E27FC236}">
                <a16:creationId xmlns:a16="http://schemas.microsoft.com/office/drawing/2014/main" id="{40E8A124-D34C-4D47-148A-7D3ED24CF2E1}"/>
              </a:ext>
            </a:extLst>
          </p:cNvPr>
          <p:cNvSpPr txBox="1"/>
          <p:nvPr/>
        </p:nvSpPr>
        <p:spPr>
          <a:xfrm>
            <a:off x="265340" y="1141052"/>
            <a:ext cx="8551569" cy="18056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402" tIns="25402" rIns="25402" bIns="25402" anchor="ctr" anchorCtr="0" compatLnSpc="1">
            <a:spAutoFit/>
          </a:bodyPr>
          <a:lstStyle/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10</a:t>
            </a:r>
            <a:r>
              <a:rPr lang="pt-PT" sz="1800" b="1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.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Rebater a face do triângulo até bater na interseção entre o círculo e a linha da altura;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11. Utilizar o comando 3DARRAY;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12. “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Enter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the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number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of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items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in 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the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array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”- selecionamos “4”;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13. Meter ângulo de 360 graus;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14. “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Rotate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arrayed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objets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?”- selecionamos “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yes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”;</a:t>
            </a:r>
          </a:p>
          <a:p>
            <a:pPr marL="0" marR="0" lvl="0" indent="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9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500" b="0" i="0" u="none" strike="noStrike" kern="1200" cap="none" spc="0" baseline="0" dirty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1A94A1D4-CF5D-442B-EE25-FCD76282C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59" y="2350099"/>
            <a:ext cx="2869542" cy="16725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m 8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DE98CA3F-9165-FE81-C076-6DEF305A2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235" y="2350099"/>
            <a:ext cx="2785838" cy="16725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10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C493DC22-426F-A541-2271-847980AC6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922" y="2370344"/>
            <a:ext cx="2802242" cy="16725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12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B437C5F7-82DB-8D97-BBC3-E653BA596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153" y="2370344"/>
            <a:ext cx="2802983" cy="167259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ixaDeTexto 15">
            <a:extLst>
              <a:ext uri="{FF2B5EF4-FFF2-40B4-BE49-F238E27FC236}">
                <a16:creationId xmlns:a16="http://schemas.microsoft.com/office/drawing/2014/main" id="{F999FF7F-E036-70CD-6C2F-C784C51283D9}"/>
              </a:ext>
            </a:extLst>
          </p:cNvPr>
          <p:cNvSpPr txBox="1"/>
          <p:nvPr/>
        </p:nvSpPr>
        <p:spPr>
          <a:xfrm>
            <a:off x="274859" y="2113864"/>
            <a:ext cx="211601" cy="51296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5402" tIns="25402" rIns="25402" bIns="25402" anchor="ctr" anchorCtr="1" compatLnSpc="1">
            <a:spAutoFit/>
          </a:bodyPr>
          <a:lstStyle/>
          <a:p>
            <a:pPr marL="0" marR="0" lvl="0" indent="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500" b="1" i="0" u="none" strike="noStrike" kern="1200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1.</a:t>
            </a:r>
          </a:p>
          <a:p>
            <a:pPr marL="0" marR="0" lvl="0" indent="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500" b="1" i="0" u="none" strike="noStrike" kern="1200" cap="none" spc="0" baseline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7" name="CaixaDeTexto 16">
            <a:extLst>
              <a:ext uri="{FF2B5EF4-FFF2-40B4-BE49-F238E27FC236}">
                <a16:creationId xmlns:a16="http://schemas.microsoft.com/office/drawing/2014/main" id="{0E4300E6-DD45-6D53-5134-9C0A1AEFA989}"/>
              </a:ext>
            </a:extLst>
          </p:cNvPr>
          <p:cNvSpPr txBox="1"/>
          <p:nvPr/>
        </p:nvSpPr>
        <p:spPr>
          <a:xfrm>
            <a:off x="3247235" y="2093619"/>
            <a:ext cx="211601" cy="51296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5402" tIns="25402" rIns="25402" bIns="25402" anchor="ctr" anchorCtr="1" compatLnSpc="1">
            <a:spAutoFit/>
          </a:bodyPr>
          <a:lstStyle/>
          <a:p>
            <a:pPr marL="0" marR="0" lvl="0" indent="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500" b="1" i="0" u="none" strike="noStrike" kern="1200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2.</a:t>
            </a:r>
          </a:p>
          <a:p>
            <a:pPr marL="0" marR="0" lvl="0" indent="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500" b="1" i="0" u="none" strike="noStrike" kern="1200" cap="none" spc="0" baseline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8" name="CaixaDeTexto 17">
            <a:extLst>
              <a:ext uri="{FF2B5EF4-FFF2-40B4-BE49-F238E27FC236}">
                <a16:creationId xmlns:a16="http://schemas.microsoft.com/office/drawing/2014/main" id="{9CF21F74-6E9E-5C87-A471-6A825AA5431C}"/>
              </a:ext>
            </a:extLst>
          </p:cNvPr>
          <p:cNvSpPr txBox="1"/>
          <p:nvPr/>
        </p:nvSpPr>
        <p:spPr>
          <a:xfrm>
            <a:off x="6157276" y="2093619"/>
            <a:ext cx="211601" cy="51296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5402" tIns="25402" rIns="25402" bIns="25402" anchor="ctr" anchorCtr="1" compatLnSpc="1">
            <a:spAutoFit/>
          </a:bodyPr>
          <a:lstStyle/>
          <a:p>
            <a:pPr marL="0" marR="0" lvl="0" indent="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500" b="1" i="0" u="none" strike="noStrike" kern="1200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3.</a:t>
            </a:r>
          </a:p>
          <a:p>
            <a:pPr marL="0" marR="0" lvl="0" indent="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500" b="1" i="0" u="none" strike="noStrike" kern="1200" cap="none" spc="0" baseline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9" name="CaixaDeTexto 18">
            <a:extLst>
              <a:ext uri="{FF2B5EF4-FFF2-40B4-BE49-F238E27FC236}">
                <a16:creationId xmlns:a16="http://schemas.microsoft.com/office/drawing/2014/main" id="{B7E279D4-DF8D-C8CE-3E0F-5E761BE70A18}"/>
              </a:ext>
            </a:extLst>
          </p:cNvPr>
          <p:cNvSpPr txBox="1"/>
          <p:nvPr/>
        </p:nvSpPr>
        <p:spPr>
          <a:xfrm>
            <a:off x="9067309" y="2113864"/>
            <a:ext cx="211601" cy="51296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5402" tIns="25402" rIns="25402" bIns="25402" anchor="ctr" anchorCtr="1" compatLnSpc="1">
            <a:spAutoFit/>
          </a:bodyPr>
          <a:lstStyle/>
          <a:p>
            <a:pPr marL="0" marR="0" lvl="0" indent="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500" b="1" i="0" u="none" strike="noStrike" kern="1200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4.</a:t>
            </a:r>
          </a:p>
          <a:p>
            <a:pPr marL="0" marR="0" lvl="0" indent="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500" b="1" i="0" u="none" strike="noStrike" kern="1200" cap="none" spc="0" baseline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73F3BD50-B878-2BB4-8CBE-B1EAB9C7CA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450058"/>
            <a:ext cx="10515600" cy="5726905"/>
          </a:xfrm>
        </p:spPr>
        <p:txBody>
          <a:bodyPr/>
          <a:lstStyle/>
          <a:p>
            <a:pPr lvl="0">
              <a:buFont typeface="Wingdings" pitchFamily="2"/>
              <a:buChar char="§"/>
            </a:pPr>
            <a:r>
              <a:rPr lang="pt-PT" sz="1600"/>
              <a:t>Desenvolvimento do site pessoal:</a:t>
            </a:r>
          </a:p>
          <a:p>
            <a:pPr marL="0" lvl="0" indent="0">
              <a:buNone/>
            </a:pPr>
            <a:r>
              <a:rPr lang="pt-PT" sz="1600"/>
              <a:t>     - 1º: Abrir a ficha nomeada como “ficha.html” dada pelo professor;</a:t>
            </a:r>
          </a:p>
          <a:p>
            <a:pPr marL="0" lvl="0" indent="0">
              <a:buNone/>
            </a:pPr>
            <a:r>
              <a:rPr lang="pt-PT" sz="1600"/>
              <a:t>     - 2º: Editar o texto no Notepad+</a:t>
            </a:r>
          </a:p>
          <a:p>
            <a:pPr marL="0" lvl="0" indent="0">
              <a:buNone/>
            </a:pPr>
            <a:endParaRPr lang="pt-PT" sz="1600"/>
          </a:p>
        </p:txBody>
      </p:sp>
      <p:pic>
        <p:nvPicPr>
          <p:cNvPr id="3" name="Imagem 4" descr="Uma imagem com texto, captura de ecrã, software, Sistema operativo&#10;&#10;Descrição gerada automaticamente">
            <a:extLst>
              <a:ext uri="{FF2B5EF4-FFF2-40B4-BE49-F238E27FC236}">
                <a16:creationId xmlns:a16="http://schemas.microsoft.com/office/drawing/2014/main" id="{B632E96C-BDFA-FD42-9AE0-630378CB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75" y="1592829"/>
            <a:ext cx="5138982" cy="36723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ixaDeTexto 5">
            <a:extLst>
              <a:ext uri="{FF2B5EF4-FFF2-40B4-BE49-F238E27FC236}">
                <a16:creationId xmlns:a16="http://schemas.microsoft.com/office/drawing/2014/main" id="{15C34721-272E-164E-F958-C8519D33506D}"/>
              </a:ext>
            </a:extLst>
          </p:cNvPr>
          <p:cNvSpPr txBox="1"/>
          <p:nvPr/>
        </p:nvSpPr>
        <p:spPr>
          <a:xfrm>
            <a:off x="1050133" y="5479258"/>
            <a:ext cx="3607591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- 3º: Guardar o ficheiro como “htlm”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49264802-7889-B8A7-17E9-9FA39218719F}"/>
              </a:ext>
            </a:extLst>
          </p:cNvPr>
          <p:cNvSpPr txBox="1"/>
          <p:nvPr/>
        </p:nvSpPr>
        <p:spPr>
          <a:xfrm>
            <a:off x="1128090" y="1663834"/>
            <a:ext cx="7794231" cy="12670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402" tIns="25402" rIns="25402" bIns="25402" anchor="ctr" anchorCtr="0" compatLnSpc="1">
            <a:spAutoFit/>
          </a:bodyPr>
          <a:lstStyle/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15</a:t>
            </a:r>
            <a:r>
              <a:rPr lang="pt-PT" sz="1600" b="1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. </a:t>
            </a:r>
            <a:r>
              <a:rPr lang="pt-P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Utilizar </a:t>
            </a:r>
            <a:r>
              <a:rPr lang="pt-PT" sz="16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o comando 3DMIRROR;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16. Selecionar o sólido todo;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17. </a:t>
            </a:r>
            <a:r>
              <a:rPr lang="pt-P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Selecionar três pontos da base do sólido;</a:t>
            </a:r>
          </a:p>
          <a:p>
            <a:pPr marL="0" marR="0" lvl="0" indent="0" algn="l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18.”Delete </a:t>
            </a:r>
            <a:r>
              <a:rPr lang="pt-P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source</a:t>
            </a:r>
            <a:r>
              <a:rPr lang="pt-PT" sz="16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 </a:t>
            </a:r>
            <a:r>
              <a:rPr lang="pt-P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objects</a:t>
            </a:r>
            <a:r>
              <a:rPr lang="pt-PT" sz="1600" b="0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?”- selecionar “No”</a:t>
            </a:r>
            <a:r>
              <a:rPr lang="pt-PT" sz="16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.</a:t>
            </a:r>
            <a:endParaRPr lang="pt-PT" sz="1600" b="0" i="0" u="none" strike="noStrike" kern="1200" cap="none" spc="0" baseline="0" dirty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  <a:p>
            <a:pPr marL="0" marR="0" lvl="0" indent="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500" b="0" i="0" u="none" strike="noStrike" kern="1200" cap="none" spc="0" baseline="0" dirty="0">
              <a:solidFill>
                <a:srgbClr val="000000"/>
              </a:solidFill>
              <a:uFillTx/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3" name="Imagem 5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31E503CF-0249-3259-811A-A56741DEF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90" y="3010958"/>
            <a:ext cx="3362084" cy="20038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9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4BB1B271-CD84-3B4D-A77A-BEA89F48A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874" y="3010958"/>
            <a:ext cx="3386937" cy="200383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8BCB40DA-D3DF-BE43-19F6-E66DA3E1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881" y="1687740"/>
            <a:ext cx="5842238" cy="348251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0B95BB7-7876-F474-F71B-B98331998683}"/>
              </a:ext>
            </a:extLst>
          </p:cNvPr>
          <p:cNvSpPr txBox="1"/>
          <p:nvPr/>
        </p:nvSpPr>
        <p:spPr>
          <a:xfrm>
            <a:off x="482600" y="660400"/>
            <a:ext cx="10312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Aula 15 (10/11/2023)- Esclarecimento de dúvidas acerca do  Layout final de entrega relativo à Casa do Siza</a:t>
            </a:r>
          </a:p>
        </p:txBody>
      </p:sp>
      <p:pic>
        <p:nvPicPr>
          <p:cNvPr id="5" name="Imagem 4" descr="Uma imagem com texto, esboço, desenho, diagrama&#10;&#10;Descrição gerada automaticamente">
            <a:extLst>
              <a:ext uri="{FF2B5EF4-FFF2-40B4-BE49-F238E27FC236}">
                <a16:creationId xmlns:a16="http://schemas.microsoft.com/office/drawing/2014/main" id="{9ECD12E7-5D5F-B5C4-7DB1-0186510F3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49" y="1358900"/>
            <a:ext cx="3328561" cy="4629150"/>
          </a:xfrm>
          <a:prstGeom prst="rect">
            <a:avLst/>
          </a:prstGeom>
        </p:spPr>
      </p:pic>
      <p:pic>
        <p:nvPicPr>
          <p:cNvPr id="7" name="Imagem 6" descr="Uma imagem com esboço, diagrama, desenho, Desenho técnico&#10;&#10;Descrição gerada automaticamente">
            <a:extLst>
              <a:ext uri="{FF2B5EF4-FFF2-40B4-BE49-F238E27FC236}">
                <a16:creationId xmlns:a16="http://schemas.microsoft.com/office/drawing/2014/main" id="{F96DF3CE-C485-1BCE-F800-A228B76B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10" y="3728542"/>
            <a:ext cx="2310580" cy="1524000"/>
          </a:xfrm>
          <a:prstGeom prst="rect">
            <a:avLst/>
          </a:prstGeom>
        </p:spPr>
      </p:pic>
      <p:pic>
        <p:nvPicPr>
          <p:cNvPr id="9" name="Imagem 8" descr="Uma imagem com texto, diagrama, file, Retângulo&#10;&#10;Descrição gerada automaticamente">
            <a:extLst>
              <a:ext uri="{FF2B5EF4-FFF2-40B4-BE49-F238E27FC236}">
                <a16:creationId xmlns:a16="http://schemas.microsoft.com/office/drawing/2014/main" id="{743EE8FA-A022-338E-F74F-A4740E496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169" y="3673475"/>
            <a:ext cx="2287784" cy="1524000"/>
          </a:xfrm>
          <a:prstGeom prst="rect">
            <a:avLst/>
          </a:prstGeom>
        </p:spPr>
      </p:pic>
      <p:pic>
        <p:nvPicPr>
          <p:cNvPr id="11" name="Imagem 10" descr="Uma imagem com esboço, desenho, diagrama, Desenho de linha&#10;&#10;Descrição gerada automaticamente">
            <a:extLst>
              <a:ext uri="{FF2B5EF4-FFF2-40B4-BE49-F238E27FC236}">
                <a16:creationId xmlns:a16="http://schemas.microsoft.com/office/drawing/2014/main" id="{D0FE4D56-169F-19E7-407C-6A4E169E2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169" y="1313178"/>
            <a:ext cx="3429231" cy="2086196"/>
          </a:xfrm>
          <a:prstGeom prst="rect">
            <a:avLst/>
          </a:prstGeom>
        </p:spPr>
      </p:pic>
      <p:pic>
        <p:nvPicPr>
          <p:cNvPr id="13" name="Imagem 12" descr="Uma imagem com esboço, desenho, diagrama, Desenho técnico&#10;&#10;Descrição gerada automaticamente">
            <a:extLst>
              <a:ext uri="{FF2B5EF4-FFF2-40B4-BE49-F238E27FC236}">
                <a16:creationId xmlns:a16="http://schemas.microsoft.com/office/drawing/2014/main" id="{32294194-57CF-D8CD-31D8-A721B05BF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953" y="3745577"/>
            <a:ext cx="1717538" cy="1432780"/>
          </a:xfrm>
          <a:prstGeom prst="rect">
            <a:avLst/>
          </a:prstGeom>
        </p:spPr>
      </p:pic>
      <p:pic>
        <p:nvPicPr>
          <p:cNvPr id="15" name="Imagem 14" descr="Uma imagem com diagrama, file, texto, Paralelo&#10;&#10;Descrição gerada automaticamente">
            <a:extLst>
              <a:ext uri="{FF2B5EF4-FFF2-40B4-BE49-F238E27FC236}">
                <a16:creationId xmlns:a16="http://schemas.microsoft.com/office/drawing/2014/main" id="{BD9B8771-B924-B892-05AE-E7712EEBB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572" y="3728542"/>
            <a:ext cx="2202221" cy="148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3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3D9943A4-A704-1013-FA8C-0410799B89F6}"/>
              </a:ext>
            </a:extLst>
          </p:cNvPr>
          <p:cNvSpPr txBox="1"/>
          <p:nvPr/>
        </p:nvSpPr>
        <p:spPr>
          <a:xfrm>
            <a:off x="533575" y="1238982"/>
            <a:ext cx="2889061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Construção do Icosaedro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:</a:t>
            </a:r>
          </a:p>
        </p:txBody>
      </p:sp>
      <p:sp>
        <p:nvSpPr>
          <p:cNvPr id="3" name="CaixaDeTexto 4">
            <a:extLst>
              <a:ext uri="{FF2B5EF4-FFF2-40B4-BE49-F238E27FC236}">
                <a16:creationId xmlns:a16="http://schemas.microsoft.com/office/drawing/2014/main" id="{E3CD0399-2844-FC56-0B25-BA86CD295355}"/>
              </a:ext>
            </a:extLst>
          </p:cNvPr>
          <p:cNvSpPr txBox="1"/>
          <p:nvPr/>
        </p:nvSpPr>
        <p:spPr>
          <a:xfrm>
            <a:off x="460775" y="1600748"/>
            <a:ext cx="11197650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Fazer um pentágono;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Fazer outro pentágono e com o comando ROTATE rodar o pentágono com ângulo de rotação de 180 graus;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Encaixar este último pentágono no centro geométrico do primeiro pentágono criado</a:t>
            </a:r>
            <a:r>
              <a:rPr lang="pt-PT" dirty="0">
                <a:solidFill>
                  <a:srgbClr val="000000"/>
                </a:solidFill>
                <a:latin typeface="Calibri"/>
              </a:rPr>
              <a:t>;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Criar dois triângulo com 10 de lado e com o comando ALIGN meter um dos triângulos em cima da base do pentágono invertido;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Meter o segundo triângulo em cima do triângulo que está em cima da base do pentágono invertido;</a:t>
            </a:r>
          </a:p>
        </p:txBody>
      </p:sp>
      <p:pic>
        <p:nvPicPr>
          <p:cNvPr id="4" name="Imagem 6" descr="Uma imagem com texto, captura de ecrã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B27FA3D0-3D45-BE5F-E70C-C30CDEDB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94" y="4159459"/>
            <a:ext cx="3602982" cy="21575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8" descr="Uma imagem com texto, captura de ecrã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0403CA76-32AA-3BB9-63BB-1063DF659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286" y="4159459"/>
            <a:ext cx="3712619" cy="21971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m 10" descr="Uma imagem com texto, captura de ecrã, Software de multimédia, computador&#10;&#10;Descrição gerada automaticamente">
            <a:extLst>
              <a:ext uri="{FF2B5EF4-FFF2-40B4-BE49-F238E27FC236}">
                <a16:creationId xmlns:a16="http://schemas.microsoft.com/office/drawing/2014/main" id="{7690636B-321B-8961-C820-476C4D4DA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522" y="4139689"/>
            <a:ext cx="3676226" cy="21971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ACA3FA2-0007-DF2C-8F18-F1A49E3CE7D8}"/>
              </a:ext>
            </a:extLst>
          </p:cNvPr>
          <p:cNvSpPr txBox="1"/>
          <p:nvPr/>
        </p:nvSpPr>
        <p:spPr>
          <a:xfrm>
            <a:off x="717550" y="603250"/>
            <a:ext cx="633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Aula 16 (16/11/2023)- Continuação da construção dos poliedros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ma imagem com texto, captura de ecrã, Software de multimédia, computador&#10;&#10;Descrição gerada automaticamente">
            <a:extLst>
              <a:ext uri="{FF2B5EF4-FFF2-40B4-BE49-F238E27FC236}">
                <a16:creationId xmlns:a16="http://schemas.microsoft.com/office/drawing/2014/main" id="{C65885C9-4429-D177-DF23-310A57BE4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76" y="4062331"/>
            <a:ext cx="3411096" cy="20386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m 5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AF4C142B-0E92-443F-DAE2-871456356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853" y="4071658"/>
            <a:ext cx="3411096" cy="20293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7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DDCDBEFB-4FAE-2E34-3BFF-477967689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640" y="4071658"/>
            <a:ext cx="3464286" cy="20542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ixaDeTexto 8">
            <a:extLst>
              <a:ext uri="{FF2B5EF4-FFF2-40B4-BE49-F238E27FC236}">
                <a16:creationId xmlns:a16="http://schemas.microsoft.com/office/drawing/2014/main" id="{8EBF4CE6-C2A6-A5F0-0A8D-461A019A7EB6}"/>
              </a:ext>
            </a:extLst>
          </p:cNvPr>
          <p:cNvSpPr txBox="1"/>
          <p:nvPr/>
        </p:nvSpPr>
        <p:spPr>
          <a:xfrm>
            <a:off x="421172" y="1791327"/>
            <a:ext cx="11383575" cy="1477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6. No centro do pentágono fazer uma linha vertical com uma certa altura;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7. Fazer uma circunferência com centro no centro geométrico do pentágono até ao ponto médio da base do pentágono;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8. Fazer outra circunferência com centro no ponto médio da base do triângulo até ao vértice do triângulo;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9. Utilizar o comando 3DROTATE  e selecionar um dos triângulos, rebatendo a fase do mesmo até tocar na interseção da linha vertical com a circunferência;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A363CD52-779B-4D21-5573-E40EA4B14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78" y="4102025"/>
            <a:ext cx="3503743" cy="20814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m 8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17BBAE54-D8A3-0B17-5DC7-EA11C885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411" y="4092141"/>
            <a:ext cx="3503743" cy="20912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ixaDeTexto 11">
            <a:extLst>
              <a:ext uri="{FF2B5EF4-FFF2-40B4-BE49-F238E27FC236}">
                <a16:creationId xmlns:a16="http://schemas.microsoft.com/office/drawing/2014/main" id="{C730A92D-A254-3F9E-A2EE-5FF07ECCDE6E}"/>
              </a:ext>
            </a:extLst>
          </p:cNvPr>
          <p:cNvSpPr txBox="1"/>
          <p:nvPr/>
        </p:nvSpPr>
        <p:spPr>
          <a:xfrm>
            <a:off x="427216" y="2160891"/>
            <a:ext cx="8109402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10. Fazer o mesmo para o outro triângulo;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11. Utilizar o comando 3DARRAY e selecionar os dois triângulos( procedimento igual);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Imagem 13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FCA56559-E409-69EC-1EEF-499DF7134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553" y="4102025"/>
            <a:ext cx="3503743" cy="21126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E918D323-2257-87E2-D10F-ED4CDAC072EE}"/>
              </a:ext>
            </a:extLst>
          </p:cNvPr>
          <p:cNvSpPr txBox="1"/>
          <p:nvPr/>
        </p:nvSpPr>
        <p:spPr>
          <a:xfrm>
            <a:off x="839446" y="1671404"/>
            <a:ext cx="9085816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12. Utilizar o comando 3DMIRROR e selecionar três pontos;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13. Rodar a outra metade do Icosaedro com 36;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14. Utilizar o comando MOVE e encaixar a segunda metade na primeira, formando o Icosaedro </a:t>
            </a:r>
            <a:r>
              <a:rPr lang="pt-PT" dirty="0">
                <a:solidFill>
                  <a:srgbClr val="000000"/>
                </a:solidFill>
                <a:latin typeface="Calibri"/>
              </a:rPr>
              <a:t>.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Imagem 4" descr="Uma imagem com captura de ecrã, texto, Software de multimédia, software&#10;&#10;Descrição gerada automaticamente">
            <a:extLst>
              <a:ext uri="{FF2B5EF4-FFF2-40B4-BE49-F238E27FC236}">
                <a16:creationId xmlns:a16="http://schemas.microsoft.com/office/drawing/2014/main" id="{77749396-6BFF-4871-D35F-364E19071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00" y="3719870"/>
            <a:ext cx="4408459" cy="26209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8" descr="Uma imagem com texto, captura de ecrã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34B996BB-1433-7C7C-E342-8AFE743B2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714" y="3691670"/>
            <a:ext cx="4464237" cy="26491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D3808CD6-7966-9F52-3E72-E9DABDB6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703" y="1543278"/>
            <a:ext cx="6328598" cy="37714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25ACCFEE-2B29-D975-2630-730EE153D021}"/>
              </a:ext>
            </a:extLst>
          </p:cNvPr>
          <p:cNvSpPr txBox="1"/>
          <p:nvPr/>
        </p:nvSpPr>
        <p:spPr>
          <a:xfrm>
            <a:off x="510101" y="1053042"/>
            <a:ext cx="2803650" cy="28212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5402" tIns="25402" rIns="25402" bIns="25402" anchor="ctr" anchorCtr="1" compatLnSpc="1">
            <a:spAutoFit/>
          </a:bodyPr>
          <a:lstStyle/>
          <a:p>
            <a:pPr marL="228600" marR="0" lvl="0" indent="-228600" algn="ctr" defTabSz="412751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500" b="1" i="0" u="none" strike="noStrike" kern="1200" cap="none" spc="0" baseline="0" dirty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</a:rPr>
              <a:t>Construção do Dodecaedro</a:t>
            </a:r>
          </a:p>
        </p:txBody>
      </p:sp>
      <p:pic>
        <p:nvPicPr>
          <p:cNvPr id="3" name="Imagem 10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BF2E80E0-50E8-4312-B25A-65EC9B4B3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014" y="4270001"/>
            <a:ext cx="3602342" cy="2147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16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C3E3AA2D-7871-98C0-FC24-8B233C8FB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01" y="4272552"/>
            <a:ext cx="3611825" cy="21470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ixaDeTexto 18">
            <a:extLst>
              <a:ext uri="{FF2B5EF4-FFF2-40B4-BE49-F238E27FC236}">
                <a16:creationId xmlns:a16="http://schemas.microsoft.com/office/drawing/2014/main" id="{A654D622-917D-8B57-1C79-A960691ED5FA}"/>
              </a:ext>
            </a:extLst>
          </p:cNvPr>
          <p:cNvSpPr txBox="1"/>
          <p:nvPr/>
        </p:nvSpPr>
        <p:spPr>
          <a:xfrm>
            <a:off x="433901" y="1245860"/>
            <a:ext cx="6814584" cy="2862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Fazer a planificação do Dodecaedro com apenas três dodecaedros;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 partir do vértice do pentágono do meio traçar uma linha auxiliar até à ponta do pentágono de cima e fazer o mesmo no outro vértice do pentágono do meio, originando uma interseção entre essas duas linhas auxiliares e fazer um eixo vertical;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Criar, com as linhas auxiliares duas circunferências com origem na interseção com a linhas perpendicular;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Selecionar a circunferência e utilizar o comando 3DROTATE com ângulo de 90 graus;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Imagem 20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A6D4619C-3A8B-1276-5B4E-CAFC7A90E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654" y="4270001"/>
            <a:ext cx="3602342" cy="21495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FDDDD63-624F-804A-3DDD-ECD76ACA7122}"/>
              </a:ext>
            </a:extLst>
          </p:cNvPr>
          <p:cNvSpPr txBox="1"/>
          <p:nvPr/>
        </p:nvSpPr>
        <p:spPr>
          <a:xfrm>
            <a:off x="584200" y="660400"/>
            <a:ext cx="628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Aula 17 (17/11/2023)- Continuação da construção dos poliedros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87597553-E6EC-60D3-014F-C1E25A580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245" y="361197"/>
            <a:ext cx="3175327" cy="18890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ixaDeTexto 6">
            <a:extLst>
              <a:ext uri="{FF2B5EF4-FFF2-40B4-BE49-F238E27FC236}">
                <a16:creationId xmlns:a16="http://schemas.microsoft.com/office/drawing/2014/main" id="{560DD37C-B02C-5760-216F-56BA8DDB14E9}"/>
              </a:ext>
            </a:extLst>
          </p:cNvPr>
          <p:cNvSpPr txBox="1"/>
          <p:nvPr/>
        </p:nvSpPr>
        <p:spPr>
          <a:xfrm>
            <a:off x="527526" y="2551834"/>
            <a:ext cx="7503090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5. Utilizar o comando ROTATE;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6. Selecionar um dos pontos do pentágono e meter ângulo de 144 graus;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7. Utilizar o comando 3DROTATE  e num dos lados do pentágono meter o eixo tridimensional e selecionar a linha vermelha;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8.Repater esta fase do pentágono até à interseção da circunferência com o eixo vertical ;</a:t>
            </a:r>
          </a:p>
        </p:txBody>
      </p:sp>
      <p:pic>
        <p:nvPicPr>
          <p:cNvPr id="4" name="Imagem 8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597FE053-6BD4-FCDC-C481-9673248ED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245" y="2484461"/>
            <a:ext cx="3165771" cy="18890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10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0A477A1F-3A32-12AC-2CB9-6B95BA1B0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531" y="4607725"/>
            <a:ext cx="3148041" cy="18890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 descr="Uma imagem com texto, captura de ecrã&#10;&#10;Descrição gerada automaticamente">
            <a:extLst>
              <a:ext uri="{FF2B5EF4-FFF2-40B4-BE49-F238E27FC236}">
                <a16:creationId xmlns:a16="http://schemas.microsoft.com/office/drawing/2014/main" id="{E449B85B-B02C-10A4-5C32-4183AA875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79" y="1351730"/>
            <a:ext cx="9490246" cy="415454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9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D7781B0B-1A96-FE2E-29B9-443435ABF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23" y="421922"/>
            <a:ext cx="3370286" cy="20018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ixaDeTexto 10">
            <a:extLst>
              <a:ext uri="{FF2B5EF4-FFF2-40B4-BE49-F238E27FC236}">
                <a16:creationId xmlns:a16="http://schemas.microsoft.com/office/drawing/2014/main" id="{7DB0FA83-0136-0A2D-CF51-ED3FDDD61E39}"/>
              </a:ext>
            </a:extLst>
          </p:cNvPr>
          <p:cNvSpPr txBox="1"/>
          <p:nvPr/>
        </p:nvSpPr>
        <p:spPr>
          <a:xfrm>
            <a:off x="4440884" y="2741718"/>
            <a:ext cx="3310228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9. Utilizar o comando 3DARRAY;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10. Número de itens de 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array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– 5;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11. Tipo de “</a:t>
            </a:r>
            <a:r>
              <a:rPr lang="pt-P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array</a:t>
            </a: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”- Polar;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12. Ângulo – 360 graus;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Imagem 18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6E754420-B210-4DFD-EB90-F6CFCB308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401" y="421922"/>
            <a:ext cx="3310228" cy="19292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20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35E2775D-193A-29F4-B2EE-04229BD11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401" y="3792099"/>
            <a:ext cx="3310228" cy="20223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m 22" descr="Uma imagem com captura de ecrã, texto, computador, Software de multimédia&#10;&#10;Descrição gerada automaticamente">
            <a:extLst>
              <a:ext uri="{FF2B5EF4-FFF2-40B4-BE49-F238E27FC236}">
                <a16:creationId xmlns:a16="http://schemas.microsoft.com/office/drawing/2014/main" id="{CEF677BE-8DEE-6FB3-9C63-F825C856B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23" y="4033985"/>
            <a:ext cx="3379384" cy="200993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ma imagem com texto, captura de ecrã, computador, Software de multimédia&#10;&#10;Descrição gerada automaticamente">
            <a:extLst>
              <a:ext uri="{FF2B5EF4-FFF2-40B4-BE49-F238E27FC236}">
                <a16:creationId xmlns:a16="http://schemas.microsoft.com/office/drawing/2014/main" id="{0CE3C54D-7E66-EA2B-BBE4-53353D31A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7" y="4045479"/>
            <a:ext cx="3808814" cy="22882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m 5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D54ACD72-3D2F-7EB2-1241-FB0403C34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528" y="4045479"/>
            <a:ext cx="3864940" cy="23174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7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275A54CB-6158-081B-A294-3C18E21CE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635" y="4045479"/>
            <a:ext cx="3863614" cy="22882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ixaDeTexto 9">
            <a:extLst>
              <a:ext uri="{FF2B5EF4-FFF2-40B4-BE49-F238E27FC236}">
                <a16:creationId xmlns:a16="http://schemas.microsoft.com/office/drawing/2014/main" id="{F27E0384-5AA0-5937-DAC5-E4695A43794D}"/>
              </a:ext>
            </a:extLst>
          </p:cNvPr>
          <p:cNvSpPr txBox="1"/>
          <p:nvPr/>
        </p:nvSpPr>
        <p:spPr>
          <a:xfrm>
            <a:off x="208547" y="1779358"/>
            <a:ext cx="6675092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13. Utilizar o comando 3DROTATE 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14. Selecionar os pontos dos vértices de cima de três dos pentágonos</a:t>
            </a:r>
            <a:r>
              <a:rPr lang="pt-PT" dirty="0">
                <a:solidFill>
                  <a:srgbClr val="000000"/>
                </a:solidFill>
                <a:latin typeface="Calibri"/>
              </a:rPr>
              <a:t>.</a:t>
            </a: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7F9A99FF-6B16-7A2E-CA1E-075C723E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62" y="2975549"/>
            <a:ext cx="2587121" cy="15508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m 5" descr="Uma imagem com texto, captura de ecrã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0806F162-75DE-86A3-5444-84BA1F21B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871" y="2980825"/>
            <a:ext cx="2667231" cy="15980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7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BDFB497A-09CF-FBB0-8637-C90E7DCEC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959" y="2956099"/>
            <a:ext cx="2743922" cy="16227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9" descr="Uma imagem com texto, captura de ecrã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E58026C0-537D-2B69-CBEF-F917325AB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635" y="2956099"/>
            <a:ext cx="2667231" cy="16074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ixaDeTexto 10">
            <a:extLst>
              <a:ext uri="{FF2B5EF4-FFF2-40B4-BE49-F238E27FC236}">
                <a16:creationId xmlns:a16="http://schemas.microsoft.com/office/drawing/2014/main" id="{91D6CEC6-E8A2-46E0-3D5B-5BBFF93BB427}"/>
              </a:ext>
            </a:extLst>
          </p:cNvPr>
          <p:cNvSpPr txBox="1"/>
          <p:nvPr/>
        </p:nvSpPr>
        <p:spPr>
          <a:xfrm>
            <a:off x="240862" y="2606213"/>
            <a:ext cx="1128835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1. 3DORBIT</a:t>
            </a:r>
          </a:p>
        </p:txBody>
      </p:sp>
      <p:sp>
        <p:nvSpPr>
          <p:cNvPr id="7" name="CaixaDeTexto 11">
            <a:extLst>
              <a:ext uri="{FF2B5EF4-FFF2-40B4-BE49-F238E27FC236}">
                <a16:creationId xmlns:a16="http://schemas.microsoft.com/office/drawing/2014/main" id="{06348260-A0D1-7086-6D55-5557BD6B084C}"/>
              </a:ext>
            </a:extLst>
          </p:cNvPr>
          <p:cNvSpPr txBox="1"/>
          <p:nvPr/>
        </p:nvSpPr>
        <p:spPr>
          <a:xfrm>
            <a:off x="3038871" y="2646401"/>
            <a:ext cx="967444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2.ROTATE</a:t>
            </a:r>
          </a:p>
        </p:txBody>
      </p:sp>
      <p:sp>
        <p:nvSpPr>
          <p:cNvPr id="8" name="CaixaDeTexto 12">
            <a:extLst>
              <a:ext uri="{FF2B5EF4-FFF2-40B4-BE49-F238E27FC236}">
                <a16:creationId xmlns:a16="http://schemas.microsoft.com/office/drawing/2014/main" id="{40D89B4A-38C1-E366-66A7-77229F8B793A}"/>
              </a:ext>
            </a:extLst>
          </p:cNvPr>
          <p:cNvSpPr txBox="1"/>
          <p:nvPr/>
        </p:nvSpPr>
        <p:spPr>
          <a:xfrm>
            <a:off x="5916542" y="2611956"/>
            <a:ext cx="1957520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3.ÂNGULO 36 GRAUS</a:t>
            </a:r>
          </a:p>
        </p:txBody>
      </p:sp>
      <p:sp>
        <p:nvSpPr>
          <p:cNvPr id="9" name="CaixaDeTexto 13">
            <a:extLst>
              <a:ext uri="{FF2B5EF4-FFF2-40B4-BE49-F238E27FC236}">
                <a16:creationId xmlns:a16="http://schemas.microsoft.com/office/drawing/2014/main" id="{C958A0D9-BCBF-38C2-341D-7E6F6EE4664C}"/>
              </a:ext>
            </a:extLst>
          </p:cNvPr>
          <p:cNvSpPr txBox="1"/>
          <p:nvPr/>
        </p:nvSpPr>
        <p:spPr>
          <a:xfrm>
            <a:off x="8786122" y="2606213"/>
            <a:ext cx="3588261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4.MOVE( ENCAIXAR COM O DE CIMA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9F6C5749-7C11-FF2F-EECC-CBC8C870F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022" y="1690707"/>
            <a:ext cx="5839943" cy="347659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EC5EB77D-95A9-39DE-1BD7-7E42FE5A9B5E}"/>
              </a:ext>
            </a:extLst>
          </p:cNvPr>
          <p:cNvSpPr txBox="1"/>
          <p:nvPr/>
        </p:nvSpPr>
        <p:spPr>
          <a:xfrm>
            <a:off x="954121" y="1787944"/>
            <a:ext cx="3716146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Dualidade dos poliedros regulares</a:t>
            </a:r>
          </a:p>
        </p:txBody>
      </p:sp>
      <p:sp>
        <p:nvSpPr>
          <p:cNvPr id="3" name="CaixaDeTexto 3">
            <a:extLst>
              <a:ext uri="{FF2B5EF4-FFF2-40B4-BE49-F238E27FC236}">
                <a16:creationId xmlns:a16="http://schemas.microsoft.com/office/drawing/2014/main" id="{C8D6AEC8-0792-97D1-7BC5-C1E57B001345}"/>
              </a:ext>
            </a:extLst>
          </p:cNvPr>
          <p:cNvSpPr txBox="1"/>
          <p:nvPr/>
        </p:nvSpPr>
        <p:spPr>
          <a:xfrm>
            <a:off x="954121" y="2157279"/>
            <a:ext cx="6595667" cy="1477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Este exercício consiste no encaixe dos sólidos uns nos outros, que mostram a dualidade entre eles.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A dualidade obtém-se pela união de segmentos de reta com os centros geométricos das faces de um polígono para o outro- utilizando o comando ALIGN</a:t>
            </a:r>
          </a:p>
        </p:txBody>
      </p:sp>
      <p:pic>
        <p:nvPicPr>
          <p:cNvPr id="4" name="Imagem 8" descr="Uma imagem com captura de ecrã, texto, Software de multimédia, software&#10;&#10;Descrição gerada automaticamente">
            <a:extLst>
              <a:ext uri="{FF2B5EF4-FFF2-40B4-BE49-F238E27FC236}">
                <a16:creationId xmlns:a16="http://schemas.microsoft.com/office/drawing/2014/main" id="{FE4E7454-89FD-1684-6D5F-F7705E579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480" y="4539063"/>
            <a:ext cx="3290239" cy="19597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10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0307B8F3-C93B-6597-2C58-51A1DF276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112" y="4539063"/>
            <a:ext cx="3283326" cy="19597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m 12" descr="Uma imagem com captura de ecrã, texto, Software de multimédia, software&#10;&#10;Descrição gerada automaticamente">
            <a:extLst>
              <a:ext uri="{FF2B5EF4-FFF2-40B4-BE49-F238E27FC236}">
                <a16:creationId xmlns:a16="http://schemas.microsoft.com/office/drawing/2014/main" id="{34BD6326-F0AE-F3E4-79A8-3C6CF2979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480" y="2377741"/>
            <a:ext cx="3302776" cy="19597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m 14" descr="Uma imagem com captura de ecrã, texto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82ADCC5A-3DF9-EC3F-85A4-649953FDA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011" y="4567784"/>
            <a:ext cx="3247948" cy="1931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m 16" descr="Uma imagem com captura de ecrã, texto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B9A01569-72FA-A5E4-8BB9-705923367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480" y="304714"/>
            <a:ext cx="3247948" cy="19284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captura de ecrã, texto, software, Software de multimédia&#10;&#10;Descrição gerada automaticamente">
            <a:extLst>
              <a:ext uri="{FF2B5EF4-FFF2-40B4-BE49-F238E27FC236}">
                <a16:creationId xmlns:a16="http://schemas.microsoft.com/office/drawing/2014/main" id="{8CD02BA8-35D9-A09E-2C76-E68C7E69B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64" y="1659398"/>
            <a:ext cx="5914072" cy="353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297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2350D973-0FE1-EBC2-E922-0B38146F9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51" y="426640"/>
            <a:ext cx="4826308" cy="2888244"/>
          </a:xfrm>
          <a:prstGeom prst="rect">
            <a:avLst/>
          </a:prstGeom>
        </p:spPr>
      </p:pic>
      <p:pic>
        <p:nvPicPr>
          <p:cNvPr id="8" name="Imagem 7" descr="Uma imagem com texto, mapa, diagrama, file&#10;&#10;Descrição gerada automaticamente">
            <a:extLst>
              <a:ext uri="{FF2B5EF4-FFF2-40B4-BE49-F238E27FC236}">
                <a16:creationId xmlns:a16="http://schemas.microsoft.com/office/drawing/2014/main" id="{2CB03358-0595-0578-01F7-C4F8F4CFF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51" y="3479800"/>
            <a:ext cx="4856037" cy="29515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4545DA1-C8A0-4A0D-F462-B9EF5C5D6958}"/>
              </a:ext>
            </a:extLst>
          </p:cNvPr>
          <p:cNvSpPr txBox="1"/>
          <p:nvPr/>
        </p:nvSpPr>
        <p:spPr>
          <a:xfrm>
            <a:off x="368300" y="1468224"/>
            <a:ext cx="57277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Aula 18 (23/11/2023)-Construção do Guggenheim</a:t>
            </a:r>
          </a:p>
          <a:p>
            <a:endParaRPr lang="pt-PT" b="1" dirty="0"/>
          </a:p>
          <a:p>
            <a:r>
              <a:rPr lang="pt-PT" b="1" dirty="0"/>
              <a:t>1º-</a:t>
            </a:r>
            <a:r>
              <a:rPr lang="pt-PT" dirty="0"/>
              <a:t> Com o comando </a:t>
            </a:r>
            <a:r>
              <a:rPr lang="pt-PT" b="1" dirty="0"/>
              <a:t>ATTACH</a:t>
            </a:r>
            <a:r>
              <a:rPr lang="pt-PT" dirty="0"/>
              <a:t>, metemos a imagem do edifico;</a:t>
            </a:r>
          </a:p>
          <a:p>
            <a:r>
              <a:rPr lang="pt-PT" b="1" dirty="0"/>
              <a:t>2º- </a:t>
            </a:r>
            <a:r>
              <a:rPr lang="pt-PT" dirty="0"/>
              <a:t>Criação das </a:t>
            </a:r>
            <a:r>
              <a:rPr lang="pt-PT" dirty="0" err="1"/>
              <a:t>Layers</a:t>
            </a:r>
            <a:r>
              <a:rPr lang="pt-PT" dirty="0"/>
              <a:t>: linhas auxiliares, Corte, Geometria, Guggenheim, Hélix e Texto;</a:t>
            </a:r>
          </a:p>
          <a:p>
            <a:r>
              <a:rPr lang="pt-PT" b="1" dirty="0"/>
              <a:t>3º- </a:t>
            </a:r>
            <a:r>
              <a:rPr lang="pt-PT" dirty="0"/>
              <a:t>Escalar a imagem, sabendo que 1pé corresponde a 0.305m.Fazer uma linha que inclui dois pisos do edifício e com  base essa linha alinhar ,  para outra linha mas com as medidas reais, ou seja, com 3.35m (0.305x11);</a:t>
            </a:r>
          </a:p>
          <a:p>
            <a:r>
              <a:rPr lang="pt-PT" b="1" dirty="0"/>
              <a:t>4º- </a:t>
            </a:r>
            <a:r>
              <a:rPr lang="pt-PT" dirty="0"/>
              <a:t>Fazer o decalque da parte do corte que queremos;</a:t>
            </a:r>
          </a:p>
          <a:p>
            <a:r>
              <a:rPr lang="pt-PT" b="1" dirty="0"/>
              <a:t>5º- </a:t>
            </a:r>
            <a:r>
              <a:rPr lang="pt-PT" dirty="0"/>
              <a:t>Com o comando OFFSET, utilizar 0.25m na </a:t>
            </a:r>
            <a:r>
              <a:rPr lang="pt-PT" dirty="0" err="1"/>
              <a:t>expessura</a:t>
            </a:r>
            <a:r>
              <a:rPr lang="pt-PT" dirty="0"/>
              <a:t>;</a:t>
            </a:r>
          </a:p>
          <a:p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36262753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CC0F8B4-5723-F7DC-A042-193B1FD5A26F}"/>
              </a:ext>
            </a:extLst>
          </p:cNvPr>
          <p:cNvSpPr txBox="1"/>
          <p:nvPr/>
        </p:nvSpPr>
        <p:spPr>
          <a:xfrm>
            <a:off x="467874" y="1770839"/>
            <a:ext cx="36631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6ª- Pormenor</a:t>
            </a:r>
            <a:r>
              <a:rPr lang="pt-PT" dirty="0"/>
              <a:t>:</a:t>
            </a:r>
          </a:p>
          <a:p>
            <a:r>
              <a:rPr lang="pt-PT" dirty="0"/>
              <a:t>-Fazer o decalque da parte do pormenor e fazer </a:t>
            </a:r>
            <a:r>
              <a:rPr lang="pt-PT" b="1" dirty="0"/>
              <a:t>OFFSET</a:t>
            </a:r>
            <a:r>
              <a:rPr lang="pt-PT" dirty="0"/>
              <a:t> de 0.25m;</a:t>
            </a:r>
          </a:p>
          <a:p>
            <a:r>
              <a:rPr lang="pt-PT" dirty="0"/>
              <a:t>-Com o comando </a:t>
            </a:r>
            <a:r>
              <a:rPr lang="pt-PT" b="1" dirty="0"/>
              <a:t>CIRCLE, </a:t>
            </a:r>
            <a:r>
              <a:rPr lang="pt-PT" dirty="0"/>
              <a:t>colocar o  centro no </a:t>
            </a:r>
            <a:r>
              <a:rPr lang="pt-PT" dirty="0" err="1"/>
              <a:t>Midpoint</a:t>
            </a:r>
            <a:r>
              <a:rPr lang="pt-PT" dirty="0"/>
              <a:t> da parede e raio será a interseção da circunferência com a outra parede;</a:t>
            </a:r>
          </a:p>
          <a:p>
            <a:r>
              <a:rPr lang="pt-PT" dirty="0"/>
              <a:t>-Apagar todas as linhas auxiliares que não são úteis;</a:t>
            </a:r>
            <a:endParaRPr lang="pt-PT" b="1" dirty="0"/>
          </a:p>
        </p:txBody>
      </p:sp>
      <p:pic>
        <p:nvPicPr>
          <p:cNvPr id="6" name="Imagem 5" descr="Uma imagem com texto, mapa, diagrama, file&#10;&#10;Descrição gerada automaticamente">
            <a:extLst>
              <a:ext uri="{FF2B5EF4-FFF2-40B4-BE49-F238E27FC236}">
                <a16:creationId xmlns:a16="http://schemas.microsoft.com/office/drawing/2014/main" id="{F3C0AAF0-043F-41F4-611C-9B6452FE2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2" t="17138" r="6450" b="49260"/>
          <a:stretch/>
        </p:blipFill>
        <p:spPr>
          <a:xfrm>
            <a:off x="6578600" y="3429000"/>
            <a:ext cx="3721100" cy="2304374"/>
          </a:xfrm>
          <a:prstGeom prst="rect">
            <a:avLst/>
          </a:prstGeom>
        </p:spPr>
      </p:pic>
      <p:pic>
        <p:nvPicPr>
          <p:cNvPr id="8" name="Imagem 7" descr="Uma imagem com texto, software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01A25408-9E34-BB34-2704-2122422375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t="29860" r="24252" b="1320"/>
          <a:stretch/>
        </p:blipFill>
        <p:spPr>
          <a:xfrm>
            <a:off x="7353300" y="815164"/>
            <a:ext cx="2654300" cy="220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601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9DF11F1-2DD9-BC7F-EEDF-8B7CAA7F6CB7}"/>
              </a:ext>
            </a:extLst>
          </p:cNvPr>
          <p:cNvSpPr txBox="1"/>
          <p:nvPr/>
        </p:nvSpPr>
        <p:spPr>
          <a:xfrm>
            <a:off x="309992" y="905740"/>
            <a:ext cx="65675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7º- </a:t>
            </a:r>
            <a:r>
              <a:rPr lang="pt-PT" dirty="0"/>
              <a:t>Fazer uma linha no centro do edifício, que define o centro da helicoide;</a:t>
            </a:r>
          </a:p>
          <a:p>
            <a:r>
              <a:rPr lang="pt-PT" b="1" dirty="0"/>
              <a:t>8º- </a:t>
            </a:r>
            <a:r>
              <a:rPr lang="pt-PT" dirty="0"/>
              <a:t>Fazer duas linhas horizontais , uma com um raio maior e outra com o raio menor;</a:t>
            </a:r>
          </a:p>
          <a:p>
            <a:r>
              <a:rPr lang="pt-PT" b="1" dirty="0"/>
              <a:t>9º- </a:t>
            </a:r>
            <a:r>
              <a:rPr lang="pt-PT" dirty="0"/>
              <a:t>Nomear essas duas linhas com o nome </a:t>
            </a:r>
            <a:r>
              <a:rPr lang="pt-PT" b="1" dirty="0"/>
              <a:t>“major </a:t>
            </a:r>
            <a:r>
              <a:rPr lang="pt-PT" b="1" dirty="0" err="1"/>
              <a:t>radius</a:t>
            </a:r>
            <a:r>
              <a:rPr lang="pt-PT" b="1" dirty="0"/>
              <a:t>” </a:t>
            </a:r>
            <a:r>
              <a:rPr lang="pt-PT" dirty="0"/>
              <a:t>e </a:t>
            </a:r>
            <a:r>
              <a:rPr lang="pt-PT" b="1" dirty="0"/>
              <a:t>“</a:t>
            </a:r>
            <a:r>
              <a:rPr lang="pt-PT" b="1" dirty="0" err="1"/>
              <a:t>minor</a:t>
            </a:r>
            <a:r>
              <a:rPr lang="pt-PT" b="1" dirty="0"/>
              <a:t> </a:t>
            </a:r>
            <a:r>
              <a:rPr lang="pt-PT" b="1" dirty="0" err="1"/>
              <a:t>radius</a:t>
            </a:r>
            <a:r>
              <a:rPr lang="pt-PT" b="1" dirty="0"/>
              <a:t>”, </a:t>
            </a:r>
            <a:r>
              <a:rPr lang="pt-PT" dirty="0"/>
              <a:t>como também a  linha central dando o nome de (????) com o comando </a:t>
            </a:r>
            <a:r>
              <a:rPr lang="pt-PT" b="1" dirty="0"/>
              <a:t>DTEXT </a:t>
            </a:r>
            <a:r>
              <a:rPr lang="pt-PT" dirty="0"/>
              <a:t>e também meter a medida do raio associado;</a:t>
            </a:r>
          </a:p>
          <a:p>
            <a:r>
              <a:rPr lang="pt-PT" b="1" dirty="0"/>
              <a:t>10º- </a:t>
            </a:r>
            <a:r>
              <a:rPr lang="pt-PT" dirty="0"/>
              <a:t>Fazer </a:t>
            </a:r>
            <a:r>
              <a:rPr lang="pt-PT" b="1" dirty="0"/>
              <a:t>COPY</a:t>
            </a:r>
            <a:r>
              <a:rPr lang="pt-PT" dirty="0"/>
              <a:t> do pormenor e metê-lo para fora da imagem original;</a:t>
            </a:r>
          </a:p>
          <a:p>
            <a:r>
              <a:rPr lang="pt-PT" b="1" dirty="0"/>
              <a:t>11º- </a:t>
            </a:r>
            <a:r>
              <a:rPr lang="pt-PT" dirty="0"/>
              <a:t>Utilizar o comando </a:t>
            </a:r>
            <a:r>
              <a:rPr lang="pt-PT" b="1" dirty="0"/>
              <a:t>HELIX </a:t>
            </a:r>
            <a:r>
              <a:rPr lang="pt-PT" dirty="0"/>
              <a:t>e meter no raio maior 19, raio menor 13.70 e altura da hélice 20.27;</a:t>
            </a:r>
          </a:p>
          <a:p>
            <a:r>
              <a:rPr lang="pt-PT" b="1" dirty="0"/>
              <a:t>12º- </a:t>
            </a:r>
            <a:r>
              <a:rPr lang="pt-PT" dirty="0"/>
              <a:t>Selecionar o corte e utilizar o 3DROTATE com ângulo de 90 graus;</a:t>
            </a:r>
          </a:p>
          <a:p>
            <a:r>
              <a:rPr lang="pt-PT" b="1" dirty="0"/>
              <a:t>13º- </a:t>
            </a:r>
            <a:r>
              <a:rPr lang="pt-PT" dirty="0"/>
              <a:t>Selecionar outra vez o corte, depois “</a:t>
            </a:r>
            <a:r>
              <a:rPr lang="pt-PT" dirty="0" err="1"/>
              <a:t>Path</a:t>
            </a:r>
            <a:r>
              <a:rPr lang="pt-PT" dirty="0"/>
              <a:t>” e depois selecionar a hélice e utilizar o comando </a:t>
            </a:r>
            <a:r>
              <a:rPr lang="pt-PT" b="1" dirty="0"/>
              <a:t>EXTRUDE;</a:t>
            </a:r>
          </a:p>
          <a:p>
            <a:r>
              <a:rPr lang="pt-PT" b="1" dirty="0"/>
              <a:t>14º- </a:t>
            </a:r>
            <a:r>
              <a:rPr lang="pt-PT" dirty="0"/>
              <a:t>Selecionar a Hélice e usar o comando </a:t>
            </a:r>
            <a:r>
              <a:rPr lang="pt-PT" b="1" dirty="0"/>
              <a:t>SHADE;</a:t>
            </a:r>
          </a:p>
        </p:txBody>
      </p:sp>
      <p:pic>
        <p:nvPicPr>
          <p:cNvPr id="9" name="Imagem 8" descr="Uma imagem com texto, captura de ecrã, diagrama, software&#10;&#10;Descrição gerada automaticamente">
            <a:extLst>
              <a:ext uri="{FF2B5EF4-FFF2-40B4-BE49-F238E27FC236}">
                <a16:creationId xmlns:a16="http://schemas.microsoft.com/office/drawing/2014/main" id="{38432379-85D0-39F0-C5EA-4F9D4B459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747" y="905740"/>
            <a:ext cx="4534960" cy="2685547"/>
          </a:xfrm>
          <a:prstGeom prst="rect">
            <a:avLst/>
          </a:prstGeom>
        </p:spPr>
      </p:pic>
      <p:pic>
        <p:nvPicPr>
          <p:cNvPr id="13" name="Imagem 12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9B06F0BA-6DEC-CC0F-96FF-15EF0E7C9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747" y="3769666"/>
            <a:ext cx="4534960" cy="271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429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BAF78B5-E6A3-6375-EC3A-1D19F0414802}"/>
              </a:ext>
            </a:extLst>
          </p:cNvPr>
          <p:cNvSpPr txBox="1"/>
          <p:nvPr/>
        </p:nvSpPr>
        <p:spPr>
          <a:xfrm>
            <a:off x="381000" y="1257300"/>
            <a:ext cx="3105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Aula 19 (24/11/2023)- Secções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8C533A9-8ABE-AF9B-A350-FFE6B7C1FAF4}"/>
              </a:ext>
            </a:extLst>
          </p:cNvPr>
          <p:cNvSpPr txBox="1"/>
          <p:nvPr/>
        </p:nvSpPr>
        <p:spPr>
          <a:xfrm>
            <a:off x="330200" y="1771650"/>
            <a:ext cx="558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1º- </a:t>
            </a:r>
            <a:r>
              <a:rPr lang="pt-PT" dirty="0"/>
              <a:t>Utilizar o comando </a:t>
            </a:r>
            <a:r>
              <a:rPr lang="pt-PT" b="1" dirty="0"/>
              <a:t>CONE </a:t>
            </a:r>
            <a:r>
              <a:rPr lang="pt-PT" dirty="0"/>
              <a:t>com raio 20 e altura 5;</a:t>
            </a:r>
          </a:p>
          <a:p>
            <a:r>
              <a:rPr lang="pt-PT" b="1" dirty="0"/>
              <a:t>2º- </a:t>
            </a:r>
            <a:r>
              <a:rPr lang="pt-PT" dirty="0"/>
              <a:t>Selecionar o cone e utilizar o comando </a:t>
            </a:r>
            <a:r>
              <a:rPr lang="pt-PT" b="1" dirty="0"/>
              <a:t>SHADE</a:t>
            </a:r>
            <a:r>
              <a:rPr lang="pt-PT" dirty="0"/>
              <a:t>;</a:t>
            </a:r>
          </a:p>
          <a:p>
            <a:r>
              <a:rPr lang="pt-PT" b="1" dirty="0"/>
              <a:t>3º- </a:t>
            </a:r>
            <a:r>
              <a:rPr lang="pt-PT" dirty="0"/>
              <a:t>Criar as </a:t>
            </a:r>
            <a:r>
              <a:rPr lang="pt-PT" dirty="0" err="1"/>
              <a:t>Layers</a:t>
            </a:r>
            <a:r>
              <a:rPr lang="pt-PT" dirty="0"/>
              <a:t>: Cone; Linhas Auxiliares; Planos; Secções e Texto;</a:t>
            </a:r>
          </a:p>
          <a:p>
            <a:r>
              <a:rPr lang="pt-PT" b="1" dirty="0"/>
              <a:t>4º- </a:t>
            </a:r>
            <a:r>
              <a:rPr lang="pt-PT" dirty="0"/>
              <a:t>Utilizar o comando </a:t>
            </a:r>
            <a:r>
              <a:rPr lang="pt-PT" b="1" dirty="0"/>
              <a:t>COPY, </a:t>
            </a:r>
            <a:r>
              <a:rPr lang="pt-PT" dirty="0"/>
              <a:t>selecionar o cone , meter o ponto no vértice e mover 0.5 para baixo;</a:t>
            </a:r>
          </a:p>
          <a:p>
            <a:r>
              <a:rPr lang="pt-PT" b="1" dirty="0"/>
              <a:t>5º- </a:t>
            </a:r>
            <a:r>
              <a:rPr lang="pt-PT" dirty="0"/>
              <a:t>Selecionar o cone de cima e o de baixo e utilizar o comando </a:t>
            </a:r>
            <a:r>
              <a:rPr lang="pt-PT" b="1" dirty="0"/>
              <a:t>SUBTRACT</a:t>
            </a:r>
            <a:r>
              <a:rPr lang="pt-PT" dirty="0"/>
              <a:t>;</a:t>
            </a:r>
          </a:p>
          <a:p>
            <a:r>
              <a:rPr lang="pt-PT" b="1" dirty="0"/>
              <a:t>6º- </a:t>
            </a:r>
            <a:r>
              <a:rPr lang="pt-PT" dirty="0"/>
              <a:t>Utilizar o comando </a:t>
            </a:r>
            <a:r>
              <a:rPr lang="pt-PT" b="1" dirty="0"/>
              <a:t>3DMIRROR</a:t>
            </a:r>
            <a:r>
              <a:rPr lang="pt-PT" dirty="0"/>
              <a:t> e selecionar o cone e o seu vértice, automaticamente passamos a ter dois cones invertidos;</a:t>
            </a:r>
          </a:p>
          <a:p>
            <a:r>
              <a:rPr lang="pt-PT" b="1" dirty="0"/>
              <a:t>7º-</a:t>
            </a:r>
            <a:r>
              <a:rPr lang="pt-PT" dirty="0"/>
              <a:t> Selecionar os dois cones e utilizar o comando </a:t>
            </a:r>
            <a:r>
              <a:rPr lang="pt-PT" b="1" dirty="0"/>
              <a:t>GROUP</a:t>
            </a:r>
          </a:p>
          <a:p>
            <a:endParaRPr lang="pt-PT" b="1" dirty="0"/>
          </a:p>
        </p:txBody>
      </p:sp>
      <p:pic>
        <p:nvPicPr>
          <p:cNvPr id="5" name="Imagem 4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ED6A67B0-AB14-26C3-C018-F55718DA5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81" y="635001"/>
            <a:ext cx="4516619" cy="2662651"/>
          </a:xfrm>
          <a:prstGeom prst="rect">
            <a:avLst/>
          </a:prstGeom>
        </p:spPr>
      </p:pic>
      <p:pic>
        <p:nvPicPr>
          <p:cNvPr id="7" name="Imagem 6" descr="Uma imagem com captura de ecrã, texto, Software de multimédia, software&#10;&#10;Descrição gerada automaticamente">
            <a:extLst>
              <a:ext uri="{FF2B5EF4-FFF2-40B4-BE49-F238E27FC236}">
                <a16:creationId xmlns:a16="http://schemas.microsoft.com/office/drawing/2014/main" id="{40196C28-3590-C700-E80B-A01B90D83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81" y="3564790"/>
            <a:ext cx="4471099" cy="26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17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413E6A32-648F-3573-5D72-B1144A15908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6337" y="1460497"/>
            <a:ext cx="10957465" cy="4716466"/>
          </a:xfrm>
        </p:spPr>
        <p:txBody>
          <a:bodyPr/>
          <a:lstStyle/>
          <a:p>
            <a:pPr marL="0" lvl="0" indent="0">
              <a:buNone/>
            </a:pPr>
            <a:r>
              <a:rPr lang="pt-PT" sz="1800" b="1"/>
              <a:t>Aula 2(23/09/2023)</a:t>
            </a:r>
          </a:p>
          <a:p>
            <a:pPr lvl="0"/>
            <a:r>
              <a:rPr lang="pt-PT" sz="1800"/>
              <a:t>Continuação da criação do site</a:t>
            </a:r>
          </a:p>
          <a:p>
            <a:pPr marL="0" lvl="0" indent="0">
              <a:buNone/>
            </a:pPr>
            <a:endParaRPr lang="pt-PT" sz="1800"/>
          </a:p>
          <a:p>
            <a:pPr marL="0" lvl="0" indent="0">
              <a:buNone/>
            </a:pPr>
            <a:endParaRPr lang="pt-PT" sz="1800"/>
          </a:p>
        </p:txBody>
      </p:sp>
      <p:pic>
        <p:nvPicPr>
          <p:cNvPr id="3" name="Imagem 4" descr="Uma imagem com texto, captura de ecrã, ecrã, software&#10;&#10;Descrição gerada automaticamente">
            <a:extLst>
              <a:ext uri="{FF2B5EF4-FFF2-40B4-BE49-F238E27FC236}">
                <a16:creationId xmlns:a16="http://schemas.microsoft.com/office/drawing/2014/main" id="{3A0A129C-1CFF-0B46-CE13-CE8B260D0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37" y="3072694"/>
            <a:ext cx="3654024" cy="21438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6" descr="Uma imagem com texto, captura de ecrã, ecrã, software&#10;&#10;Descrição gerada automaticamente">
            <a:extLst>
              <a:ext uri="{FF2B5EF4-FFF2-40B4-BE49-F238E27FC236}">
                <a16:creationId xmlns:a16="http://schemas.microsoft.com/office/drawing/2014/main" id="{4F468B0C-5165-E9FC-6948-7B3D6962C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133" y="2786158"/>
            <a:ext cx="3339388" cy="24304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8" descr="Uma imagem com texto, captura de ecrã, Cara humana, pessoa&#10;&#10;Descrição gerada automaticamente">
            <a:extLst>
              <a:ext uri="{FF2B5EF4-FFF2-40B4-BE49-F238E27FC236}">
                <a16:creationId xmlns:a16="http://schemas.microsoft.com/office/drawing/2014/main" id="{99DD9236-BB8D-F6FB-C862-8F817D7C8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319" y="3072694"/>
            <a:ext cx="3780339" cy="203488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7C21AF7-1BA4-D160-C850-D14DAFDFF688}"/>
              </a:ext>
            </a:extLst>
          </p:cNvPr>
          <p:cNvSpPr txBox="1"/>
          <p:nvPr/>
        </p:nvSpPr>
        <p:spPr>
          <a:xfrm>
            <a:off x="609601" y="1117600"/>
            <a:ext cx="92583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8º- </a:t>
            </a:r>
            <a:r>
              <a:rPr lang="pt-PT" dirty="0"/>
              <a:t>Criar um retângulo com dimensões de 10x20m;</a:t>
            </a:r>
          </a:p>
          <a:p>
            <a:r>
              <a:rPr lang="pt-PT" b="1" dirty="0"/>
              <a:t>9º- </a:t>
            </a:r>
            <a:r>
              <a:rPr lang="pt-PT" dirty="0"/>
              <a:t>Selecionar o retângulo criado e aplicar o comando </a:t>
            </a:r>
            <a:r>
              <a:rPr lang="pt-PT" b="1" dirty="0"/>
              <a:t>HATCH</a:t>
            </a:r>
            <a:r>
              <a:rPr lang="pt-PT" dirty="0"/>
              <a:t> , com uma transparência de 80;</a:t>
            </a:r>
          </a:p>
          <a:p>
            <a:r>
              <a:rPr lang="pt-PT" b="1" dirty="0"/>
              <a:t>10º- </a:t>
            </a:r>
            <a:r>
              <a:rPr lang="pt-PT" dirty="0"/>
              <a:t>Com o comando </a:t>
            </a:r>
            <a:r>
              <a:rPr lang="pt-PT" b="1" dirty="0"/>
              <a:t>COPY, </a:t>
            </a:r>
            <a:r>
              <a:rPr lang="pt-PT" dirty="0"/>
              <a:t>selecionamos o retângulo e fazermos cinco cópias do mesmo;</a:t>
            </a:r>
          </a:p>
          <a:p>
            <a:r>
              <a:rPr lang="pt-PT" b="1" dirty="0"/>
              <a:t>11º- </a:t>
            </a:r>
            <a:r>
              <a:rPr lang="pt-PT" dirty="0"/>
              <a:t>Utilizar o comando </a:t>
            </a:r>
            <a:r>
              <a:rPr lang="pt-PT" b="1" dirty="0"/>
              <a:t>MOVE </a:t>
            </a:r>
            <a:r>
              <a:rPr lang="pt-PT" dirty="0"/>
              <a:t>e selecionar o retângulo. Utilizar o QUAD da base do cone de baixo e mover 0.5 para cima;</a:t>
            </a:r>
          </a:p>
          <a:p>
            <a:r>
              <a:rPr lang="pt-PT" b="1" dirty="0"/>
              <a:t>12º- </a:t>
            </a:r>
            <a:r>
              <a:rPr lang="pt-PT" dirty="0"/>
              <a:t>Com o comando </a:t>
            </a:r>
            <a:r>
              <a:rPr lang="pt-PT" b="1" dirty="0"/>
              <a:t>3DROTATE </a:t>
            </a:r>
            <a:r>
              <a:rPr lang="pt-PT" dirty="0"/>
              <a:t>selecionamos o retângulo e colocamos o ponto médio da esfera no retângulo com ângulo de 20º</a:t>
            </a:r>
          </a:p>
          <a:p>
            <a:r>
              <a:rPr lang="pt-PT" b="1" dirty="0"/>
              <a:t>13ª- </a:t>
            </a:r>
            <a:r>
              <a:rPr lang="pt-PT" dirty="0"/>
              <a:t>Com o comando </a:t>
            </a:r>
            <a:r>
              <a:rPr lang="pt-PT" b="1" dirty="0"/>
              <a:t>3DROTATE </a:t>
            </a:r>
            <a:r>
              <a:rPr lang="pt-PT" dirty="0"/>
              <a:t>selecionamos o retângulo e colocamos o ponto médio da esfera no retângulo com ângulo de 45º</a:t>
            </a:r>
          </a:p>
          <a:p>
            <a:r>
              <a:rPr lang="pt-PT" b="1" dirty="0"/>
              <a:t>14º- </a:t>
            </a:r>
            <a:r>
              <a:rPr lang="pt-PT" dirty="0"/>
              <a:t>Com o comando </a:t>
            </a:r>
            <a:r>
              <a:rPr lang="pt-PT" b="1" dirty="0"/>
              <a:t>3DROTATE </a:t>
            </a:r>
            <a:r>
              <a:rPr lang="pt-PT" dirty="0"/>
              <a:t>selecionamos o retângulo e colocamos o ponto médio da esfera no retângulo com ângulo de 90º e depois </a:t>
            </a:r>
            <a:r>
              <a:rPr lang="pt-PT" b="1" dirty="0"/>
              <a:t>MOVE</a:t>
            </a:r>
            <a:r>
              <a:rPr lang="pt-PT" dirty="0"/>
              <a:t> e </a:t>
            </a:r>
            <a:r>
              <a:rPr lang="pt-PT" b="1" dirty="0"/>
              <a:t>QUAD</a:t>
            </a:r>
          </a:p>
          <a:p>
            <a:r>
              <a:rPr lang="pt-PT" b="1" dirty="0"/>
              <a:t>15º-</a:t>
            </a:r>
            <a:r>
              <a:rPr lang="pt-PT" dirty="0"/>
              <a:t>Com o comando </a:t>
            </a:r>
            <a:r>
              <a:rPr lang="pt-PT" b="1" dirty="0"/>
              <a:t>3DROTATE </a:t>
            </a:r>
            <a:r>
              <a:rPr lang="pt-PT" dirty="0"/>
              <a:t>selecionamos o retângulo e colocamos o ponto médio da esfera no retângulo com ângulo de 90º e depois </a:t>
            </a:r>
            <a:r>
              <a:rPr lang="pt-PT" b="1" dirty="0"/>
              <a:t>MOVE</a:t>
            </a:r>
            <a:r>
              <a:rPr lang="pt-PT" dirty="0"/>
              <a:t> </a:t>
            </a:r>
          </a:p>
          <a:p>
            <a:r>
              <a:rPr lang="pt-PT" b="1" dirty="0"/>
              <a:t>16º- </a:t>
            </a:r>
            <a:r>
              <a:rPr lang="pt-PT" dirty="0"/>
              <a:t>Selecionar o cone e fazer </a:t>
            </a:r>
            <a:r>
              <a:rPr lang="pt-PT" b="1" dirty="0"/>
              <a:t>SECTION</a:t>
            </a:r>
          </a:p>
          <a:p>
            <a:r>
              <a:rPr lang="pt-PT" b="1" dirty="0"/>
              <a:t>17º- </a:t>
            </a:r>
            <a:r>
              <a:rPr lang="pt-PT" dirty="0"/>
              <a:t>Fazer, com o comando</a:t>
            </a:r>
            <a:r>
              <a:rPr lang="pt-PT" b="1" dirty="0"/>
              <a:t> COPY </a:t>
            </a:r>
            <a:r>
              <a:rPr lang="pt-PT" dirty="0"/>
              <a:t>a cópia das secções para fora do cone</a:t>
            </a:r>
          </a:p>
          <a:p>
            <a:r>
              <a:rPr lang="pt-PT" b="1" dirty="0"/>
              <a:t>18º- </a:t>
            </a:r>
            <a:r>
              <a:rPr lang="pt-PT" dirty="0"/>
              <a:t>Fazer </a:t>
            </a:r>
            <a:r>
              <a:rPr lang="pt-PT" b="1" dirty="0"/>
              <a:t>EXPLODE </a:t>
            </a:r>
            <a:r>
              <a:rPr lang="pt-PT" dirty="0"/>
              <a:t>das secções apagando o</a:t>
            </a:r>
            <a:r>
              <a:rPr lang="pt-PT" b="1" dirty="0"/>
              <a:t> HATCH </a:t>
            </a:r>
            <a:r>
              <a:rPr lang="pt-PT" dirty="0"/>
              <a:t>e as linhas de dentro</a:t>
            </a:r>
          </a:p>
          <a:p>
            <a:r>
              <a:rPr lang="pt-PT" b="1" dirty="0"/>
              <a:t>19º- </a:t>
            </a:r>
            <a:r>
              <a:rPr lang="pt-PT" dirty="0"/>
              <a:t>Fazer a legenda das secções</a:t>
            </a:r>
            <a:endParaRPr lang="pt-PT" b="1" dirty="0"/>
          </a:p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5460545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5783A60-DC86-D108-0572-4D6BBBC90D9E}"/>
              </a:ext>
            </a:extLst>
          </p:cNvPr>
          <p:cNvSpPr txBox="1"/>
          <p:nvPr/>
        </p:nvSpPr>
        <p:spPr>
          <a:xfrm>
            <a:off x="285750" y="527646"/>
            <a:ext cx="161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Criação do Loft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8DD50C2-92CA-87CB-1F87-059267E13E1A}"/>
              </a:ext>
            </a:extLst>
          </p:cNvPr>
          <p:cNvSpPr txBox="1"/>
          <p:nvPr/>
        </p:nvSpPr>
        <p:spPr>
          <a:xfrm>
            <a:off x="241300" y="1047750"/>
            <a:ext cx="576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1º- </a:t>
            </a:r>
            <a:r>
              <a:rPr lang="pt-PT" dirty="0"/>
              <a:t>Criação de círculos</a:t>
            </a:r>
          </a:p>
          <a:p>
            <a:r>
              <a:rPr lang="pt-PT" b="1" dirty="0"/>
              <a:t>2º- </a:t>
            </a:r>
            <a:r>
              <a:rPr lang="pt-PT" dirty="0"/>
              <a:t>Utilizar o comando MOVE e meter um círculo para cima e outro para baixo</a:t>
            </a:r>
          </a:p>
          <a:p>
            <a:r>
              <a:rPr lang="pt-PT" b="1" dirty="0"/>
              <a:t>3º- </a:t>
            </a:r>
            <a:r>
              <a:rPr lang="pt-PT" dirty="0"/>
              <a:t>Selecionar os círculos criados e aplicar o comando </a:t>
            </a:r>
            <a:r>
              <a:rPr lang="pt-PT" b="1" dirty="0"/>
              <a:t>LOFT</a:t>
            </a:r>
          </a:p>
          <a:p>
            <a:r>
              <a:rPr lang="pt-PT" b="1" dirty="0"/>
              <a:t>4º- </a:t>
            </a:r>
            <a:r>
              <a:rPr lang="pt-PT" dirty="0"/>
              <a:t>Utilizar o comando </a:t>
            </a:r>
            <a:r>
              <a:rPr lang="pt-PT" b="1" dirty="0"/>
              <a:t>SHADE</a:t>
            </a:r>
          </a:p>
          <a:p>
            <a:r>
              <a:rPr lang="pt-PT" b="1" dirty="0"/>
              <a:t>5º- </a:t>
            </a:r>
            <a:r>
              <a:rPr lang="pt-PT" dirty="0"/>
              <a:t>Fazer EXPLODE do objeto</a:t>
            </a:r>
          </a:p>
          <a:p>
            <a:r>
              <a:rPr lang="pt-PT" b="1" dirty="0"/>
              <a:t>6º- </a:t>
            </a:r>
            <a:r>
              <a:rPr lang="pt-PT" dirty="0"/>
              <a:t>Utilizar o comando </a:t>
            </a:r>
            <a:r>
              <a:rPr lang="pt-PT" b="1" dirty="0"/>
              <a:t>THICKEN</a:t>
            </a:r>
          </a:p>
        </p:txBody>
      </p:sp>
      <p:pic>
        <p:nvPicPr>
          <p:cNvPr id="6" name="Imagem 5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CDD3CAD4-8727-5604-1159-0B8237378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03" y="484835"/>
            <a:ext cx="3952822" cy="2354708"/>
          </a:xfrm>
          <a:prstGeom prst="rect">
            <a:avLst/>
          </a:prstGeom>
        </p:spPr>
      </p:pic>
      <p:pic>
        <p:nvPicPr>
          <p:cNvPr id="8" name="Imagem 7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CA1A3A4D-DB24-1C1A-99DF-001F6B630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03" y="3229846"/>
            <a:ext cx="4028398" cy="2397519"/>
          </a:xfrm>
          <a:prstGeom prst="rect">
            <a:avLst/>
          </a:prstGeom>
        </p:spPr>
      </p:pic>
      <p:pic>
        <p:nvPicPr>
          <p:cNvPr id="10" name="Imagem 9" descr="Uma imagem com texto, captura de ecrã, computador, Software de multimédia&#10;&#10;Descrição gerada automaticamente">
            <a:extLst>
              <a:ext uri="{FF2B5EF4-FFF2-40B4-BE49-F238E27FC236}">
                <a16:creationId xmlns:a16="http://schemas.microsoft.com/office/drawing/2014/main" id="{B3AAED23-47C8-02A7-3C8D-7BEEAB247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9" y="3229846"/>
            <a:ext cx="3973271" cy="23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593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7DC794A-7B3F-D61B-A819-EB023CE31332}"/>
              </a:ext>
            </a:extLst>
          </p:cNvPr>
          <p:cNvSpPr txBox="1"/>
          <p:nvPr/>
        </p:nvSpPr>
        <p:spPr>
          <a:xfrm>
            <a:off x="450850" y="596900"/>
            <a:ext cx="478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Aula 20 (30/11/2023)- Construção da Lamparina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1FF0A2F-969E-F31F-AA1B-C4F35B3AE0BD}"/>
              </a:ext>
            </a:extLst>
          </p:cNvPr>
          <p:cNvSpPr txBox="1"/>
          <p:nvPr/>
        </p:nvSpPr>
        <p:spPr>
          <a:xfrm>
            <a:off x="673100" y="1346200"/>
            <a:ext cx="22223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Comandos utilizados:</a:t>
            </a:r>
          </a:p>
          <a:p>
            <a:r>
              <a:rPr lang="pt-PT" b="1" dirty="0"/>
              <a:t>- SHAPES</a:t>
            </a:r>
          </a:p>
          <a:p>
            <a:r>
              <a:rPr lang="pt-PT" b="1" dirty="0"/>
              <a:t>- GEOMETRIAS</a:t>
            </a:r>
          </a:p>
          <a:p>
            <a:r>
              <a:rPr lang="pt-PT" b="1" dirty="0"/>
              <a:t>- HELPERS</a:t>
            </a:r>
          </a:p>
          <a:p>
            <a:r>
              <a:rPr lang="pt-PT" b="1" dirty="0"/>
              <a:t>- CAMERAS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3238E9D-21B3-F116-6052-F296671F8DC6}"/>
              </a:ext>
            </a:extLst>
          </p:cNvPr>
          <p:cNvSpPr txBox="1"/>
          <p:nvPr/>
        </p:nvSpPr>
        <p:spPr>
          <a:xfrm>
            <a:off x="800100" y="3203496"/>
            <a:ext cx="107969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Iniciação da construção da lamparina:</a:t>
            </a:r>
          </a:p>
          <a:p>
            <a:endParaRPr lang="pt-PT" dirty="0"/>
          </a:p>
          <a:p>
            <a:r>
              <a:rPr lang="pt-PT" b="1" dirty="0"/>
              <a:t>1º- </a:t>
            </a:r>
            <a:r>
              <a:rPr lang="pt-PT" dirty="0"/>
              <a:t>Clicar no (+), usar o  Standard </a:t>
            </a:r>
            <a:r>
              <a:rPr lang="pt-PT" dirty="0" err="1"/>
              <a:t>Primitives</a:t>
            </a:r>
            <a:r>
              <a:rPr lang="pt-PT" dirty="0"/>
              <a:t> e escolher o cilindro</a:t>
            </a:r>
          </a:p>
          <a:p>
            <a:r>
              <a:rPr lang="pt-PT" b="1" dirty="0"/>
              <a:t>2º- </a:t>
            </a:r>
            <a:r>
              <a:rPr lang="pt-PT" dirty="0"/>
              <a:t>No cilindro metemos raio de 75 e de altura 80</a:t>
            </a:r>
          </a:p>
          <a:p>
            <a:r>
              <a:rPr lang="pt-PT" b="1" dirty="0"/>
              <a:t>3º- </a:t>
            </a:r>
            <a:r>
              <a:rPr lang="pt-PT" dirty="0"/>
              <a:t>Criar um </a:t>
            </a:r>
            <a:r>
              <a:rPr lang="pt-PT" b="1" dirty="0"/>
              <a:t>TOURS </a:t>
            </a:r>
            <a:r>
              <a:rPr lang="pt-PT" dirty="0"/>
              <a:t>com raio 1 de 75 e raio 2 de 2</a:t>
            </a:r>
          </a:p>
          <a:p>
            <a:r>
              <a:rPr lang="pt-PT" b="1" dirty="0"/>
              <a:t>4º- </a:t>
            </a:r>
            <a:r>
              <a:rPr lang="pt-PT" dirty="0"/>
              <a:t>Para adicionar cor, selecionamos o objeto e metemos </a:t>
            </a:r>
            <a:r>
              <a:rPr lang="pt-PT" b="1" dirty="0"/>
              <a:t>NAME AND COLOR </a:t>
            </a:r>
            <a:r>
              <a:rPr lang="pt-PT" dirty="0"/>
              <a:t>e selecionamos a cor que queremos</a:t>
            </a:r>
          </a:p>
          <a:p>
            <a:r>
              <a:rPr lang="pt-PT" b="1" dirty="0"/>
              <a:t>5º- </a:t>
            </a:r>
            <a:r>
              <a:rPr lang="pt-PT" dirty="0"/>
              <a:t>Selecionar o cilindro e clicar em </a:t>
            </a:r>
            <a:r>
              <a:rPr lang="pt-PT" b="1" dirty="0"/>
              <a:t>COMPOUND OBJECTS  </a:t>
            </a:r>
            <a:r>
              <a:rPr lang="pt-PT" dirty="0"/>
              <a:t>e em </a:t>
            </a:r>
            <a:r>
              <a:rPr lang="pt-PT" b="1" dirty="0"/>
              <a:t>BOOLEAN</a:t>
            </a:r>
          </a:p>
          <a:p>
            <a:r>
              <a:rPr lang="pt-PT" b="1" dirty="0"/>
              <a:t>6º- </a:t>
            </a:r>
            <a:r>
              <a:rPr lang="pt-PT" dirty="0"/>
              <a:t>Selecionamos o tours e selecionar </a:t>
            </a:r>
            <a:r>
              <a:rPr lang="pt-PT" b="1" dirty="0"/>
              <a:t>SUBTRACT</a:t>
            </a:r>
          </a:p>
        </p:txBody>
      </p:sp>
      <p:pic>
        <p:nvPicPr>
          <p:cNvPr id="7" name="Imagem 6" descr="Uma imagem com captura de ecrã, texto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1931F8CF-1452-40EE-A300-149EF053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9" y="596900"/>
            <a:ext cx="4980651" cy="29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209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0EDE270-AC5D-825A-E12A-716E5F06FE2F}"/>
              </a:ext>
            </a:extLst>
          </p:cNvPr>
          <p:cNvSpPr txBox="1"/>
          <p:nvPr/>
        </p:nvSpPr>
        <p:spPr>
          <a:xfrm>
            <a:off x="220764" y="751344"/>
            <a:ext cx="90360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7º- </a:t>
            </a:r>
            <a:r>
              <a:rPr lang="pt-PT" dirty="0"/>
              <a:t>Selecionar o cilindro  e depois selecionamos </a:t>
            </a:r>
            <a:r>
              <a:rPr lang="pt-PT" b="1" dirty="0"/>
              <a:t>LIMIT EFFECT </a:t>
            </a:r>
            <a:r>
              <a:rPr lang="pt-PT" dirty="0"/>
              <a:t>e colocamos os seguintes parâmetros: </a:t>
            </a:r>
            <a:r>
              <a:rPr lang="pt-PT" b="1" dirty="0" err="1"/>
              <a:t>Upper</a:t>
            </a:r>
            <a:r>
              <a:rPr lang="pt-PT" b="1" dirty="0"/>
              <a:t> </a:t>
            </a:r>
            <a:r>
              <a:rPr lang="pt-PT" b="1" dirty="0" err="1"/>
              <a:t>limit</a:t>
            </a:r>
            <a:r>
              <a:rPr lang="pt-PT" b="1" dirty="0"/>
              <a:t> </a:t>
            </a:r>
            <a:r>
              <a:rPr lang="pt-PT" dirty="0"/>
              <a:t>com 80 , </a:t>
            </a:r>
            <a:r>
              <a:rPr lang="pt-PT" b="1" dirty="0" err="1"/>
              <a:t>lower</a:t>
            </a:r>
            <a:r>
              <a:rPr lang="pt-PT" b="1" dirty="0"/>
              <a:t> </a:t>
            </a:r>
            <a:r>
              <a:rPr lang="pt-PT" b="1" dirty="0" err="1"/>
              <a:t>limit</a:t>
            </a:r>
            <a:r>
              <a:rPr lang="pt-PT" b="1" dirty="0"/>
              <a:t> </a:t>
            </a:r>
            <a:r>
              <a:rPr lang="pt-PT" dirty="0"/>
              <a:t>50, </a:t>
            </a:r>
            <a:r>
              <a:rPr lang="pt-PT" b="1" dirty="0" err="1"/>
              <a:t>Amount</a:t>
            </a:r>
            <a:r>
              <a:rPr lang="pt-PT" dirty="0"/>
              <a:t> com -0.4 e </a:t>
            </a:r>
            <a:r>
              <a:rPr lang="pt-PT" b="1" dirty="0"/>
              <a:t>curve</a:t>
            </a:r>
            <a:r>
              <a:rPr lang="pt-PT" dirty="0"/>
              <a:t> 0.9</a:t>
            </a:r>
          </a:p>
          <a:p>
            <a:r>
              <a:rPr lang="pt-PT" b="1" dirty="0"/>
              <a:t>8º- </a:t>
            </a:r>
            <a:r>
              <a:rPr lang="pt-PT" dirty="0"/>
              <a:t>Para fazer o botão fazemos dois cilindros</a:t>
            </a:r>
          </a:p>
          <a:p>
            <a:r>
              <a:rPr lang="pt-PT" b="1" dirty="0"/>
              <a:t>9º- </a:t>
            </a:r>
            <a:r>
              <a:rPr lang="pt-PT" dirty="0"/>
              <a:t>No </a:t>
            </a:r>
            <a:r>
              <a:rPr lang="pt-PT" b="1" dirty="0"/>
              <a:t>FRONT</a:t>
            </a:r>
            <a:r>
              <a:rPr lang="pt-PT" dirty="0"/>
              <a:t>  fazemos um cilindro com raio 8 e altura 3</a:t>
            </a:r>
          </a:p>
          <a:p>
            <a:r>
              <a:rPr lang="pt-PT" b="1" dirty="0"/>
              <a:t>10º-</a:t>
            </a:r>
            <a:r>
              <a:rPr lang="pt-PT" dirty="0"/>
              <a:t> Mover este último para junto do primeiro cilindro</a:t>
            </a:r>
          </a:p>
          <a:p>
            <a:r>
              <a:rPr lang="pt-PT" b="1" dirty="0"/>
              <a:t>11º- </a:t>
            </a:r>
            <a:r>
              <a:rPr lang="pt-PT" dirty="0"/>
              <a:t>Criar a </a:t>
            </a:r>
            <a:r>
              <a:rPr lang="pt-PT" dirty="0" err="1"/>
              <a:t>câmpanula</a:t>
            </a:r>
            <a:r>
              <a:rPr lang="pt-PT" dirty="0"/>
              <a:t> utilizando </a:t>
            </a:r>
            <a:r>
              <a:rPr lang="pt-PT" b="1" dirty="0"/>
              <a:t>SHADES</a:t>
            </a:r>
            <a:r>
              <a:rPr lang="pt-PT" dirty="0"/>
              <a:t> e </a:t>
            </a:r>
            <a:r>
              <a:rPr lang="pt-PT" b="1" dirty="0"/>
              <a:t>LINE</a:t>
            </a:r>
          </a:p>
          <a:p>
            <a:r>
              <a:rPr lang="pt-PT" b="1" dirty="0"/>
              <a:t>12º- </a:t>
            </a:r>
            <a:r>
              <a:rPr lang="pt-PT" dirty="0"/>
              <a:t>Nas linhas criadas criar curvas com o comando </a:t>
            </a:r>
            <a:r>
              <a:rPr lang="pt-PT" b="1" dirty="0"/>
              <a:t>VERTEX</a:t>
            </a:r>
          </a:p>
          <a:p>
            <a:r>
              <a:rPr lang="pt-PT" b="1" dirty="0"/>
              <a:t>13º- </a:t>
            </a:r>
            <a:r>
              <a:rPr lang="pt-PT" dirty="0"/>
              <a:t>Com o botão direito do rato clicamos em SMOOTH e fazemos o ajuste das linhas com as curvas</a:t>
            </a:r>
            <a:endParaRPr lang="pt-PT" b="1" dirty="0"/>
          </a:p>
          <a:p>
            <a:r>
              <a:rPr lang="pt-PT" b="1" dirty="0"/>
              <a:t>14º- </a:t>
            </a:r>
            <a:r>
              <a:rPr lang="pt-PT" dirty="0"/>
              <a:t>Selecionamos a linha de revolução e clicamos no </a:t>
            </a:r>
            <a:r>
              <a:rPr lang="pt-PT" b="1" dirty="0"/>
              <a:t>LATHE</a:t>
            </a:r>
          </a:p>
          <a:p>
            <a:r>
              <a:rPr lang="pt-PT" b="1" dirty="0"/>
              <a:t>15º- </a:t>
            </a:r>
            <a:r>
              <a:rPr lang="pt-PT" dirty="0"/>
              <a:t>Selecionar o comando AXIS , clicar na revolução e mexer esta com o eixo das abcissas</a:t>
            </a:r>
          </a:p>
          <a:p>
            <a:r>
              <a:rPr lang="pt-PT" b="1" dirty="0"/>
              <a:t>16º- </a:t>
            </a:r>
            <a:r>
              <a:rPr lang="pt-PT" dirty="0"/>
              <a:t>Para criar a mesa, selecionamos o comando GEOMETRIA  e criamos uma BOX com </a:t>
            </a:r>
            <a:r>
              <a:rPr lang="pt-PT" dirty="0" err="1"/>
              <a:t>lenght</a:t>
            </a:r>
            <a:r>
              <a:rPr lang="pt-PT" dirty="0"/>
              <a:t> de 400, </a:t>
            </a:r>
            <a:r>
              <a:rPr lang="pt-PT" dirty="0" err="1"/>
              <a:t>Width</a:t>
            </a:r>
            <a:r>
              <a:rPr lang="pt-PT" dirty="0"/>
              <a:t> de 1000 e </a:t>
            </a:r>
            <a:r>
              <a:rPr lang="pt-PT" dirty="0" err="1"/>
              <a:t>Height</a:t>
            </a:r>
            <a:r>
              <a:rPr lang="pt-PT" dirty="0"/>
              <a:t> de -40</a:t>
            </a:r>
          </a:p>
          <a:p>
            <a:r>
              <a:rPr lang="pt-PT" b="1" dirty="0"/>
              <a:t>17º- </a:t>
            </a:r>
            <a:r>
              <a:rPr lang="pt-PT" dirty="0"/>
              <a:t>Para fazer as pernas da mesa criamos quatro BOXS com os seguintes parâmetros : </a:t>
            </a:r>
            <a:r>
              <a:rPr lang="pt-PT" dirty="0" err="1"/>
              <a:t>lenght</a:t>
            </a:r>
            <a:r>
              <a:rPr lang="pt-PT" dirty="0"/>
              <a:t> de 40, </a:t>
            </a:r>
            <a:r>
              <a:rPr lang="pt-PT" dirty="0" err="1"/>
              <a:t>Width</a:t>
            </a:r>
            <a:r>
              <a:rPr lang="pt-PT" dirty="0"/>
              <a:t> de 100 e </a:t>
            </a:r>
            <a:r>
              <a:rPr lang="pt-PT" dirty="0" err="1"/>
              <a:t>Height</a:t>
            </a:r>
            <a:r>
              <a:rPr lang="pt-PT" dirty="0"/>
              <a:t> de -800</a:t>
            </a:r>
          </a:p>
          <a:p>
            <a:r>
              <a:rPr lang="pt-PT" b="1" dirty="0"/>
              <a:t>18º- </a:t>
            </a:r>
            <a:r>
              <a:rPr lang="pt-PT" dirty="0"/>
              <a:t>Pavimento: </a:t>
            </a:r>
            <a:r>
              <a:rPr lang="pt-PT" dirty="0" err="1"/>
              <a:t>lenght</a:t>
            </a:r>
            <a:r>
              <a:rPr lang="pt-PT" dirty="0"/>
              <a:t> de 2000, </a:t>
            </a:r>
            <a:r>
              <a:rPr lang="pt-PT" dirty="0" err="1"/>
              <a:t>Width</a:t>
            </a:r>
            <a:r>
              <a:rPr lang="pt-PT" dirty="0"/>
              <a:t> de 3000 e </a:t>
            </a:r>
            <a:r>
              <a:rPr lang="pt-PT" dirty="0" err="1"/>
              <a:t>Height</a:t>
            </a:r>
            <a:r>
              <a:rPr lang="pt-PT" dirty="0"/>
              <a:t> de -100</a:t>
            </a:r>
          </a:p>
          <a:p>
            <a:r>
              <a:rPr lang="pt-PT" b="1" dirty="0"/>
              <a:t>19º- </a:t>
            </a:r>
            <a:r>
              <a:rPr lang="pt-PT" dirty="0"/>
              <a:t>Parede 1- </a:t>
            </a:r>
            <a:r>
              <a:rPr lang="pt-PT" dirty="0" err="1"/>
              <a:t>lenght</a:t>
            </a:r>
            <a:r>
              <a:rPr lang="pt-PT" dirty="0"/>
              <a:t> de 2100, </a:t>
            </a:r>
            <a:r>
              <a:rPr lang="pt-PT" dirty="0" err="1"/>
              <a:t>Width</a:t>
            </a:r>
            <a:r>
              <a:rPr lang="pt-PT" dirty="0"/>
              <a:t> de 100 e </a:t>
            </a:r>
            <a:r>
              <a:rPr lang="pt-PT" dirty="0" err="1"/>
              <a:t>Height</a:t>
            </a:r>
            <a:r>
              <a:rPr lang="pt-PT" dirty="0"/>
              <a:t> de 2500</a:t>
            </a:r>
          </a:p>
          <a:p>
            <a:r>
              <a:rPr lang="pt-PT" b="1" dirty="0"/>
              <a:t>20º- </a:t>
            </a:r>
            <a:r>
              <a:rPr lang="pt-PT" dirty="0"/>
              <a:t>Parede 2- </a:t>
            </a:r>
            <a:r>
              <a:rPr lang="pt-PT" dirty="0" err="1"/>
              <a:t>lenght</a:t>
            </a:r>
            <a:r>
              <a:rPr lang="pt-PT" dirty="0"/>
              <a:t> de 100, </a:t>
            </a:r>
            <a:r>
              <a:rPr lang="pt-PT" dirty="0" err="1"/>
              <a:t>Width</a:t>
            </a:r>
            <a:r>
              <a:rPr lang="pt-PT" dirty="0"/>
              <a:t> de 3000 e </a:t>
            </a:r>
            <a:r>
              <a:rPr lang="pt-PT" dirty="0" err="1"/>
              <a:t>Height</a:t>
            </a:r>
            <a:r>
              <a:rPr lang="pt-PT" dirty="0"/>
              <a:t> de 2500</a:t>
            </a:r>
          </a:p>
          <a:p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259262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E8EA8B4-E551-1755-E676-5022870D24A8}"/>
              </a:ext>
            </a:extLst>
          </p:cNvPr>
          <p:cNvSpPr txBox="1"/>
          <p:nvPr/>
        </p:nvSpPr>
        <p:spPr>
          <a:xfrm>
            <a:off x="571500" y="590550"/>
            <a:ext cx="501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Aula 21 (07/12/2023)- Materialidade na lamparina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182A1B1-85C9-BEB4-01C4-A36DFB878780}"/>
              </a:ext>
            </a:extLst>
          </p:cNvPr>
          <p:cNvSpPr txBox="1"/>
          <p:nvPr/>
        </p:nvSpPr>
        <p:spPr>
          <a:xfrm>
            <a:off x="374516" y="1591554"/>
            <a:ext cx="6019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21º- </a:t>
            </a:r>
            <a:r>
              <a:rPr lang="pt-PT" dirty="0"/>
              <a:t>Selecionar nos materiais uma SLOT e mudar o nome para vidro</a:t>
            </a:r>
          </a:p>
          <a:p>
            <a:r>
              <a:rPr lang="pt-PT" b="1" dirty="0"/>
              <a:t>22º- </a:t>
            </a:r>
            <a:r>
              <a:rPr lang="pt-PT" dirty="0"/>
              <a:t>Aplicar cor branca, </a:t>
            </a:r>
            <a:r>
              <a:rPr lang="pt-PT" dirty="0" err="1"/>
              <a:t>glossiness</a:t>
            </a:r>
            <a:r>
              <a:rPr lang="pt-PT" dirty="0"/>
              <a:t> com 0.90 e transparência de 1 e arrastar a cor para a campânula</a:t>
            </a:r>
          </a:p>
          <a:p>
            <a:r>
              <a:rPr lang="pt-PT" b="1" dirty="0"/>
              <a:t>23º- </a:t>
            </a:r>
            <a:r>
              <a:rPr lang="pt-PT" dirty="0"/>
              <a:t>Para o latão selecionamos uma </a:t>
            </a:r>
            <a:r>
              <a:rPr lang="pt-PT" dirty="0" err="1"/>
              <a:t>slot</a:t>
            </a:r>
            <a:r>
              <a:rPr lang="pt-PT" dirty="0"/>
              <a:t> com o nome de latão</a:t>
            </a:r>
          </a:p>
          <a:p>
            <a:r>
              <a:rPr lang="pt-PT" b="1" dirty="0"/>
              <a:t>24º- </a:t>
            </a:r>
            <a:r>
              <a:rPr lang="pt-PT" dirty="0"/>
              <a:t>No SPECIAL MAPS selecionamos o BASE COLOUR e depois no GENERAL , </a:t>
            </a:r>
            <a:r>
              <a:rPr lang="pt-PT" dirty="0" err="1"/>
              <a:t>cliamos</a:t>
            </a:r>
            <a:r>
              <a:rPr lang="pt-PT" dirty="0"/>
              <a:t> no BITMAP  e selecionamos a foto correspondente ao material que queremos</a:t>
            </a:r>
          </a:p>
          <a:p>
            <a:r>
              <a:rPr lang="pt-PT" b="1" dirty="0"/>
              <a:t>25º- </a:t>
            </a:r>
            <a:r>
              <a:rPr lang="pt-PT" dirty="0"/>
              <a:t>No chão aplicamos o mesmo método que está explicito no passo 24 mas metemos madeira como material</a:t>
            </a:r>
          </a:p>
          <a:p>
            <a:r>
              <a:rPr lang="pt-PT" b="1" dirty="0"/>
              <a:t>26º- </a:t>
            </a:r>
            <a:r>
              <a:rPr lang="pt-PT" dirty="0"/>
              <a:t>Na mesa aplicamos o mesmo método só que aplicamos uma madeira mais escura</a:t>
            </a:r>
          </a:p>
          <a:p>
            <a:r>
              <a:rPr lang="pt-PT" b="1" dirty="0"/>
              <a:t>27º- </a:t>
            </a:r>
            <a:r>
              <a:rPr lang="pt-PT" dirty="0"/>
              <a:t>Numa das paredes a partir do mesmo método aplicamos betão armado e na outra parede aplicamos mosaico</a:t>
            </a:r>
          </a:p>
          <a:p>
            <a:endParaRPr lang="pt-PT" b="1" dirty="0"/>
          </a:p>
          <a:p>
            <a:endParaRPr lang="pt-PT" b="1" dirty="0"/>
          </a:p>
        </p:txBody>
      </p:sp>
      <p:pic>
        <p:nvPicPr>
          <p:cNvPr id="8" name="Imagem 7" descr="Uma imagem com captura de ecrã, Software de multimédia, Software gráfico, software&#10;&#10;Descrição gerada automaticamente">
            <a:extLst>
              <a:ext uri="{FF2B5EF4-FFF2-40B4-BE49-F238E27FC236}">
                <a16:creationId xmlns:a16="http://schemas.microsoft.com/office/drawing/2014/main" id="{1FF0F281-C85C-A2B2-D93A-318E8A2F8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975" y="1793899"/>
            <a:ext cx="5231509" cy="31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467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728AB8F-90F2-9626-A9FD-D1617557CEAA}"/>
              </a:ext>
            </a:extLst>
          </p:cNvPr>
          <p:cNvSpPr txBox="1"/>
          <p:nvPr/>
        </p:nvSpPr>
        <p:spPr>
          <a:xfrm>
            <a:off x="222250" y="660400"/>
            <a:ext cx="664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Aula 22 (14/12/2023)- Casa de António Siza em Modelação 3D Max </a:t>
            </a:r>
          </a:p>
        </p:txBody>
      </p:sp>
      <p:pic>
        <p:nvPicPr>
          <p:cNvPr id="5" name="Imagem 4" descr="Uma imagem com texto, captura de ecrã, Software gráfico, Software de multimédia&#10;&#10;Descrição gerada automaticamente">
            <a:extLst>
              <a:ext uri="{FF2B5EF4-FFF2-40B4-BE49-F238E27FC236}">
                <a16:creationId xmlns:a16="http://schemas.microsoft.com/office/drawing/2014/main" id="{568B55C4-7F2E-ED99-26FC-D78E888E6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9" y="1446241"/>
            <a:ext cx="3705587" cy="2210325"/>
          </a:xfrm>
          <a:prstGeom prst="rect">
            <a:avLst/>
          </a:prstGeom>
        </p:spPr>
      </p:pic>
      <p:pic>
        <p:nvPicPr>
          <p:cNvPr id="8" name="Imagem 7" descr="Uma imagem com captura de ecrã, texto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D92863FF-D227-49EC-8B84-E5961B900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56" y="1446242"/>
            <a:ext cx="3705587" cy="2207430"/>
          </a:xfrm>
          <a:prstGeom prst="rect">
            <a:avLst/>
          </a:prstGeom>
        </p:spPr>
      </p:pic>
      <p:pic>
        <p:nvPicPr>
          <p:cNvPr id="10" name="Imagem 9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FBC8A956-819A-3060-E71C-8AB8E2112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9" y="4036957"/>
            <a:ext cx="3841607" cy="2292959"/>
          </a:xfrm>
          <a:prstGeom prst="rect">
            <a:avLst/>
          </a:prstGeom>
        </p:spPr>
      </p:pic>
      <p:pic>
        <p:nvPicPr>
          <p:cNvPr id="12" name="Imagem 11" descr="Uma imagem com captura de ecrã, Software de multimédia, software, Software gráfico&#10;&#10;Descrição gerada automaticamente">
            <a:extLst>
              <a:ext uri="{FF2B5EF4-FFF2-40B4-BE49-F238E27FC236}">
                <a16:creationId xmlns:a16="http://schemas.microsoft.com/office/drawing/2014/main" id="{7274FA2E-0041-62DF-5084-B5955BBEF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56" y="4036957"/>
            <a:ext cx="3846643" cy="22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20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4246187B-9967-174E-05EC-BC6D8BA4726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657225"/>
            <a:ext cx="10515600" cy="5519739"/>
          </a:xfrm>
        </p:spPr>
        <p:txBody>
          <a:bodyPr/>
          <a:lstStyle/>
          <a:p>
            <a:pPr marL="0" lvl="0" indent="0">
              <a:lnSpc>
                <a:spcPct val="80000"/>
              </a:lnSpc>
              <a:buNone/>
            </a:pPr>
            <a:r>
              <a:rPr lang="pt-PT" sz="4800"/>
              <a:t>Semana 2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 b="1"/>
              <a:t>Aula 3(29/09/2023)</a:t>
            </a:r>
          </a:p>
          <a:p>
            <a:pPr lvl="0">
              <a:lnSpc>
                <a:spcPct val="80000"/>
              </a:lnSpc>
              <a:buFont typeface="Wingdings" pitchFamily="2"/>
              <a:buChar char="§"/>
            </a:pPr>
            <a:r>
              <a:rPr lang="pt-PT" sz="1800"/>
              <a:t>Iniciação ao AutoCad 2021</a:t>
            </a:r>
          </a:p>
          <a:p>
            <a:pPr lvl="0">
              <a:lnSpc>
                <a:spcPct val="80000"/>
              </a:lnSpc>
              <a:buFont typeface="Wingdings" pitchFamily="2"/>
              <a:buChar char="§"/>
            </a:pPr>
            <a:r>
              <a:rPr lang="pt-PT" sz="1800"/>
              <a:t>Realização de um pentágono</a:t>
            </a:r>
          </a:p>
          <a:p>
            <a:pPr lvl="0">
              <a:lnSpc>
                <a:spcPct val="80000"/>
              </a:lnSpc>
              <a:buFont typeface="Wingdings" pitchFamily="2"/>
              <a:buChar char="§"/>
            </a:pPr>
            <a:r>
              <a:rPr lang="pt-PT" sz="1800" b="1"/>
              <a:t>Comandos base</a:t>
            </a:r>
            <a:r>
              <a:rPr lang="pt-PT" sz="1800"/>
              <a:t>: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- Linha: L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- Polilinha: Pl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- Mover: M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- Texto: DTEXT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- Copiar: C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- Layers: LA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- Alinhar: ALIGN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- Escalar: SCALE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t-PT" sz="1800"/>
              <a:t>  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0CFF3DE0-38A2-D443-279A-B0839EB3071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4307" y="996842"/>
            <a:ext cx="11219486" cy="5180112"/>
          </a:xfrm>
        </p:spPr>
        <p:txBody>
          <a:bodyPr/>
          <a:lstStyle/>
          <a:p>
            <a:pPr lvl="0"/>
            <a:r>
              <a:rPr lang="pt-PT" sz="1800"/>
              <a:t>Construção do pentágono</a:t>
            </a:r>
          </a:p>
          <a:p>
            <a:pPr marL="0" lvl="0" indent="0">
              <a:buNone/>
            </a:pPr>
            <a:r>
              <a:rPr lang="pt-PT" sz="1800"/>
              <a:t>    </a:t>
            </a:r>
            <a:r>
              <a:rPr lang="pt-PT" sz="1800" b="1"/>
              <a:t>1º Passo</a:t>
            </a:r>
            <a:r>
              <a:rPr lang="pt-PT" sz="1800"/>
              <a:t>: Definir os eixos x e y</a:t>
            </a:r>
          </a:p>
          <a:p>
            <a:pPr marL="0" lvl="0" indent="0">
              <a:buNone/>
            </a:pPr>
            <a:r>
              <a:rPr lang="pt-PT" sz="1800"/>
              <a:t>    </a:t>
            </a:r>
            <a:r>
              <a:rPr lang="pt-PT" sz="1800" b="1"/>
              <a:t>2º Passo</a:t>
            </a:r>
            <a:r>
              <a:rPr lang="pt-PT" sz="1800"/>
              <a:t>: Definição das layers e das suas cores</a:t>
            </a:r>
          </a:p>
        </p:txBody>
      </p:sp>
      <p:pic>
        <p:nvPicPr>
          <p:cNvPr id="3" name="Imagem 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6D560294-49CD-0507-DFA2-B7B487349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7" y="2919743"/>
            <a:ext cx="3725512" cy="15340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m 6" descr="Uma imagem com texto, software, Software de multimédia, Ícone de computador&#10;&#10;Descrição gerada automaticamente">
            <a:extLst>
              <a:ext uri="{FF2B5EF4-FFF2-40B4-BE49-F238E27FC236}">
                <a16:creationId xmlns:a16="http://schemas.microsoft.com/office/drawing/2014/main" id="{D9A05FDC-5330-1BEC-C98A-53B2C7223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425" y="2653259"/>
            <a:ext cx="4035146" cy="20038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m 8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CF15D489-A385-62DC-9703-977911E95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964" y="2920438"/>
            <a:ext cx="3279367" cy="153333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6358</TotalTime>
  <Words>4551</Words>
  <Application>Microsoft Office PowerPoint</Application>
  <PresentationFormat>Ecrã Panorâmico</PresentationFormat>
  <Paragraphs>478</Paragraphs>
  <Slides>75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Light</vt:lpstr>
      <vt:lpstr>Helvetica</vt:lpstr>
      <vt:lpstr>Helvetica Neue</vt:lpstr>
      <vt:lpstr>Wingdings</vt:lpstr>
      <vt:lpstr>Tema do Office</vt:lpstr>
      <vt:lpstr>Apresentação do PowerPoint</vt:lpstr>
      <vt:lpstr>Apresentação do PowerPoint</vt:lpstr>
      <vt:lpstr>Semana 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Aula 4(29/09/2023)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Aula 13 (03/11/2023)- Iniciação à extrusão da Casa do Siza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Francisca Mendes Gomes</dc:creator>
  <cp:lastModifiedBy>Francisca Mendes Gomes</cp:lastModifiedBy>
  <cp:revision>68</cp:revision>
  <dcterms:created xsi:type="dcterms:W3CDTF">2023-10-31T14:55:01Z</dcterms:created>
  <dcterms:modified xsi:type="dcterms:W3CDTF">2023-12-21T20:41:14Z</dcterms:modified>
</cp:coreProperties>
</file>