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64" r:id="rId4"/>
    <p:sldId id="266" r:id="rId5"/>
    <p:sldId id="265" r:id="rId6"/>
    <p:sldId id="275" r:id="rId7"/>
    <p:sldId id="276" r:id="rId8"/>
    <p:sldId id="267" r:id="rId9"/>
    <p:sldId id="268" r:id="rId10"/>
    <p:sldId id="269" r:id="rId11"/>
    <p:sldId id="278" r:id="rId12"/>
    <p:sldId id="277" r:id="rId13"/>
    <p:sldId id="279" r:id="rId14"/>
    <p:sldId id="280" r:id="rId15"/>
    <p:sldId id="281" r:id="rId16"/>
    <p:sldId id="282" r:id="rId17"/>
    <p:sldId id="283" r:id="rId1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8016"/>
    <a:srgbClr val="7CB5B4"/>
    <a:srgbClr val="FF9300"/>
    <a:srgbClr val="0432FF"/>
    <a:srgbClr val="8CAE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50"/>
    <p:restoredTop sz="94662"/>
  </p:normalViewPr>
  <p:slideViewPr>
    <p:cSldViewPr snapToGrid="0">
      <p:cViewPr>
        <p:scale>
          <a:sx n="47" d="100"/>
          <a:sy n="47" d="100"/>
        </p:scale>
        <p:origin x="283" y="-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a Morais" userId="a194b388b2e91793" providerId="LiveId" clId="{CDFEBD8C-433B-4005-93CF-D8305B618D1E}"/>
    <pc:docChg chg="custSel modSld">
      <pc:chgData name="Carolina Morais" userId="a194b388b2e91793" providerId="LiveId" clId="{CDFEBD8C-433B-4005-93CF-D8305B618D1E}" dt="2023-12-05T15:36:06.557" v="1117"/>
      <pc:docMkLst>
        <pc:docMk/>
      </pc:docMkLst>
      <pc:sldChg chg="modSp">
        <pc:chgData name="Carolina Morais" userId="a194b388b2e91793" providerId="LiveId" clId="{CDFEBD8C-433B-4005-93CF-D8305B618D1E}" dt="2023-12-05T14:48:35.832" v="128" actId="1076"/>
        <pc:sldMkLst>
          <pc:docMk/>
          <pc:sldMk cId="0" sldId="258"/>
        </pc:sldMkLst>
        <pc:spChg chg="mod">
          <ac:chgData name="Carolina Morais" userId="a194b388b2e91793" providerId="LiveId" clId="{CDFEBD8C-433B-4005-93CF-D8305B618D1E}" dt="2023-12-05T14:48:32.831" v="127" actId="1076"/>
          <ac:spMkLst>
            <pc:docMk/>
            <pc:sldMk cId="0" sldId="258"/>
            <ac:spMk id="5" creationId="{9D24B53F-C1BF-35AA-DD3E-861E2B795DB1}"/>
          </ac:spMkLst>
        </pc:spChg>
        <pc:spChg chg="mod">
          <ac:chgData name="Carolina Morais" userId="a194b388b2e91793" providerId="LiveId" clId="{CDFEBD8C-433B-4005-93CF-D8305B618D1E}" dt="2023-12-05T14:48:35.832" v="128" actId="1076"/>
          <ac:spMkLst>
            <pc:docMk/>
            <pc:sldMk cId="0" sldId="258"/>
            <ac:spMk id="14" creationId="{47D1486D-3B9A-4C1A-9A75-C90E9513FAF7}"/>
          </ac:spMkLst>
        </pc:spChg>
      </pc:sldChg>
      <pc:sldChg chg="addSp delSp modSp">
        <pc:chgData name="Carolina Morais" userId="a194b388b2e91793" providerId="LiveId" clId="{CDFEBD8C-433B-4005-93CF-D8305B618D1E}" dt="2023-12-05T15:21:39.799" v="722" actId="1076"/>
        <pc:sldMkLst>
          <pc:docMk/>
          <pc:sldMk cId="561837409" sldId="282"/>
        </pc:sldMkLst>
        <pc:spChg chg="add mod">
          <ac:chgData name="Carolina Morais" userId="a194b388b2e91793" providerId="LiveId" clId="{CDFEBD8C-433B-4005-93CF-D8305B618D1E}" dt="2023-12-05T14:58:33.175" v="398" actId="1076"/>
          <ac:spMkLst>
            <pc:docMk/>
            <pc:sldMk cId="561837409" sldId="282"/>
            <ac:spMk id="10" creationId="{845168AA-1524-424B-BCE3-55A78F6B1D28}"/>
          </ac:spMkLst>
        </pc:spChg>
        <pc:spChg chg="del mod">
          <ac:chgData name="Carolina Morais" userId="a194b388b2e91793" providerId="LiveId" clId="{CDFEBD8C-433B-4005-93CF-D8305B618D1E}" dt="2023-12-05T15:04:16.233" v="562"/>
          <ac:spMkLst>
            <pc:docMk/>
            <pc:sldMk cId="561837409" sldId="282"/>
            <ac:spMk id="19" creationId="{D7C0FFF1-A2F4-4550-9FA9-BE9D1F7F34A0}"/>
          </ac:spMkLst>
        </pc:spChg>
        <pc:spChg chg="add del mod">
          <ac:chgData name="Carolina Morais" userId="a194b388b2e91793" providerId="LiveId" clId="{CDFEBD8C-433B-4005-93CF-D8305B618D1E}" dt="2023-12-05T15:03:27.065" v="540"/>
          <ac:spMkLst>
            <pc:docMk/>
            <pc:sldMk cId="561837409" sldId="282"/>
            <ac:spMk id="37" creationId="{2B502D17-0AB4-45EC-952D-617F8DAB02B4}"/>
          </ac:spMkLst>
        </pc:spChg>
        <pc:spChg chg="del mod">
          <ac:chgData name="Carolina Morais" userId="a194b388b2e91793" providerId="LiveId" clId="{CDFEBD8C-433B-4005-93CF-D8305B618D1E}" dt="2023-12-05T14:49:15.092" v="131"/>
          <ac:spMkLst>
            <pc:docMk/>
            <pc:sldMk cId="561837409" sldId="282"/>
            <ac:spMk id="38" creationId="{987CA2A2-C8E0-4BD9-B041-798173EE5617}"/>
          </ac:spMkLst>
        </pc:spChg>
        <pc:spChg chg="add mod">
          <ac:chgData name="Carolina Morais" userId="a194b388b2e91793" providerId="LiveId" clId="{CDFEBD8C-433B-4005-93CF-D8305B618D1E}" dt="2023-12-05T15:04:15.735" v="560" actId="14100"/>
          <ac:spMkLst>
            <pc:docMk/>
            <pc:sldMk cId="561837409" sldId="282"/>
            <ac:spMk id="39" creationId="{67CD3DB6-3F72-4A7B-82F8-38FDE18667FE}"/>
          </ac:spMkLst>
        </pc:spChg>
        <pc:spChg chg="add mod">
          <ac:chgData name="Carolina Morais" userId="a194b388b2e91793" providerId="LiveId" clId="{CDFEBD8C-433B-4005-93CF-D8305B618D1E}" dt="2023-12-05T15:14:37.015" v="623" actId="1076"/>
          <ac:spMkLst>
            <pc:docMk/>
            <pc:sldMk cId="561837409" sldId="282"/>
            <ac:spMk id="53" creationId="{B1FBBFD4-72F7-486A-8BD9-865C9C6827A4}"/>
          </ac:spMkLst>
        </pc:spChg>
        <pc:spChg chg="add mod">
          <ac:chgData name="Carolina Morais" userId="a194b388b2e91793" providerId="LiveId" clId="{CDFEBD8C-433B-4005-93CF-D8305B618D1E}" dt="2023-12-05T15:21:39.799" v="722" actId="1076"/>
          <ac:spMkLst>
            <pc:docMk/>
            <pc:sldMk cId="561837409" sldId="282"/>
            <ac:spMk id="133" creationId="{04BE4F23-D537-402A-AD0B-6F1821DD957F}"/>
          </ac:spMkLst>
        </pc:spChg>
        <pc:spChg chg="mod">
          <ac:chgData name="Carolina Morais" userId="a194b388b2e91793" providerId="LiveId" clId="{CDFEBD8C-433B-4005-93CF-D8305B618D1E}" dt="2023-12-05T14:45:50.990" v="33" actId="313"/>
          <ac:spMkLst>
            <pc:docMk/>
            <pc:sldMk cId="561837409" sldId="282"/>
            <ac:spMk id="142" creationId="{00000000-0000-0000-0000-000000000000}"/>
          </ac:spMkLst>
        </pc:spChg>
        <pc:picChg chg="add mod">
          <ac:chgData name="Carolina Morais" userId="a194b388b2e91793" providerId="LiveId" clId="{CDFEBD8C-433B-4005-93CF-D8305B618D1E}" dt="2023-12-05T14:55:10.704" v="159" actId="14100"/>
          <ac:picMkLst>
            <pc:docMk/>
            <pc:sldMk cId="561837409" sldId="282"/>
            <ac:picMk id="3" creationId="{37F1275D-49BB-4C0F-8F20-1A13F122B3BF}"/>
          </ac:picMkLst>
        </pc:picChg>
        <pc:picChg chg="add mod modCrop">
          <ac:chgData name="Carolina Morais" userId="a194b388b2e91793" providerId="LiveId" clId="{CDFEBD8C-433B-4005-93CF-D8305B618D1E}" dt="2023-12-05T15:11:59.927" v="580" actId="1076"/>
          <ac:picMkLst>
            <pc:docMk/>
            <pc:sldMk cId="561837409" sldId="282"/>
            <ac:picMk id="5" creationId="{73EAD5B9-39E9-4300-9AC7-1B6A6E356141}"/>
          </ac:picMkLst>
        </pc:picChg>
        <pc:picChg chg="add mod">
          <ac:chgData name="Carolina Morais" userId="a194b388b2e91793" providerId="LiveId" clId="{CDFEBD8C-433B-4005-93CF-D8305B618D1E}" dt="2023-12-05T15:03:25.392" v="538" actId="14100"/>
          <ac:picMkLst>
            <pc:docMk/>
            <pc:sldMk cId="561837409" sldId="282"/>
            <ac:picMk id="7" creationId="{B56E8592-FCA1-4F8E-B548-DCF8503C3515}"/>
          </ac:picMkLst>
        </pc:picChg>
        <pc:picChg chg="add mod">
          <ac:chgData name="Carolina Morais" userId="a194b388b2e91793" providerId="LiveId" clId="{CDFEBD8C-433B-4005-93CF-D8305B618D1E}" dt="2023-12-05T15:14:28.631" v="621" actId="1076"/>
          <ac:picMkLst>
            <pc:docMk/>
            <pc:sldMk cId="561837409" sldId="282"/>
            <ac:picMk id="9" creationId="{D24D3639-EB5C-4042-9B5E-588C0CFF8230}"/>
          </ac:picMkLst>
        </pc:picChg>
        <pc:picChg chg="add mod">
          <ac:chgData name="Carolina Morais" userId="a194b388b2e91793" providerId="LiveId" clId="{CDFEBD8C-433B-4005-93CF-D8305B618D1E}" dt="2023-12-05T15:01:05.239" v="433" actId="1076"/>
          <ac:picMkLst>
            <pc:docMk/>
            <pc:sldMk cId="561837409" sldId="282"/>
            <ac:picMk id="12" creationId="{5AAD658F-C77B-4DD0-ADE3-3E002963B724}"/>
          </ac:picMkLst>
        </pc:picChg>
        <pc:cxnChg chg="add mod">
          <ac:chgData name="Carolina Morais" userId="a194b388b2e91793" providerId="LiveId" clId="{CDFEBD8C-433B-4005-93CF-D8305B618D1E}" dt="2023-12-05T15:00:38.672" v="428" actId="14100"/>
          <ac:cxnSpMkLst>
            <pc:docMk/>
            <pc:sldMk cId="561837409" sldId="282"/>
            <ac:cxnSpMk id="14" creationId="{6D5A7B50-274B-49CD-9167-56DE482F5B08}"/>
          </ac:cxnSpMkLst>
        </pc:cxnChg>
        <pc:cxnChg chg="add mod">
          <ac:chgData name="Carolina Morais" userId="a194b388b2e91793" providerId="LiveId" clId="{CDFEBD8C-433B-4005-93CF-D8305B618D1E}" dt="2023-12-05T14:59:32.768" v="414" actId="208"/>
          <ac:cxnSpMkLst>
            <pc:docMk/>
            <pc:sldMk cId="561837409" sldId="282"/>
            <ac:cxnSpMk id="18" creationId="{B5A725D5-C3E1-4BAC-9E0C-BFA2BC58B8F5}"/>
          </ac:cxnSpMkLst>
        </pc:cxnChg>
        <pc:cxnChg chg="add mod">
          <ac:chgData name="Carolina Morais" userId="a194b388b2e91793" providerId="LiveId" clId="{CDFEBD8C-433B-4005-93CF-D8305B618D1E}" dt="2023-12-05T15:00:16.976" v="425" actId="14100"/>
          <ac:cxnSpMkLst>
            <pc:docMk/>
            <pc:sldMk cId="561837409" sldId="282"/>
            <ac:cxnSpMk id="21" creationId="{3EF7EA5E-391F-44F6-A1CB-82544B370D42}"/>
          </ac:cxnSpMkLst>
        </pc:cxnChg>
        <pc:cxnChg chg="add mod">
          <ac:chgData name="Carolina Morais" userId="a194b388b2e91793" providerId="LiveId" clId="{CDFEBD8C-433B-4005-93CF-D8305B618D1E}" dt="2023-12-05T15:00:13.016" v="424" actId="14100"/>
          <ac:cxnSpMkLst>
            <pc:docMk/>
            <pc:sldMk cId="561837409" sldId="282"/>
            <ac:cxnSpMk id="23" creationId="{68168322-B538-45C2-9EA4-C909A1AE11CE}"/>
          </ac:cxnSpMkLst>
        </pc:cxnChg>
        <pc:cxnChg chg="add mod">
          <ac:chgData name="Carolina Morais" userId="a194b388b2e91793" providerId="LiveId" clId="{CDFEBD8C-433B-4005-93CF-D8305B618D1E}" dt="2023-12-05T15:00:04.540" v="421" actId="14100"/>
          <ac:cxnSpMkLst>
            <pc:docMk/>
            <pc:sldMk cId="561837409" sldId="282"/>
            <ac:cxnSpMk id="25" creationId="{183792A9-B869-45CD-A9BB-248CB2FB8315}"/>
          </ac:cxnSpMkLst>
        </pc:cxnChg>
        <pc:cxnChg chg="add mod">
          <ac:chgData name="Carolina Morais" userId="a194b388b2e91793" providerId="LiveId" clId="{CDFEBD8C-433B-4005-93CF-D8305B618D1E}" dt="2023-12-05T15:00:52.008" v="430" actId="208"/>
          <ac:cxnSpMkLst>
            <pc:docMk/>
            <pc:sldMk cId="561837409" sldId="282"/>
            <ac:cxnSpMk id="34" creationId="{617D2E24-B2E1-4413-9860-96292EB5DD60}"/>
          </ac:cxnSpMkLst>
        </pc:cxnChg>
        <pc:cxnChg chg="add mod">
          <ac:chgData name="Carolina Morais" userId="a194b388b2e91793" providerId="LiveId" clId="{CDFEBD8C-433B-4005-93CF-D8305B618D1E}" dt="2023-12-05T15:00:59.654" v="432" actId="208"/>
          <ac:cxnSpMkLst>
            <pc:docMk/>
            <pc:sldMk cId="561837409" sldId="282"/>
            <ac:cxnSpMk id="36" creationId="{1BE44D73-DFAE-4725-BDED-D80E1D5FE6BF}"/>
          </ac:cxnSpMkLst>
        </pc:cxnChg>
        <pc:cxnChg chg="add mod">
          <ac:chgData name="Carolina Morais" userId="a194b388b2e91793" providerId="LiveId" clId="{CDFEBD8C-433B-4005-93CF-D8305B618D1E}" dt="2023-12-05T15:07:59.516" v="564" actId="208"/>
          <ac:cxnSpMkLst>
            <pc:docMk/>
            <pc:sldMk cId="561837409" sldId="282"/>
            <ac:cxnSpMk id="41" creationId="{9AB5FE5A-C56C-4229-87DB-504B759FE5C0}"/>
          </ac:cxnSpMkLst>
        </pc:cxnChg>
        <pc:cxnChg chg="add mod">
          <ac:chgData name="Carolina Morais" userId="a194b388b2e91793" providerId="LiveId" clId="{CDFEBD8C-433B-4005-93CF-D8305B618D1E}" dt="2023-12-05T15:08:07.676" v="566" actId="208"/>
          <ac:cxnSpMkLst>
            <pc:docMk/>
            <pc:sldMk cId="561837409" sldId="282"/>
            <ac:cxnSpMk id="43" creationId="{9C151F7C-59A8-4CBF-B0AC-12576DBEDC6C}"/>
          </ac:cxnSpMkLst>
        </pc:cxnChg>
        <pc:cxnChg chg="add mod">
          <ac:chgData name="Carolina Morais" userId="a194b388b2e91793" providerId="LiveId" clId="{CDFEBD8C-433B-4005-93CF-D8305B618D1E}" dt="2023-12-05T15:08:13.895" v="568" actId="13822"/>
          <ac:cxnSpMkLst>
            <pc:docMk/>
            <pc:sldMk cId="561837409" sldId="282"/>
            <ac:cxnSpMk id="45" creationId="{57E8C661-0DA8-4F2C-91D5-81B316F31E9A}"/>
          </ac:cxnSpMkLst>
        </pc:cxnChg>
        <pc:cxnChg chg="add mod">
          <ac:chgData name="Carolina Morais" userId="a194b388b2e91793" providerId="LiveId" clId="{CDFEBD8C-433B-4005-93CF-D8305B618D1E}" dt="2023-12-05T15:08:20.751" v="570" actId="13822"/>
          <ac:cxnSpMkLst>
            <pc:docMk/>
            <pc:sldMk cId="561837409" sldId="282"/>
            <ac:cxnSpMk id="47" creationId="{DBD91AB4-E8E8-4313-9A0C-E2A05FF9431D}"/>
          </ac:cxnSpMkLst>
        </pc:cxnChg>
        <pc:cxnChg chg="add mod">
          <ac:chgData name="Carolina Morais" userId="a194b388b2e91793" providerId="LiveId" clId="{CDFEBD8C-433B-4005-93CF-D8305B618D1E}" dt="2023-12-05T15:08:51.873" v="575" actId="208"/>
          <ac:cxnSpMkLst>
            <pc:docMk/>
            <pc:sldMk cId="561837409" sldId="282"/>
            <ac:cxnSpMk id="49" creationId="{506D3C39-66BF-4D51-8410-5F7B461039D6}"/>
          </ac:cxnSpMkLst>
        </pc:cxnChg>
        <pc:cxnChg chg="add mod">
          <ac:chgData name="Carolina Morais" userId="a194b388b2e91793" providerId="LiveId" clId="{CDFEBD8C-433B-4005-93CF-D8305B618D1E}" dt="2023-12-05T15:15:42.352" v="637" actId="14100"/>
          <ac:cxnSpMkLst>
            <pc:docMk/>
            <pc:sldMk cId="561837409" sldId="282"/>
            <ac:cxnSpMk id="55" creationId="{76ED85DE-1B86-42F9-AE80-3957A1C36FDF}"/>
          </ac:cxnSpMkLst>
        </pc:cxnChg>
        <pc:cxnChg chg="add mod">
          <ac:chgData name="Carolina Morais" userId="a194b388b2e91793" providerId="LiveId" clId="{CDFEBD8C-433B-4005-93CF-D8305B618D1E}" dt="2023-12-05T15:15:18.375" v="627" actId="13822"/>
          <ac:cxnSpMkLst>
            <pc:docMk/>
            <pc:sldMk cId="561837409" sldId="282"/>
            <ac:cxnSpMk id="57" creationId="{6968D856-6B5C-4611-A1CB-9E25912B4ABA}"/>
          </ac:cxnSpMkLst>
        </pc:cxnChg>
        <pc:cxnChg chg="add mod">
          <ac:chgData name="Carolina Morais" userId="a194b388b2e91793" providerId="LiveId" clId="{CDFEBD8C-433B-4005-93CF-D8305B618D1E}" dt="2023-12-05T15:15:23.633" v="629" actId="13822"/>
          <ac:cxnSpMkLst>
            <pc:docMk/>
            <pc:sldMk cId="561837409" sldId="282"/>
            <ac:cxnSpMk id="59" creationId="{68286407-5978-44E0-94AF-974B3A863ADC}"/>
          </ac:cxnSpMkLst>
        </pc:cxnChg>
        <pc:cxnChg chg="add mod">
          <ac:chgData name="Carolina Morais" userId="a194b388b2e91793" providerId="LiveId" clId="{CDFEBD8C-433B-4005-93CF-D8305B618D1E}" dt="2023-12-05T15:15:38.493" v="635" actId="14100"/>
          <ac:cxnSpMkLst>
            <pc:docMk/>
            <pc:sldMk cId="561837409" sldId="282"/>
            <ac:cxnSpMk id="61" creationId="{62A72B6A-C613-451C-AE78-F3E0AEFECBF5}"/>
          </ac:cxnSpMkLst>
        </pc:cxnChg>
        <pc:cxnChg chg="add mod">
          <ac:chgData name="Carolina Morais" userId="a194b388b2e91793" providerId="LiveId" clId="{CDFEBD8C-433B-4005-93CF-D8305B618D1E}" dt="2023-12-05T15:15:54.642" v="639" actId="13822"/>
          <ac:cxnSpMkLst>
            <pc:docMk/>
            <pc:sldMk cId="561837409" sldId="282"/>
            <ac:cxnSpMk id="132" creationId="{96F9127E-1DD2-42B2-BA6B-D567C396F095}"/>
          </ac:cxnSpMkLst>
        </pc:cxnChg>
      </pc:sldChg>
      <pc:sldChg chg="addSp delSp modSp">
        <pc:chgData name="Carolina Morais" userId="a194b388b2e91793" providerId="LiveId" clId="{CDFEBD8C-433B-4005-93CF-D8305B618D1E}" dt="2023-12-05T15:36:06.557" v="1117"/>
        <pc:sldMkLst>
          <pc:docMk/>
          <pc:sldMk cId="1574256175" sldId="283"/>
        </pc:sldMkLst>
        <pc:spChg chg="add mod">
          <ac:chgData name="Carolina Morais" userId="a194b388b2e91793" providerId="LiveId" clId="{CDFEBD8C-433B-4005-93CF-D8305B618D1E}" dt="2023-12-05T15:31:45.574" v="949" actId="20577"/>
          <ac:spMkLst>
            <pc:docMk/>
            <pc:sldMk cId="1574256175" sldId="283"/>
            <ac:spMk id="12" creationId="{A59FA024-6E44-472A-A3D8-362F84C597F3}"/>
          </ac:spMkLst>
        </pc:spChg>
        <pc:spChg chg="add mod">
          <ac:chgData name="Carolina Morais" userId="a194b388b2e91793" providerId="LiveId" clId="{CDFEBD8C-433B-4005-93CF-D8305B618D1E}" dt="2023-12-05T15:35:49.924" v="1113" actId="1076"/>
          <ac:spMkLst>
            <pc:docMk/>
            <pc:sldMk cId="1574256175" sldId="283"/>
            <ac:spMk id="17" creationId="{DE811BDA-380F-46BA-8661-98C00586CD13}"/>
          </ac:spMkLst>
        </pc:spChg>
        <pc:spChg chg="del mod">
          <ac:chgData name="Carolina Morais" userId="a194b388b2e91793" providerId="LiveId" clId="{CDFEBD8C-433B-4005-93CF-D8305B618D1E}" dt="2023-12-05T15:36:06.557" v="1117"/>
          <ac:spMkLst>
            <pc:docMk/>
            <pc:sldMk cId="1574256175" sldId="283"/>
            <ac:spMk id="19" creationId="{D7C0FFF1-A2F4-4550-9FA9-BE9D1F7F34A0}"/>
          </ac:spMkLst>
        </pc:spChg>
        <pc:spChg chg="del">
          <ac:chgData name="Carolina Morais" userId="a194b388b2e91793" providerId="LiveId" clId="{CDFEBD8C-433B-4005-93CF-D8305B618D1E}" dt="2023-12-05T15:24:03.431" v="776" actId="478"/>
          <ac:spMkLst>
            <pc:docMk/>
            <pc:sldMk cId="1574256175" sldId="283"/>
            <ac:spMk id="38" creationId="{987CA2A2-C8E0-4BD9-B041-798173EE5617}"/>
          </ac:spMkLst>
        </pc:spChg>
        <pc:spChg chg="mod">
          <ac:chgData name="Carolina Morais" userId="a194b388b2e91793" providerId="LiveId" clId="{CDFEBD8C-433B-4005-93CF-D8305B618D1E}" dt="2023-12-05T15:22:03.837" v="751" actId="20577"/>
          <ac:spMkLst>
            <pc:docMk/>
            <pc:sldMk cId="1574256175" sldId="283"/>
            <ac:spMk id="142" creationId="{00000000-0000-0000-0000-000000000000}"/>
          </ac:spMkLst>
        </pc:spChg>
        <pc:picChg chg="add mod">
          <ac:chgData name="Carolina Morais" userId="a194b388b2e91793" providerId="LiveId" clId="{CDFEBD8C-433B-4005-93CF-D8305B618D1E}" dt="2023-12-05T15:35:46.106" v="1112" actId="1076"/>
          <ac:picMkLst>
            <pc:docMk/>
            <pc:sldMk cId="1574256175" sldId="283"/>
            <ac:picMk id="3" creationId="{5E291652-2C04-4FD3-BDB9-62F938D488B7}"/>
          </ac:picMkLst>
        </pc:picChg>
        <pc:picChg chg="add mod">
          <ac:chgData name="Carolina Morais" userId="a194b388b2e91793" providerId="LiveId" clId="{CDFEBD8C-433B-4005-93CF-D8305B618D1E}" dt="2023-12-05T15:36:03.978" v="1114" actId="1076"/>
          <ac:picMkLst>
            <pc:docMk/>
            <pc:sldMk cId="1574256175" sldId="283"/>
            <ac:picMk id="5" creationId="{C71A099F-7A57-40B6-9F38-D5B1EE640D63}"/>
          </ac:picMkLst>
        </pc:picChg>
        <pc:picChg chg="add mod">
          <ac:chgData name="Carolina Morais" userId="a194b388b2e91793" providerId="LiveId" clId="{CDFEBD8C-433B-4005-93CF-D8305B618D1E}" dt="2023-12-05T15:33:22.938" v="1052" actId="14100"/>
          <ac:picMkLst>
            <pc:docMk/>
            <pc:sldMk cId="1574256175" sldId="283"/>
            <ac:picMk id="7" creationId="{A7DBFF82-1495-4507-B033-405693A8E9E2}"/>
          </ac:picMkLst>
        </pc:picChg>
        <pc:picChg chg="add del mod">
          <ac:chgData name="Carolina Morais" userId="a194b388b2e91793" providerId="LiveId" clId="{CDFEBD8C-433B-4005-93CF-D8305B618D1E}" dt="2023-12-05T15:23:32.550" v="770" actId="478"/>
          <ac:picMkLst>
            <pc:docMk/>
            <pc:sldMk cId="1574256175" sldId="283"/>
            <ac:picMk id="9" creationId="{65DBA1BD-A6AF-481E-BC66-D8769D281260}"/>
          </ac:picMkLst>
        </pc:picChg>
        <pc:picChg chg="add mod">
          <ac:chgData name="Carolina Morais" userId="a194b388b2e91793" providerId="LiveId" clId="{CDFEBD8C-433B-4005-93CF-D8305B618D1E}" dt="2023-12-05T15:24:01.682" v="775" actId="14100"/>
          <ac:picMkLst>
            <pc:docMk/>
            <pc:sldMk cId="1574256175" sldId="283"/>
            <ac:picMk id="11" creationId="{57AB99AC-B94A-42F7-89F9-E23EB6B440CC}"/>
          </ac:picMkLst>
        </pc:picChg>
        <pc:cxnChg chg="add mod">
          <ac:chgData name="Carolina Morais" userId="a194b388b2e91793" providerId="LiveId" clId="{CDFEBD8C-433B-4005-93CF-D8305B618D1E}" dt="2023-12-05T15:31:39.861" v="945" actId="208"/>
          <ac:cxnSpMkLst>
            <pc:docMk/>
            <pc:sldMk cId="1574256175" sldId="283"/>
            <ac:cxnSpMk id="14" creationId="{496B9C10-2B31-48C5-9D4D-CE2BB6210171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 e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o título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Texto do título</a:t>
            </a:r>
          </a:p>
        </p:txBody>
      </p:sp>
      <p:sp>
        <p:nvSpPr>
          <p:cNvPr id="12" name="Nível um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13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a 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arça‑real em voo a baixa altitude sobre uma praia com uma pequena vedação em primeiro plano"/>
          <p:cNvSpPr>
            <a:spLocks noGrp="1"/>
          </p:cNvSpPr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o do título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Texto do título</a:t>
            </a:r>
          </a:p>
        </p:txBody>
      </p:sp>
      <p:sp>
        <p:nvSpPr>
          <p:cNvPr id="40" name="Nível um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41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to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49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marc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57" name="Nível um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58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marcas e fotogr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aminho de areia entre duas colinas que termina no mar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67" name="Nível um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68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rc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ível um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76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a 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aminho de areia entre duas colinas que termina no mar"/>
          <p:cNvSpPr>
            <a:spLocks noGrp="1"/>
          </p:cNvSpPr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Garça‑real em voo a baixa altitude sobre uma praia com uma pequena vedação em primeiro plano"/>
          <p:cNvSpPr>
            <a:spLocks noGrp="1"/>
          </p:cNvSpPr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Vista da praia e do mar de uma duna de areia com vegetação rasteira"/>
          <p:cNvSpPr>
            <a:spLocks noGrp="1"/>
          </p:cNvSpPr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Manuel Macieira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–Manuel Macieira</a:t>
            </a:r>
          </a:p>
        </p:txBody>
      </p:sp>
      <p:sp>
        <p:nvSpPr>
          <p:cNvPr id="94" name="“Digite aqui uma citação.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“Digite aqui uma citação.” </a:t>
            </a:r>
          </a:p>
        </p:txBody>
      </p:sp>
      <p:sp>
        <p:nvSpPr>
          <p:cNvPr id="95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ista da praia e do mar de uma duna de areia com vegetação rasteira"/>
          <p:cNvSpPr>
            <a:spLocks noGrp="1"/>
          </p:cNvSpPr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Texto do título</a:t>
            </a:r>
          </a:p>
        </p:txBody>
      </p:sp>
      <p:sp>
        <p:nvSpPr>
          <p:cNvPr id="3" name="Nível um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4" name="Número do diapositivo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jpeg"/><Relationship Id="rId7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.jpeg"/><Relationship Id="rId7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.jpeg"/><Relationship Id="rId7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.jpe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2.jpeg"/><Relationship Id="rId7" Type="http://schemas.openxmlformats.org/officeDocument/2006/relationships/image" Target="../media/image5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2.jpeg"/><Relationship Id="rId7" Type="http://schemas.openxmlformats.org/officeDocument/2006/relationships/image" Target="../media/image6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ftp://ftp.fa.ulisboa.pt/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jpe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Nome e Apelidos do Aluno"/>
          <p:cNvSpPr txBox="1">
            <a:spLocks noGrp="1"/>
          </p:cNvSpPr>
          <p:nvPr>
            <p:ph type="subTitle" sz="quarter" idx="1"/>
          </p:nvPr>
        </p:nvSpPr>
        <p:spPr>
          <a:xfrm>
            <a:off x="0" y="9722498"/>
            <a:ext cx="24384001" cy="1612843"/>
          </a:xfrm>
          <a:prstGeom prst="rect">
            <a:avLst/>
          </a:prstGeom>
          <a:solidFill>
            <a:srgbClr val="7CB5B4"/>
          </a:solidFill>
        </p:spPr>
        <p:txBody>
          <a:bodyPr anchor="ctr"/>
          <a:lstStyle/>
          <a:p>
            <a:pPr lvl="1" algn="l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pt-PT" sz="6400" cap="small" dirty="0">
                <a:solidFill>
                  <a:schemeClr val="accent4">
                    <a:lumMod val="20000"/>
                    <a:lumOff val="80000"/>
                  </a:schemeClr>
                </a:solidFill>
                <a:latin typeface="Bell MT" panose="02020503060305020303" pitchFamily="18" charset="0"/>
              </a:rPr>
              <a:t>Carolina Afonso Morais </a:t>
            </a:r>
            <a:endParaRPr sz="6400" cap="small" dirty="0">
              <a:solidFill>
                <a:schemeClr val="accent4">
                  <a:lumMod val="20000"/>
                  <a:lumOff val="80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28" name="20170000"/>
          <p:cNvSpPr txBox="1"/>
          <p:nvPr/>
        </p:nvSpPr>
        <p:spPr>
          <a:xfrm>
            <a:off x="20531456" y="10577214"/>
            <a:ext cx="3345872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2" defTabSz="2257721">
              <a:defRPr sz="19000" b="0">
                <a:solidFill>
                  <a:srgbClr val="D5D5D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4000" dirty="0"/>
              <a:t>20</a:t>
            </a:r>
            <a:r>
              <a:rPr lang="en-GB" sz="4000" dirty="0"/>
              <a:t>221213</a:t>
            </a:r>
            <a:endParaRPr sz="4000" dirty="0"/>
          </a:p>
        </p:txBody>
      </p:sp>
      <p:grpSp>
        <p:nvGrpSpPr>
          <p:cNvPr id="134" name="Agrupar"/>
          <p:cNvGrpSpPr/>
          <p:nvPr/>
        </p:nvGrpSpPr>
        <p:grpSpPr>
          <a:xfrm>
            <a:off x="659" y="443766"/>
            <a:ext cx="23876669" cy="12920802"/>
            <a:chOff x="0" y="-11001759"/>
            <a:chExt cx="23876667" cy="12920790"/>
          </a:xfrm>
        </p:grpSpPr>
        <p:sp>
          <p:nvSpPr>
            <p:cNvPr id="129" name="Linha"/>
            <p:cNvSpPr/>
            <p:nvPr/>
          </p:nvSpPr>
          <p:spPr>
            <a:xfrm>
              <a:off x="0" y="0"/>
              <a:ext cx="23876667" cy="0"/>
            </a:xfrm>
            <a:prstGeom prst="line">
              <a:avLst/>
            </a:prstGeom>
            <a:noFill/>
            <a:ln w="254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pic>
          <p:nvPicPr>
            <p:cNvPr id="130" name="Logotipo_Faculdade Arquitetura_UL_alta resoluá∆o_ white letters.jpg" descr="Logotipo_Faculdade Arquitetura_UL_alta resoluá∆o_ white letter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5283" y="154551"/>
              <a:ext cx="3493172" cy="1674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1" name="ULISBOA.jpg" descr="ULISBO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67" y="64830"/>
              <a:ext cx="5080001" cy="1854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2" name="MGeG"/>
            <p:cNvSpPr txBox="1"/>
            <p:nvPr/>
          </p:nvSpPr>
          <p:spPr>
            <a:xfrm>
              <a:off x="253007" y="-11001759"/>
              <a:ext cx="15162818" cy="12884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165100" dist="107197" dir="2700000" rotWithShape="0">
                <a:srgbClr val="000000">
                  <a:alpha val="498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 fontScale="55000" lnSpcReduction="20000"/>
            </a:bodyPr>
            <a:lstStyle>
              <a:lvl1pPr defTabSz="817244">
                <a:defRPr sz="10791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GB" sz="16800" dirty="0">
                  <a:solidFill>
                    <a:schemeClr val="bg1">
                      <a:lumMod val="95000"/>
                    </a:schemeClr>
                  </a:solidFill>
                </a:rPr>
                <a:t>Representação Digital</a:t>
              </a:r>
            </a:p>
          </p:txBody>
        </p:sp>
        <p:sp>
          <p:nvSpPr>
            <p:cNvPr id="133" name="Mestrado Integrado em Arquitectura…"/>
            <p:cNvSpPr txBox="1"/>
            <p:nvPr/>
          </p:nvSpPr>
          <p:spPr>
            <a:xfrm>
              <a:off x="18594635" y="154551"/>
              <a:ext cx="5279564" cy="12105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lang="pt-PT" sz="2400" dirty="0"/>
                <a:t>Mestrado Integrado em </a:t>
              </a:r>
              <a:r>
                <a:rPr lang="pt-PT" sz="2400" dirty="0" err="1"/>
                <a:t>Arquitectura</a:t>
              </a:r>
              <a:endParaRPr lang="pt-PT" sz="2400" dirty="0"/>
            </a:p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lang="pt-PT" sz="2400" dirty="0"/>
                <a:t>Ano </a:t>
              </a:r>
              <a:r>
                <a:rPr lang="pt-PT" sz="2400" dirty="0" err="1"/>
                <a:t>Lectivo</a:t>
              </a:r>
              <a:r>
                <a:rPr lang="pt-PT" sz="2400" dirty="0"/>
                <a:t> 2023-2024 1º Semestre</a:t>
              </a:r>
            </a:p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lang="pt-PT" sz="2400" dirty="0"/>
                <a:t>Docente - Nuno Alão              2º Ano  </a:t>
              </a:r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666BE467-B760-C3C8-4443-4455B895CF00}"/>
              </a:ext>
            </a:extLst>
          </p:cNvPr>
          <p:cNvSpPr txBox="1"/>
          <p:nvPr/>
        </p:nvSpPr>
        <p:spPr>
          <a:xfrm>
            <a:off x="13055649" y="1967435"/>
            <a:ext cx="1314462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20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2023/2024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F7967CF-08AA-4976-8415-73882931E8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3413" y="690812"/>
            <a:ext cx="9360587" cy="968206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Agrupar"/>
          <p:cNvGrpSpPr/>
          <p:nvPr/>
        </p:nvGrpSpPr>
        <p:grpSpPr>
          <a:xfrm>
            <a:off x="253667" y="11778500"/>
            <a:ext cx="24026918" cy="1919033"/>
            <a:chOff x="0" y="0"/>
            <a:chExt cx="24026918" cy="1919031"/>
          </a:xfrm>
        </p:grpSpPr>
        <p:sp>
          <p:nvSpPr>
            <p:cNvPr id="136" name="Linha"/>
            <p:cNvSpPr/>
            <p:nvPr/>
          </p:nvSpPr>
          <p:spPr>
            <a:xfrm>
              <a:off x="0" y="0"/>
              <a:ext cx="23876667" cy="0"/>
            </a:xfrm>
            <a:prstGeom prst="line">
              <a:avLst/>
            </a:prstGeom>
            <a:noFill/>
            <a:ln w="254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pic>
          <p:nvPicPr>
            <p:cNvPr id="137" name="Logotipo_Faculdade Arquitetura_UL_alta resoluá∆o_ white letters.jpg" descr="Logotipo_Faculdade Arquitetura_UL_alta resoluá∆o_ white letter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5283" y="154551"/>
              <a:ext cx="3493172" cy="1674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8" name="ULISBOA.jpg" descr="ULISBO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67" y="64830"/>
              <a:ext cx="5080001" cy="1854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9" name="MGeG"/>
            <p:cNvSpPr txBox="1"/>
            <p:nvPr/>
          </p:nvSpPr>
          <p:spPr>
            <a:xfrm>
              <a:off x="10281270" y="258655"/>
              <a:ext cx="5861918" cy="15706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165100" dist="107197" dir="2700000" rotWithShape="0">
                <a:srgbClr val="000000">
                  <a:alpha val="498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defTabSz="817244">
                <a:defRPr sz="10791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GB" sz="8000" dirty="0"/>
                <a:t>Re. Dig.</a:t>
              </a:r>
              <a:endParaRPr sz="8000" dirty="0"/>
            </a:p>
          </p:txBody>
        </p:sp>
        <p:sp>
          <p:nvSpPr>
            <p:cNvPr id="140" name="Mestrado Integrado em Arquitectura…"/>
            <p:cNvSpPr txBox="1"/>
            <p:nvPr/>
          </p:nvSpPr>
          <p:spPr>
            <a:xfrm>
              <a:off x="17465285" y="248138"/>
              <a:ext cx="6561633" cy="14875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/>
                <a:t>Mestrado</a:t>
              </a:r>
              <a:r>
                <a:rPr dirty="0"/>
                <a:t> </a:t>
              </a:r>
              <a:r>
                <a:rPr dirty="0" err="1"/>
                <a:t>Integrado</a:t>
              </a:r>
              <a:r>
                <a:rPr dirty="0"/>
                <a:t> </a:t>
              </a:r>
              <a:r>
                <a:rPr dirty="0" err="1"/>
                <a:t>em</a:t>
              </a:r>
              <a:r>
                <a:rPr dirty="0"/>
                <a:t> </a:t>
              </a:r>
              <a:r>
                <a:rPr dirty="0" err="1"/>
                <a:t>Arquitectura</a:t>
              </a:r>
              <a:endParaRPr dirty="0"/>
            </a:p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/>
                <a:t>Ano</a:t>
              </a:r>
              <a:r>
                <a:rPr dirty="0"/>
                <a:t> </a:t>
              </a:r>
              <a:r>
                <a:rPr dirty="0" err="1"/>
                <a:t>Lectivo</a:t>
              </a:r>
              <a:r>
                <a:rPr dirty="0"/>
                <a:t> 202</a:t>
              </a:r>
              <a:r>
                <a:rPr lang="en-GB" dirty="0"/>
                <a:t>3</a:t>
              </a:r>
              <a:r>
                <a:rPr dirty="0"/>
                <a:t>-202</a:t>
              </a:r>
              <a:r>
                <a:rPr lang="en-GB" dirty="0"/>
                <a:t>4</a:t>
              </a:r>
              <a:r>
                <a:rPr dirty="0"/>
                <a:t> 1º </a:t>
              </a:r>
              <a:r>
                <a:rPr dirty="0" err="1"/>
                <a:t>Semestre</a:t>
              </a:r>
              <a:endParaRPr dirty="0"/>
            </a:p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/>
                <a:t>Docente</a:t>
              </a:r>
              <a:r>
                <a:rPr dirty="0"/>
                <a:t> - Nuno Alão              </a:t>
              </a:r>
              <a:r>
                <a:rPr lang="en-GB" dirty="0"/>
                <a:t>2</a:t>
              </a:r>
              <a:r>
                <a:rPr dirty="0"/>
                <a:t>º </a:t>
              </a:r>
              <a:r>
                <a:rPr dirty="0" err="1"/>
                <a:t>Ano</a:t>
              </a:r>
              <a:r>
                <a:rPr dirty="0"/>
                <a:t>  </a:t>
              </a:r>
            </a:p>
          </p:txBody>
        </p:sp>
      </p:grpSp>
      <p:sp>
        <p:nvSpPr>
          <p:cNvPr id="142" name="ÍNDICE"/>
          <p:cNvSpPr txBox="1"/>
          <p:nvPr/>
        </p:nvSpPr>
        <p:spPr>
          <a:xfrm>
            <a:off x="366282" y="756019"/>
            <a:ext cx="12141368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r>
              <a:rPr lang="pt-PT" sz="4400">
                <a:solidFill>
                  <a:srgbClr val="7CB5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Construção da planta da casa do siza</a:t>
            </a:r>
            <a:endParaRPr lang="pt-PT" sz="4400" dirty="0">
              <a:solidFill>
                <a:srgbClr val="7CB5B4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7FA538A-3071-4769-A8A7-F9779BC36E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31" r="34144"/>
          <a:stretch/>
        </p:blipFill>
        <p:spPr>
          <a:xfrm>
            <a:off x="1462279" y="2805174"/>
            <a:ext cx="3879449" cy="4070681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6D152A86-B04B-4B11-9E4D-23A0C131A41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8" r="21398" b="7406"/>
          <a:stretch/>
        </p:blipFill>
        <p:spPr>
          <a:xfrm>
            <a:off x="4807791" y="3418699"/>
            <a:ext cx="4917752" cy="4925961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E555B9B4-CD5D-4193-A58C-7021C63A94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996" y="6822967"/>
            <a:ext cx="5050092" cy="407068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6962B01E-1518-4351-B163-76FAC32710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469" y="5247048"/>
            <a:ext cx="5799323" cy="5669771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FB8C4B0D-AA5D-4738-B26E-A530F42ECB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0586" y="2376175"/>
            <a:ext cx="6539242" cy="5056365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D7C0FFF1-A2F4-4550-9FA9-BE9D1F7F34A0}"/>
              </a:ext>
            </a:extLst>
          </p:cNvPr>
          <p:cNvSpPr txBox="1"/>
          <p:nvPr/>
        </p:nvSpPr>
        <p:spPr>
          <a:xfrm>
            <a:off x="19930207" y="8521206"/>
            <a:ext cx="6539242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Novos comandos: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b="0" dirty="0"/>
              <a:t>Z-zoom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3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Plot</a:t>
            </a:r>
            <a:endParaRPr kumimoji="0" lang="pt-PT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1" name="Conexão reta unidirecional 20">
            <a:extLst>
              <a:ext uri="{FF2B5EF4-FFF2-40B4-BE49-F238E27FC236}">
                <a16:creationId xmlns:a16="http://schemas.microsoft.com/office/drawing/2014/main" id="{7E59978C-983C-4532-9928-3B38F83AA7B7}"/>
              </a:ext>
            </a:extLst>
          </p:cNvPr>
          <p:cNvCxnSpPr/>
          <p:nvPr/>
        </p:nvCxnSpPr>
        <p:spPr>
          <a:xfrm>
            <a:off x="18455368" y="6674065"/>
            <a:ext cx="1474839" cy="16518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DFF2B732-9D64-4C65-8508-5A9018704DC5}"/>
              </a:ext>
            </a:extLst>
          </p:cNvPr>
          <p:cNvSpPr txBox="1"/>
          <p:nvPr/>
        </p:nvSpPr>
        <p:spPr>
          <a:xfrm>
            <a:off x="10536288" y="2306707"/>
            <a:ext cx="5582222" cy="26879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Ver as cores que usamos nas nossa </a:t>
            </a:r>
            <a:r>
              <a:rPr kumimoji="0" lang="pt-PT" sz="2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layers</a:t>
            </a:r>
            <a:r>
              <a:rPr kumimoji="0" lang="pt-PT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e mudar para preto ( ou como quisermos imprimir) podemos também escolher a grossura da linha para as diferentes </a:t>
            </a:r>
            <a:r>
              <a:rPr kumimoji="0" lang="pt-PT" sz="2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layers</a:t>
            </a:r>
            <a:r>
              <a:rPr kumimoji="0" lang="pt-PT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</p:txBody>
      </p:sp>
      <p:cxnSp>
        <p:nvCxnSpPr>
          <p:cNvPr id="26" name="Conexão reta 25">
            <a:extLst>
              <a:ext uri="{FF2B5EF4-FFF2-40B4-BE49-F238E27FC236}">
                <a16:creationId xmlns:a16="http://schemas.microsoft.com/office/drawing/2014/main" id="{7AC91CB2-2A4C-4B39-B1B4-2B375EC46812}"/>
              </a:ext>
            </a:extLst>
          </p:cNvPr>
          <p:cNvCxnSpPr/>
          <p:nvPr/>
        </p:nvCxnSpPr>
        <p:spPr>
          <a:xfrm>
            <a:off x="2497104" y="5553512"/>
            <a:ext cx="1395388" cy="0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AD328F7F-A2AA-42CD-9E27-65CCF47107FF}"/>
              </a:ext>
            </a:extLst>
          </p:cNvPr>
          <p:cNvCxnSpPr/>
          <p:nvPr/>
        </p:nvCxnSpPr>
        <p:spPr>
          <a:xfrm>
            <a:off x="2453780" y="5276675"/>
            <a:ext cx="1581325" cy="0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EAF909F4-A6E6-4A14-9202-7D65FE59592B}"/>
              </a:ext>
            </a:extLst>
          </p:cNvPr>
          <p:cNvCxnSpPr/>
          <p:nvPr/>
        </p:nvCxnSpPr>
        <p:spPr>
          <a:xfrm>
            <a:off x="2432807" y="5247048"/>
            <a:ext cx="64297" cy="306464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1D6A0E7B-F5B0-4B15-ACCC-A029C40C45F3}"/>
              </a:ext>
            </a:extLst>
          </p:cNvPr>
          <p:cNvCxnSpPr/>
          <p:nvPr/>
        </p:nvCxnSpPr>
        <p:spPr>
          <a:xfrm flipH="1">
            <a:off x="3892492" y="5276675"/>
            <a:ext cx="142613" cy="276837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Conexão reta unidirecional 36">
            <a:extLst>
              <a:ext uri="{FF2B5EF4-FFF2-40B4-BE49-F238E27FC236}">
                <a16:creationId xmlns:a16="http://schemas.microsoft.com/office/drawing/2014/main" id="{46DE620C-0AB6-4C2F-8FFF-2F96077AC151}"/>
              </a:ext>
            </a:extLst>
          </p:cNvPr>
          <p:cNvCxnSpPr/>
          <p:nvPr/>
        </p:nvCxnSpPr>
        <p:spPr>
          <a:xfrm flipV="1">
            <a:off x="4265715" y="2822353"/>
            <a:ext cx="1908376" cy="2424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987CA2A2-C8E0-4BD9-B041-798173EE5617}"/>
              </a:ext>
            </a:extLst>
          </p:cNvPr>
          <p:cNvSpPr txBox="1"/>
          <p:nvPr/>
        </p:nvSpPr>
        <p:spPr>
          <a:xfrm>
            <a:off x="6188950" y="2180135"/>
            <a:ext cx="3248964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Botão direito do rato em cima do layout e escolher est</a:t>
            </a:r>
            <a:r>
              <a:rPr lang="pt-PT" sz="2400" b="0" dirty="0"/>
              <a:t>a opção </a:t>
            </a:r>
            <a:endParaRPr kumimoji="0" lang="pt-PT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41" name="Conexão reta 40">
            <a:extLst>
              <a:ext uri="{FF2B5EF4-FFF2-40B4-BE49-F238E27FC236}">
                <a16:creationId xmlns:a16="http://schemas.microsoft.com/office/drawing/2014/main" id="{5B3FC76B-197C-4ACC-8722-2EACC5CE08F5}"/>
              </a:ext>
            </a:extLst>
          </p:cNvPr>
          <p:cNvCxnSpPr/>
          <p:nvPr/>
        </p:nvCxnSpPr>
        <p:spPr>
          <a:xfrm>
            <a:off x="8484778" y="5462833"/>
            <a:ext cx="820746" cy="0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Conexão reta 43">
            <a:extLst>
              <a:ext uri="{FF2B5EF4-FFF2-40B4-BE49-F238E27FC236}">
                <a16:creationId xmlns:a16="http://schemas.microsoft.com/office/drawing/2014/main" id="{559AAAFF-90FD-41D7-8716-3A94F6A088EC}"/>
              </a:ext>
            </a:extLst>
          </p:cNvPr>
          <p:cNvCxnSpPr/>
          <p:nvPr/>
        </p:nvCxnSpPr>
        <p:spPr>
          <a:xfrm>
            <a:off x="8484778" y="5755064"/>
            <a:ext cx="820746" cy="0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Conexão reta 46">
            <a:extLst>
              <a:ext uri="{FF2B5EF4-FFF2-40B4-BE49-F238E27FC236}">
                <a16:creationId xmlns:a16="http://schemas.microsoft.com/office/drawing/2014/main" id="{D1991619-3CC7-4E33-A5D8-445C2DA64E5A}"/>
              </a:ext>
            </a:extLst>
          </p:cNvPr>
          <p:cNvCxnSpPr/>
          <p:nvPr/>
        </p:nvCxnSpPr>
        <p:spPr>
          <a:xfrm>
            <a:off x="8484778" y="5462833"/>
            <a:ext cx="0" cy="292231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0" name="Conexão reta 49">
            <a:extLst>
              <a:ext uri="{FF2B5EF4-FFF2-40B4-BE49-F238E27FC236}">
                <a16:creationId xmlns:a16="http://schemas.microsoft.com/office/drawing/2014/main" id="{38BBF181-602D-4134-8E09-4F45E56182D6}"/>
              </a:ext>
            </a:extLst>
          </p:cNvPr>
          <p:cNvCxnSpPr/>
          <p:nvPr/>
        </p:nvCxnSpPr>
        <p:spPr>
          <a:xfrm>
            <a:off x="9305524" y="5462833"/>
            <a:ext cx="0" cy="292231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Conexão reta unidirecional 51">
            <a:extLst>
              <a:ext uri="{FF2B5EF4-FFF2-40B4-BE49-F238E27FC236}">
                <a16:creationId xmlns:a16="http://schemas.microsoft.com/office/drawing/2014/main" id="{4C08FCA2-6349-4A2F-941E-9A2C12A9CD9C}"/>
              </a:ext>
            </a:extLst>
          </p:cNvPr>
          <p:cNvCxnSpPr/>
          <p:nvPr/>
        </p:nvCxnSpPr>
        <p:spPr>
          <a:xfrm>
            <a:off x="8700655" y="5755064"/>
            <a:ext cx="0" cy="38184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D48F13D8-115F-415F-B42E-D20528FCC75B}"/>
              </a:ext>
            </a:extLst>
          </p:cNvPr>
          <p:cNvSpPr txBox="1"/>
          <p:nvPr/>
        </p:nvSpPr>
        <p:spPr>
          <a:xfrm>
            <a:off x="6501749" y="9637252"/>
            <a:ext cx="4268025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Modificar o layout de acordo com o que pretendemos fazer( se é A0/A1…, se está na horizontal ou vertical a que escala queremos…)</a:t>
            </a:r>
          </a:p>
        </p:txBody>
      </p:sp>
      <p:cxnSp>
        <p:nvCxnSpPr>
          <p:cNvPr id="55" name="Conexão reta unidirecional 54">
            <a:extLst>
              <a:ext uri="{FF2B5EF4-FFF2-40B4-BE49-F238E27FC236}">
                <a16:creationId xmlns:a16="http://schemas.microsoft.com/office/drawing/2014/main" id="{B0A4CFFA-0898-48CE-9566-0CF251A39BB5}"/>
              </a:ext>
            </a:extLst>
          </p:cNvPr>
          <p:cNvCxnSpPr/>
          <p:nvPr/>
        </p:nvCxnSpPr>
        <p:spPr>
          <a:xfrm>
            <a:off x="4564973" y="9012415"/>
            <a:ext cx="2140627" cy="10070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29683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Agrupar"/>
          <p:cNvGrpSpPr/>
          <p:nvPr/>
        </p:nvGrpSpPr>
        <p:grpSpPr>
          <a:xfrm>
            <a:off x="253667" y="11778500"/>
            <a:ext cx="24026918" cy="1919033"/>
            <a:chOff x="0" y="0"/>
            <a:chExt cx="24026918" cy="1919031"/>
          </a:xfrm>
        </p:grpSpPr>
        <p:sp>
          <p:nvSpPr>
            <p:cNvPr id="136" name="Linha"/>
            <p:cNvSpPr/>
            <p:nvPr/>
          </p:nvSpPr>
          <p:spPr>
            <a:xfrm>
              <a:off x="0" y="0"/>
              <a:ext cx="23876667" cy="0"/>
            </a:xfrm>
            <a:prstGeom prst="line">
              <a:avLst/>
            </a:prstGeom>
            <a:noFill/>
            <a:ln w="254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pic>
          <p:nvPicPr>
            <p:cNvPr id="137" name="Logotipo_Faculdade Arquitetura_UL_alta resoluá∆o_ white letters.jpg" descr="Logotipo_Faculdade Arquitetura_UL_alta resoluá∆o_ white letter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5283" y="154551"/>
              <a:ext cx="3493172" cy="1674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8" name="ULISBOA.jpg" descr="ULISBO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67" y="64830"/>
              <a:ext cx="5080001" cy="1854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9" name="MGeG"/>
            <p:cNvSpPr txBox="1"/>
            <p:nvPr/>
          </p:nvSpPr>
          <p:spPr>
            <a:xfrm>
              <a:off x="10281270" y="258655"/>
              <a:ext cx="5861918" cy="15706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165100" dist="107197" dir="2700000" rotWithShape="0">
                <a:srgbClr val="000000">
                  <a:alpha val="498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defTabSz="817244">
                <a:defRPr sz="10791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GB" sz="8000" dirty="0"/>
                <a:t>Re. Dig.</a:t>
              </a:r>
              <a:endParaRPr sz="8000" dirty="0"/>
            </a:p>
          </p:txBody>
        </p:sp>
        <p:sp>
          <p:nvSpPr>
            <p:cNvPr id="140" name="Mestrado Integrado em Arquitectura…"/>
            <p:cNvSpPr txBox="1"/>
            <p:nvPr/>
          </p:nvSpPr>
          <p:spPr>
            <a:xfrm>
              <a:off x="17465285" y="248138"/>
              <a:ext cx="6561633" cy="14875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/>
                <a:t>Mestrado</a:t>
              </a:r>
              <a:r>
                <a:rPr dirty="0"/>
                <a:t> </a:t>
              </a:r>
              <a:r>
                <a:rPr dirty="0" err="1"/>
                <a:t>Integrado</a:t>
              </a:r>
              <a:r>
                <a:rPr dirty="0"/>
                <a:t> </a:t>
              </a:r>
              <a:r>
                <a:rPr dirty="0" err="1"/>
                <a:t>em</a:t>
              </a:r>
              <a:r>
                <a:rPr dirty="0"/>
                <a:t> </a:t>
              </a:r>
              <a:r>
                <a:rPr dirty="0" err="1"/>
                <a:t>Arquitectura</a:t>
              </a:r>
              <a:endParaRPr dirty="0"/>
            </a:p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/>
                <a:t>Ano</a:t>
              </a:r>
              <a:r>
                <a:rPr dirty="0"/>
                <a:t> </a:t>
              </a:r>
              <a:r>
                <a:rPr dirty="0" err="1"/>
                <a:t>Lectivo</a:t>
              </a:r>
              <a:r>
                <a:rPr dirty="0"/>
                <a:t> 202</a:t>
              </a:r>
              <a:r>
                <a:rPr lang="en-GB" dirty="0"/>
                <a:t>3</a:t>
              </a:r>
              <a:r>
                <a:rPr dirty="0"/>
                <a:t>-202</a:t>
              </a:r>
              <a:r>
                <a:rPr lang="en-GB" dirty="0"/>
                <a:t>4</a:t>
              </a:r>
              <a:r>
                <a:rPr dirty="0"/>
                <a:t> 1º </a:t>
              </a:r>
              <a:r>
                <a:rPr dirty="0" err="1"/>
                <a:t>Semestre</a:t>
              </a:r>
              <a:endParaRPr dirty="0"/>
            </a:p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/>
                <a:t>Docente</a:t>
              </a:r>
              <a:r>
                <a:rPr dirty="0"/>
                <a:t> - Nuno Alão              </a:t>
              </a:r>
              <a:r>
                <a:rPr lang="en-GB" dirty="0"/>
                <a:t>2</a:t>
              </a:r>
              <a:r>
                <a:rPr dirty="0"/>
                <a:t>º </a:t>
              </a:r>
              <a:r>
                <a:rPr dirty="0" err="1"/>
                <a:t>Ano</a:t>
              </a:r>
              <a:r>
                <a:rPr dirty="0"/>
                <a:t>  </a:t>
              </a:r>
            </a:p>
          </p:txBody>
        </p:sp>
      </p:grpSp>
      <p:sp>
        <p:nvSpPr>
          <p:cNvPr id="142" name="ÍNDICE"/>
          <p:cNvSpPr txBox="1"/>
          <p:nvPr/>
        </p:nvSpPr>
        <p:spPr>
          <a:xfrm>
            <a:off x="366282" y="756019"/>
            <a:ext cx="12141368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r>
              <a:rPr lang="pt-PT" sz="4400" dirty="0">
                <a:solidFill>
                  <a:srgbClr val="7CB5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Construção do tetraedro</a:t>
            </a:r>
            <a:endParaRPr lang="pt-PT" sz="4400" dirty="0">
              <a:solidFill>
                <a:srgbClr val="7CB5B4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CEC80BC-7748-4DAC-8E25-AB9D487802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21" y="2301221"/>
            <a:ext cx="7201515" cy="381032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03BCB15-2BCD-475D-9DED-B98C52E72436}"/>
              </a:ext>
            </a:extLst>
          </p:cNvPr>
          <p:cNvSpPr txBox="1"/>
          <p:nvPr/>
        </p:nvSpPr>
        <p:spPr>
          <a:xfrm>
            <a:off x="8047618" y="2775657"/>
            <a:ext cx="4460032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2400" b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Construção de um triangulo equilátero com medida 10 comandos usados: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sz="2400" b="0" dirty="0"/>
              <a:t>POL-</a:t>
            </a:r>
            <a:r>
              <a:rPr lang="pt-PT" sz="2400" b="0" dirty="0" err="1"/>
              <a:t>polyline</a:t>
            </a:r>
            <a:endParaRPr lang="pt-PT" sz="2400" b="0" dirty="0"/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sz="2400" b="0" dirty="0"/>
              <a:t>MIRROR ou AL-</a:t>
            </a:r>
            <a:r>
              <a:rPr lang="pt-PT" sz="2400" b="0" dirty="0" err="1"/>
              <a:t>align</a:t>
            </a:r>
            <a:endParaRPr lang="pt-PT" sz="2400" b="0" dirty="0"/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2400" b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CO-copy</a:t>
            </a:r>
            <a:endParaRPr kumimoji="0" lang="pt-PT" sz="2400" b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4124AE7-24E8-45B8-8D9B-B1A9B8DA127B}"/>
              </a:ext>
            </a:extLst>
          </p:cNvPr>
          <p:cNvSpPr txBox="1"/>
          <p:nvPr/>
        </p:nvSpPr>
        <p:spPr>
          <a:xfrm>
            <a:off x="1940945" y="4676087"/>
            <a:ext cx="3114136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1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POLYLINE  10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F56E964-C0E0-4482-BE8A-AFA1AB566751}"/>
              </a:ext>
            </a:extLst>
          </p:cNvPr>
          <p:cNvSpPr txBox="1"/>
          <p:nvPr/>
        </p:nvSpPr>
        <p:spPr>
          <a:xfrm>
            <a:off x="2829465" y="3871221"/>
            <a:ext cx="2242868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1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&lt;120 10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CD06D99-6701-40CC-8C86-1635E931FBEC}"/>
              </a:ext>
            </a:extLst>
          </p:cNvPr>
          <p:cNvSpPr txBox="1"/>
          <p:nvPr/>
        </p:nvSpPr>
        <p:spPr>
          <a:xfrm>
            <a:off x="1940945" y="3906170"/>
            <a:ext cx="1777041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1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C-</a:t>
            </a:r>
            <a:r>
              <a:rPr kumimoji="0" lang="pt-PT" sz="14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close</a:t>
            </a:r>
            <a:endParaRPr kumimoji="0" lang="pt-PT" sz="1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D8801DD-DE72-4DD1-B420-EB7866DA98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63" y="6117700"/>
            <a:ext cx="7154455" cy="3334246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86D27D3F-AC81-468E-80C3-69C65D9E6D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2233159"/>
            <a:ext cx="5582873" cy="3140366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5EC9EAA9-23B0-4B40-9767-14613D07BE4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21" t="-4321" r="25148" b="72031"/>
          <a:stretch/>
        </p:blipFill>
        <p:spPr>
          <a:xfrm>
            <a:off x="4470390" y="6996531"/>
            <a:ext cx="6460841" cy="2848628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E8242505-B3D5-43EA-86C7-E152A9D7F2E0}"/>
              </a:ext>
            </a:extLst>
          </p:cNvPr>
          <p:cNvSpPr txBox="1"/>
          <p:nvPr/>
        </p:nvSpPr>
        <p:spPr>
          <a:xfrm>
            <a:off x="734772" y="10049609"/>
            <a:ext cx="8355994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Comando </a:t>
            </a:r>
            <a:r>
              <a:rPr kumimoji="0" lang="pt-PT" sz="2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hatch</a:t>
            </a:r>
            <a:r>
              <a:rPr kumimoji="0" lang="pt-P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com 75 de transparência na </a:t>
            </a:r>
            <a:r>
              <a:rPr kumimoji="0" lang="pt-PT" sz="2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layer</a:t>
            </a:r>
            <a:r>
              <a:rPr kumimoji="0" lang="pt-P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que estivermos a usar para o tetraedro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Agrupar cada triangulo com o respetivo </a:t>
            </a:r>
            <a:r>
              <a:rPr kumimoji="0" lang="pt-PT" sz="2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hatch</a:t>
            </a:r>
            <a:r>
              <a:rPr kumimoji="0" lang="pt-P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546BA98D-11CB-4686-9FEB-F8C88FDC54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795" y="4987770"/>
            <a:ext cx="6171184" cy="3140366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27D478D8-0949-46A2-8B49-C9267891CA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5" t="16483" r="37217" b="10956"/>
          <a:stretch/>
        </p:blipFill>
        <p:spPr>
          <a:xfrm>
            <a:off x="15250382" y="6923081"/>
            <a:ext cx="3125700" cy="2474940"/>
          </a:xfrm>
          <a:prstGeom prst="rect">
            <a:avLst/>
          </a:prstGeom>
        </p:spPr>
      </p:pic>
      <p:sp>
        <p:nvSpPr>
          <p:cNvPr id="25" name="CaixaDeTexto 24">
            <a:extLst>
              <a:ext uri="{FF2B5EF4-FFF2-40B4-BE49-F238E27FC236}">
                <a16:creationId xmlns:a16="http://schemas.microsoft.com/office/drawing/2014/main" id="{B4D3FE8B-CD7E-44FB-B258-9639B6B5A4DC}"/>
              </a:ext>
            </a:extLst>
          </p:cNvPr>
          <p:cNvSpPr txBox="1"/>
          <p:nvPr/>
        </p:nvSpPr>
        <p:spPr>
          <a:xfrm>
            <a:off x="15219303" y="2834581"/>
            <a:ext cx="5515507" cy="3057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sz="2400" b="0" dirty="0"/>
              <a:t>-</a:t>
            </a:r>
            <a:r>
              <a:rPr lang="pt-PT" sz="2400" b="0" dirty="0" err="1">
                <a:solidFill>
                  <a:schemeClr val="bg1"/>
                </a:solidFill>
              </a:rPr>
              <a:t>Encontar</a:t>
            </a:r>
            <a:r>
              <a:rPr lang="pt-PT" sz="2400" b="0" dirty="0">
                <a:solidFill>
                  <a:schemeClr val="bg1"/>
                </a:solidFill>
              </a:rPr>
              <a:t> o centro </a:t>
            </a:r>
            <a:r>
              <a:rPr lang="pt-PT" sz="2400" b="0" dirty="0"/>
              <a:t>do triangulo do </a:t>
            </a:r>
            <a:r>
              <a:rPr lang="pt-PT" sz="2400" b="0" dirty="0">
                <a:solidFill>
                  <a:schemeClr val="bg1"/>
                </a:solidFill>
              </a:rPr>
              <a:t>meio.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-</a:t>
            </a:r>
            <a:r>
              <a:rPr kumimoji="0" lang="pt-PT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Comando 3DORB</a:t>
            </a:r>
            <a:r>
              <a:rPr kumimoji="0" lang="pt-P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IT </a:t>
            </a:r>
            <a:endParaRPr lang="pt-PT" sz="2400" b="0" dirty="0"/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-</a:t>
            </a:r>
            <a:r>
              <a:rPr kumimoji="0" lang="pt-PT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Desenhar uma lin</a:t>
            </a:r>
            <a:r>
              <a:rPr kumimoji="0" lang="pt-P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ha vertical </a:t>
            </a:r>
            <a:r>
              <a:rPr kumimoji="0" lang="pt-PT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perpendicular ao p</a:t>
            </a:r>
            <a:r>
              <a:rPr kumimoji="0" lang="pt-P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lano do triangulo </a:t>
            </a:r>
            <a:r>
              <a:rPr kumimoji="0" lang="pt-PT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central a começar </a:t>
            </a:r>
            <a:r>
              <a:rPr kumimoji="0" lang="pt-P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no centro feito </a:t>
            </a:r>
            <a:r>
              <a:rPr kumimoji="0" lang="pt-PT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anteriormente 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985A4625-E8B6-4DEC-9314-BAC8A09AAC89}"/>
              </a:ext>
            </a:extLst>
          </p:cNvPr>
          <p:cNvSpPr txBox="1"/>
          <p:nvPr/>
        </p:nvSpPr>
        <p:spPr>
          <a:xfrm>
            <a:off x="11018956" y="8128136"/>
            <a:ext cx="4333460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Desenhar uma círculo CIR-</a:t>
            </a:r>
            <a:r>
              <a:rPr kumimoji="0" lang="pt-PT" sz="2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circle</a:t>
            </a:r>
            <a:r>
              <a:rPr kumimoji="0" lang="pt-P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kumimoji="0" lang="pt-PT" sz="2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usandoo</a:t>
            </a:r>
            <a:r>
              <a:rPr kumimoji="0" lang="pt-P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triangulo paralelo a um dos eixos (</a:t>
            </a:r>
            <a:r>
              <a:rPr kumimoji="0" lang="pt-PT" sz="2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x,y,z</a:t>
            </a:r>
            <a:r>
              <a:rPr kumimoji="0" lang="pt-P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).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sz="2400" b="0" dirty="0"/>
              <a:t>Centro no meio da base abertura ate ao vértice </a:t>
            </a:r>
            <a:endParaRPr kumimoji="0" lang="pt-PT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CC928B1D-250D-4D62-94A1-8CD12151D754}"/>
              </a:ext>
            </a:extLst>
          </p:cNvPr>
          <p:cNvSpPr txBox="1"/>
          <p:nvPr/>
        </p:nvSpPr>
        <p:spPr>
          <a:xfrm>
            <a:off x="15440141" y="8591926"/>
            <a:ext cx="4808664" cy="3057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sz="2400" b="0" dirty="0">
                <a:solidFill>
                  <a:schemeClr val="bg1"/>
                </a:solidFill>
              </a:rPr>
              <a:t>Selecionar circulo co</a:t>
            </a:r>
            <a:r>
              <a:rPr lang="pt-PT" sz="2400" b="0" dirty="0"/>
              <a:t>mando </a:t>
            </a:r>
            <a:r>
              <a:rPr lang="pt-PT" sz="2400" b="0" dirty="0">
                <a:solidFill>
                  <a:schemeClr val="bg1"/>
                </a:solidFill>
              </a:rPr>
              <a:t>ROTATE3D, ENTER</a:t>
            </a:r>
            <a:r>
              <a:rPr lang="pt-PT" sz="2400" b="0" dirty="0"/>
              <a:t> selecionar ponto onde o eixo central interseta a base e de seguida o vértice do triangulo paralelo a um dos eixos ENTER escrever 90 (representa os graus que queremos que rode) e ENTER</a:t>
            </a:r>
            <a:endParaRPr kumimoji="0" lang="pt-PT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957AE80C-F557-4E33-B2F7-4BDC0F18AB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4271" y="2802413"/>
            <a:ext cx="4312643" cy="2805046"/>
          </a:xfrm>
          <a:prstGeom prst="rect">
            <a:avLst/>
          </a:prstGeom>
        </p:spPr>
      </p:pic>
      <p:sp>
        <p:nvSpPr>
          <p:cNvPr id="30" name="CaixaDeTexto 29">
            <a:extLst>
              <a:ext uri="{FF2B5EF4-FFF2-40B4-BE49-F238E27FC236}">
                <a16:creationId xmlns:a16="http://schemas.microsoft.com/office/drawing/2014/main" id="{9C4AC942-1989-4340-89A0-FE0382CDC2A1}"/>
              </a:ext>
            </a:extLst>
          </p:cNvPr>
          <p:cNvSpPr txBox="1"/>
          <p:nvPr/>
        </p:nvSpPr>
        <p:spPr>
          <a:xfrm>
            <a:off x="20639047" y="4835105"/>
            <a:ext cx="3637722" cy="63812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sz="2400" b="0" dirty="0">
                <a:solidFill>
                  <a:schemeClr val="bg1"/>
                </a:solidFill>
              </a:rPr>
              <a:t>Selecionar triangulo paralelo a um dos eixos</a:t>
            </a:r>
            <a:r>
              <a:rPr lang="pt-PT" sz="2400" b="0" dirty="0">
                <a:solidFill>
                  <a:schemeClr val="tx1"/>
                </a:solidFill>
              </a:rPr>
              <a:t>, usar comando 3DROTATE, mudar a bolinha com eixos para o meio da base do triangulo, selecionar o eixo que queremos usar  selecionar vértice  e rodar o triangulo.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De seguida rodar toda a estrutura de 60 em 60 graus de forma a que todos os tr</a:t>
            </a:r>
            <a:r>
              <a:rPr lang="pt-PT" sz="2400" b="0" dirty="0"/>
              <a:t>iângulos fiquem paralelos a um dos eixos e repetir este processo.</a:t>
            </a:r>
            <a:endParaRPr kumimoji="0" lang="pt-PT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93205141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Agrupar"/>
          <p:cNvGrpSpPr/>
          <p:nvPr/>
        </p:nvGrpSpPr>
        <p:grpSpPr>
          <a:xfrm>
            <a:off x="253667" y="11778500"/>
            <a:ext cx="24026918" cy="1919033"/>
            <a:chOff x="0" y="0"/>
            <a:chExt cx="24026918" cy="1919031"/>
          </a:xfrm>
        </p:grpSpPr>
        <p:sp>
          <p:nvSpPr>
            <p:cNvPr id="136" name="Linha"/>
            <p:cNvSpPr/>
            <p:nvPr/>
          </p:nvSpPr>
          <p:spPr>
            <a:xfrm>
              <a:off x="0" y="0"/>
              <a:ext cx="23876667" cy="0"/>
            </a:xfrm>
            <a:prstGeom prst="line">
              <a:avLst/>
            </a:prstGeom>
            <a:noFill/>
            <a:ln w="254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pic>
          <p:nvPicPr>
            <p:cNvPr id="137" name="Logotipo_Faculdade Arquitetura_UL_alta resoluá∆o_ white letters.jpg" descr="Logotipo_Faculdade Arquitetura_UL_alta resoluá∆o_ white letter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5283" y="154551"/>
              <a:ext cx="3493172" cy="1674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8" name="ULISBOA.jpg" descr="ULISBO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67" y="64830"/>
              <a:ext cx="5080001" cy="1854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9" name="MGeG"/>
            <p:cNvSpPr txBox="1"/>
            <p:nvPr/>
          </p:nvSpPr>
          <p:spPr>
            <a:xfrm>
              <a:off x="10281270" y="258655"/>
              <a:ext cx="5861918" cy="15706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165100" dist="107197" dir="2700000" rotWithShape="0">
                <a:srgbClr val="000000">
                  <a:alpha val="498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defTabSz="817244">
                <a:defRPr sz="10791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GB" sz="8000" dirty="0"/>
                <a:t>Re. Dig.</a:t>
              </a:r>
              <a:endParaRPr sz="8000" dirty="0"/>
            </a:p>
          </p:txBody>
        </p:sp>
        <p:sp>
          <p:nvSpPr>
            <p:cNvPr id="140" name="Mestrado Integrado em Arquitectura…"/>
            <p:cNvSpPr txBox="1"/>
            <p:nvPr/>
          </p:nvSpPr>
          <p:spPr>
            <a:xfrm>
              <a:off x="17465285" y="248138"/>
              <a:ext cx="6561633" cy="14875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/>
                <a:t>Mestrado</a:t>
              </a:r>
              <a:r>
                <a:rPr dirty="0"/>
                <a:t> </a:t>
              </a:r>
              <a:r>
                <a:rPr dirty="0" err="1"/>
                <a:t>Integrado</a:t>
              </a:r>
              <a:r>
                <a:rPr dirty="0"/>
                <a:t> </a:t>
              </a:r>
              <a:r>
                <a:rPr dirty="0" err="1"/>
                <a:t>em</a:t>
              </a:r>
              <a:r>
                <a:rPr dirty="0"/>
                <a:t> </a:t>
              </a:r>
              <a:r>
                <a:rPr dirty="0" err="1"/>
                <a:t>Arquitectura</a:t>
              </a:r>
              <a:endParaRPr dirty="0"/>
            </a:p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/>
                <a:t>Ano</a:t>
              </a:r>
              <a:r>
                <a:rPr dirty="0"/>
                <a:t> </a:t>
              </a:r>
              <a:r>
                <a:rPr dirty="0" err="1"/>
                <a:t>Lectivo</a:t>
              </a:r>
              <a:r>
                <a:rPr dirty="0"/>
                <a:t> 202</a:t>
              </a:r>
              <a:r>
                <a:rPr lang="en-GB" dirty="0"/>
                <a:t>3</a:t>
              </a:r>
              <a:r>
                <a:rPr dirty="0"/>
                <a:t>-202</a:t>
              </a:r>
              <a:r>
                <a:rPr lang="en-GB" dirty="0"/>
                <a:t>4</a:t>
              </a:r>
              <a:r>
                <a:rPr dirty="0"/>
                <a:t> 1º </a:t>
              </a:r>
              <a:r>
                <a:rPr dirty="0" err="1"/>
                <a:t>Semestre</a:t>
              </a:r>
              <a:endParaRPr dirty="0"/>
            </a:p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/>
                <a:t>Docente</a:t>
              </a:r>
              <a:r>
                <a:rPr dirty="0"/>
                <a:t> - Nuno Alão              </a:t>
              </a:r>
              <a:r>
                <a:rPr lang="en-GB" dirty="0"/>
                <a:t>2</a:t>
              </a:r>
              <a:r>
                <a:rPr dirty="0"/>
                <a:t>º </a:t>
              </a:r>
              <a:r>
                <a:rPr dirty="0" err="1"/>
                <a:t>Ano</a:t>
              </a:r>
              <a:r>
                <a:rPr dirty="0"/>
                <a:t>  </a:t>
              </a:r>
            </a:p>
          </p:txBody>
        </p:sp>
      </p:grpSp>
      <p:sp>
        <p:nvSpPr>
          <p:cNvPr id="142" name="ÍNDICE"/>
          <p:cNvSpPr txBox="1"/>
          <p:nvPr/>
        </p:nvSpPr>
        <p:spPr>
          <a:xfrm>
            <a:off x="366282" y="756019"/>
            <a:ext cx="12141368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r>
              <a:rPr lang="pt-PT" sz="4400" dirty="0">
                <a:solidFill>
                  <a:srgbClr val="7CB5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Construção do hexaedro</a:t>
            </a:r>
            <a:endParaRPr lang="pt-PT" sz="4400" dirty="0">
              <a:solidFill>
                <a:srgbClr val="7CB5B4"/>
              </a:solidFill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D7C0FFF1-A2F4-4550-9FA9-BE9D1F7F34A0}"/>
              </a:ext>
            </a:extLst>
          </p:cNvPr>
          <p:cNvSpPr txBox="1"/>
          <p:nvPr/>
        </p:nvSpPr>
        <p:spPr>
          <a:xfrm>
            <a:off x="19930207" y="8982871"/>
            <a:ext cx="6539242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o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987CA2A2-C8E0-4BD9-B041-798173EE5617}"/>
              </a:ext>
            </a:extLst>
          </p:cNvPr>
          <p:cNvSpPr txBox="1"/>
          <p:nvPr/>
        </p:nvSpPr>
        <p:spPr>
          <a:xfrm>
            <a:off x="6188950" y="2549467"/>
            <a:ext cx="324896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r>
              <a:rPr lang="pt-PT" sz="2400" b="0" dirty="0"/>
              <a:t> </a:t>
            </a:r>
            <a:endParaRPr kumimoji="0" lang="pt-PT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B24FB40-F932-4F5E-9B84-655AED01FB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37" y="2214834"/>
            <a:ext cx="6741006" cy="379181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037FEB3-18DA-485D-BFA4-98E01703B7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834" y="3846227"/>
            <a:ext cx="5244426" cy="294999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8F4FED7-EA67-4331-94D1-5C23025A9B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38" y="7910729"/>
            <a:ext cx="7376446" cy="3821011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913C95A-94CD-47FB-A1BC-A9EA2B0AB8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840" y="6728956"/>
            <a:ext cx="8361852" cy="4703542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DD3EE43F-5323-41AB-BB55-613C1B07B4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3399" y="6053410"/>
            <a:ext cx="8361826" cy="4703527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0541CD2A-8641-42C8-9D58-B698753EFC11}"/>
              </a:ext>
            </a:extLst>
          </p:cNvPr>
          <p:cNvSpPr txBox="1"/>
          <p:nvPr/>
        </p:nvSpPr>
        <p:spPr>
          <a:xfrm>
            <a:off x="789329" y="6206707"/>
            <a:ext cx="3285505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Desenhar quadrado, medida 10 pintar com </a:t>
            </a:r>
            <a:r>
              <a:rPr kumimoji="0" lang="pt-PT" sz="2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hatch</a:t>
            </a:r>
            <a:r>
              <a:rPr kumimoji="0" lang="pt-P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transparência 75 e agrupar quadrado 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05AB5D7E-9757-4FF7-A902-9A12DB2A0AC1}"/>
              </a:ext>
            </a:extLst>
          </p:cNvPr>
          <p:cNvSpPr txBox="1"/>
          <p:nvPr/>
        </p:nvSpPr>
        <p:spPr>
          <a:xfrm>
            <a:off x="4613254" y="9082241"/>
            <a:ext cx="3371730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Comando MIRROR fazer a planificação de um hexaedro 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8F8A0A28-8FE8-46AD-80CD-901254B28EF1}"/>
              </a:ext>
            </a:extLst>
          </p:cNvPr>
          <p:cNvSpPr txBox="1"/>
          <p:nvPr/>
        </p:nvSpPr>
        <p:spPr>
          <a:xfrm>
            <a:off x="10815840" y="2194381"/>
            <a:ext cx="5278582" cy="45345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3DORBIT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sz="2400" b="0" dirty="0"/>
              <a:t>Selecionar um quadrado, comando 3DROTATE  colocar bolinha de eixos no ponto do meio da linha do quadrado que esta ligada a base, escolher o eixo para  onde queremos rodar, selecionar ponto do meio da linha oposta e rodar 90 graus.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sz="2400" b="0" dirty="0"/>
              <a:t>Repetir este processo para as faces seguintes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PT" sz="2400" b="0" dirty="0"/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sz="2400" b="0" dirty="0"/>
              <a:t> </a:t>
            </a:r>
            <a:endParaRPr kumimoji="0" lang="pt-PT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5E3DBCAC-43EB-44DE-8102-FA29034526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1975" y="1707625"/>
            <a:ext cx="6276322" cy="429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69971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Agrupar"/>
          <p:cNvGrpSpPr/>
          <p:nvPr/>
        </p:nvGrpSpPr>
        <p:grpSpPr>
          <a:xfrm>
            <a:off x="253667" y="11778500"/>
            <a:ext cx="24026918" cy="1919033"/>
            <a:chOff x="0" y="0"/>
            <a:chExt cx="24026918" cy="1919031"/>
          </a:xfrm>
        </p:grpSpPr>
        <p:sp>
          <p:nvSpPr>
            <p:cNvPr id="136" name="Linha"/>
            <p:cNvSpPr/>
            <p:nvPr/>
          </p:nvSpPr>
          <p:spPr>
            <a:xfrm>
              <a:off x="0" y="0"/>
              <a:ext cx="23876667" cy="0"/>
            </a:xfrm>
            <a:prstGeom prst="line">
              <a:avLst/>
            </a:prstGeom>
            <a:noFill/>
            <a:ln w="254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pic>
          <p:nvPicPr>
            <p:cNvPr id="137" name="Logotipo_Faculdade Arquitetura_UL_alta resoluá∆o_ white letters.jpg" descr="Logotipo_Faculdade Arquitetura_UL_alta resoluá∆o_ white letter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5283" y="154551"/>
              <a:ext cx="3493172" cy="1674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8" name="ULISBOA.jpg" descr="ULISBO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67" y="64830"/>
              <a:ext cx="5080001" cy="1854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9" name="MGeG"/>
            <p:cNvSpPr txBox="1"/>
            <p:nvPr/>
          </p:nvSpPr>
          <p:spPr>
            <a:xfrm>
              <a:off x="10281270" y="258655"/>
              <a:ext cx="5861918" cy="15706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165100" dist="107197" dir="2700000" rotWithShape="0">
                <a:srgbClr val="000000">
                  <a:alpha val="498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defTabSz="817244">
                <a:defRPr sz="10791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GB" sz="8000" dirty="0"/>
                <a:t>Re. Dig.</a:t>
              </a:r>
              <a:endParaRPr sz="8000" dirty="0"/>
            </a:p>
          </p:txBody>
        </p:sp>
        <p:sp>
          <p:nvSpPr>
            <p:cNvPr id="140" name="Mestrado Integrado em Arquitectura…"/>
            <p:cNvSpPr txBox="1"/>
            <p:nvPr/>
          </p:nvSpPr>
          <p:spPr>
            <a:xfrm>
              <a:off x="17465285" y="248138"/>
              <a:ext cx="6561633" cy="14875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/>
                <a:t>Mestrado</a:t>
              </a:r>
              <a:r>
                <a:rPr dirty="0"/>
                <a:t> </a:t>
              </a:r>
              <a:r>
                <a:rPr dirty="0" err="1"/>
                <a:t>Integrado</a:t>
              </a:r>
              <a:r>
                <a:rPr dirty="0"/>
                <a:t> </a:t>
              </a:r>
              <a:r>
                <a:rPr dirty="0" err="1"/>
                <a:t>em</a:t>
              </a:r>
              <a:r>
                <a:rPr dirty="0"/>
                <a:t> </a:t>
              </a:r>
              <a:r>
                <a:rPr dirty="0" err="1"/>
                <a:t>Arquitectura</a:t>
              </a:r>
              <a:endParaRPr dirty="0"/>
            </a:p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/>
                <a:t>Ano</a:t>
              </a:r>
              <a:r>
                <a:rPr dirty="0"/>
                <a:t> </a:t>
              </a:r>
              <a:r>
                <a:rPr dirty="0" err="1"/>
                <a:t>Lectivo</a:t>
              </a:r>
              <a:r>
                <a:rPr dirty="0"/>
                <a:t> 202</a:t>
              </a:r>
              <a:r>
                <a:rPr lang="en-GB" dirty="0"/>
                <a:t>3</a:t>
              </a:r>
              <a:r>
                <a:rPr dirty="0"/>
                <a:t>-202</a:t>
              </a:r>
              <a:r>
                <a:rPr lang="en-GB" dirty="0"/>
                <a:t>4</a:t>
              </a:r>
              <a:r>
                <a:rPr dirty="0"/>
                <a:t> 1º </a:t>
              </a:r>
              <a:r>
                <a:rPr dirty="0" err="1"/>
                <a:t>Semestre</a:t>
              </a:r>
              <a:endParaRPr dirty="0"/>
            </a:p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/>
                <a:t>Docente</a:t>
              </a:r>
              <a:r>
                <a:rPr dirty="0"/>
                <a:t> - Nuno Alão              </a:t>
              </a:r>
              <a:r>
                <a:rPr lang="en-GB" dirty="0"/>
                <a:t>2</a:t>
              </a:r>
              <a:r>
                <a:rPr dirty="0"/>
                <a:t>º </a:t>
              </a:r>
              <a:r>
                <a:rPr dirty="0" err="1"/>
                <a:t>Ano</a:t>
              </a:r>
              <a:r>
                <a:rPr dirty="0"/>
                <a:t>  </a:t>
              </a:r>
            </a:p>
          </p:txBody>
        </p:sp>
      </p:grpSp>
      <p:sp>
        <p:nvSpPr>
          <p:cNvPr id="142" name="ÍNDICE"/>
          <p:cNvSpPr txBox="1"/>
          <p:nvPr/>
        </p:nvSpPr>
        <p:spPr>
          <a:xfrm>
            <a:off x="366282" y="756019"/>
            <a:ext cx="12141368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r>
              <a:rPr lang="pt-PT" sz="4400" dirty="0">
                <a:solidFill>
                  <a:srgbClr val="7CB5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Construção do octaedro</a:t>
            </a:r>
            <a:endParaRPr lang="pt-PT" sz="4400" dirty="0">
              <a:solidFill>
                <a:srgbClr val="7CB5B4"/>
              </a:solidFill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D7C0FFF1-A2F4-4550-9FA9-BE9D1F7F34A0}"/>
              </a:ext>
            </a:extLst>
          </p:cNvPr>
          <p:cNvSpPr txBox="1"/>
          <p:nvPr/>
        </p:nvSpPr>
        <p:spPr>
          <a:xfrm>
            <a:off x="18950372" y="6792058"/>
            <a:ext cx="4954058" cy="47192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b="0" dirty="0"/>
              <a:t>Depois da parte de cima feita, congelamos a </a:t>
            </a:r>
            <a:r>
              <a:rPr lang="pt-PT" b="0" dirty="0" err="1"/>
              <a:t>layer</a:t>
            </a:r>
            <a:r>
              <a:rPr lang="pt-PT" b="0" dirty="0"/>
              <a:t> da geometria, e copiamos ( COPY) a figura para o lado.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Selecionamos a figura congelada e rodamos 180 graus </a:t>
            </a:r>
            <a:r>
              <a:rPr lang="pt-PT" b="0" dirty="0"/>
              <a:t>( 3DROTATE ).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b="0" dirty="0"/>
              <a:t>Selecionamos a figura  colocamos por baixo da figura inicial (</a:t>
            </a:r>
            <a:r>
              <a:rPr kumimoji="0" lang="pt-PT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MOVE)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987CA2A2-C8E0-4BD9-B041-798173EE5617}"/>
              </a:ext>
            </a:extLst>
          </p:cNvPr>
          <p:cNvSpPr txBox="1"/>
          <p:nvPr/>
        </p:nvSpPr>
        <p:spPr>
          <a:xfrm>
            <a:off x="6188950" y="2549467"/>
            <a:ext cx="324896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r>
              <a:rPr lang="pt-PT" sz="2400" b="0" dirty="0"/>
              <a:t> </a:t>
            </a:r>
            <a:endParaRPr kumimoji="0" lang="pt-PT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EF6E662A-97D3-49AA-BF03-5AF60F7575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6923"/>
            <a:ext cx="5878286" cy="3189903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871545F0-C507-4BA5-88B3-EDCBCD4984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34" y="4500651"/>
            <a:ext cx="6348811" cy="3333790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D6EAFF02-B311-40CA-A535-82551312CF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874" y="2530576"/>
            <a:ext cx="5794396" cy="2972255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D2DC6BE1-BB76-411D-8CAF-A204352718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18" y="8266559"/>
            <a:ext cx="5892842" cy="3132578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C88E4580-6204-4B60-BA17-7518524A0E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941" y="8536809"/>
            <a:ext cx="4640361" cy="3176862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9B823D79-8B3A-4290-B0C3-54827CF53D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567" y="2233109"/>
            <a:ext cx="5202890" cy="4489978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4654BA8B-D411-4E90-B611-5B491A8F6F1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9820" y="695738"/>
            <a:ext cx="5917769" cy="3390568"/>
          </a:xfrm>
          <a:prstGeom prst="rect">
            <a:avLst/>
          </a:prstGeom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id="{034C72DB-0CDA-4B94-8939-F84D063B61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4905" y="6726307"/>
            <a:ext cx="6269831" cy="4968264"/>
          </a:xfrm>
          <a:prstGeom prst="rect">
            <a:avLst/>
          </a:prstGeom>
        </p:spPr>
      </p:pic>
      <p:pic>
        <p:nvPicPr>
          <p:cNvPr id="31" name="Imagem 30">
            <a:extLst>
              <a:ext uri="{FF2B5EF4-FFF2-40B4-BE49-F238E27FC236}">
                <a16:creationId xmlns:a16="http://schemas.microsoft.com/office/drawing/2014/main" id="{6E82FEC5-EAA8-4EFD-82EB-A40387D8BB5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4213" y="2963732"/>
            <a:ext cx="6705433" cy="3795911"/>
          </a:xfrm>
          <a:prstGeom prst="rect">
            <a:avLst/>
          </a:prstGeom>
        </p:spPr>
      </p:pic>
      <p:sp>
        <p:nvSpPr>
          <p:cNvPr id="34" name="CaixaDeTexto 33">
            <a:extLst>
              <a:ext uri="{FF2B5EF4-FFF2-40B4-BE49-F238E27FC236}">
                <a16:creationId xmlns:a16="http://schemas.microsoft.com/office/drawing/2014/main" id="{2CD698D4-425E-4BF0-A452-3DA24F2B98A7}"/>
              </a:ext>
            </a:extLst>
          </p:cNvPr>
          <p:cNvSpPr txBox="1"/>
          <p:nvPr/>
        </p:nvSpPr>
        <p:spPr>
          <a:xfrm>
            <a:off x="6582876" y="5567660"/>
            <a:ext cx="4911615" cy="26879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-Construir um quadrado com 10 de lado e 4 triângulos iguais à volta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sz="2400" b="0" dirty="0"/>
              <a:t>-E</a:t>
            </a:r>
            <a:r>
              <a:rPr kumimoji="0" lang="pt-P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ncontrar o centro da base e desenhar uma linha perpendicular á base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sz="2400" b="0" dirty="0"/>
              <a:t>-Desenhar um circulo</a:t>
            </a:r>
            <a:r>
              <a:rPr kumimoji="0" lang="pt-P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 conforme esta na imagem </a:t>
            </a:r>
          </a:p>
        </p:txBody>
      </p:sp>
      <p:cxnSp>
        <p:nvCxnSpPr>
          <p:cNvPr id="36" name="Conexão reta 35">
            <a:extLst>
              <a:ext uri="{FF2B5EF4-FFF2-40B4-BE49-F238E27FC236}">
                <a16:creationId xmlns:a16="http://schemas.microsoft.com/office/drawing/2014/main" id="{8C6A9BD6-D4A8-449F-9CAB-C2A190C21496}"/>
              </a:ext>
            </a:extLst>
          </p:cNvPr>
          <p:cNvCxnSpPr>
            <a:cxnSpLocks/>
          </p:cNvCxnSpPr>
          <p:nvPr/>
        </p:nvCxnSpPr>
        <p:spPr>
          <a:xfrm flipH="1">
            <a:off x="1800879" y="6585774"/>
            <a:ext cx="823658" cy="474650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Conexão reta unidirecional 41">
            <a:extLst>
              <a:ext uri="{FF2B5EF4-FFF2-40B4-BE49-F238E27FC236}">
                <a16:creationId xmlns:a16="http://schemas.microsoft.com/office/drawing/2014/main" id="{7CCD7C60-4D52-49D9-BDAF-13B997F4F6EE}"/>
              </a:ext>
            </a:extLst>
          </p:cNvPr>
          <p:cNvCxnSpPr/>
          <p:nvPr/>
        </p:nvCxnSpPr>
        <p:spPr>
          <a:xfrm>
            <a:off x="9175262" y="8065477"/>
            <a:ext cx="0" cy="598182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Conexão reta unidirecional 43">
            <a:extLst>
              <a:ext uri="{FF2B5EF4-FFF2-40B4-BE49-F238E27FC236}">
                <a16:creationId xmlns:a16="http://schemas.microsoft.com/office/drawing/2014/main" id="{6C32B0C2-DEF2-47B4-8335-C9BDDC96F43E}"/>
              </a:ext>
            </a:extLst>
          </p:cNvPr>
          <p:cNvCxnSpPr/>
          <p:nvPr/>
        </p:nvCxnSpPr>
        <p:spPr>
          <a:xfrm flipH="1" flipV="1">
            <a:off x="3071446" y="7182338"/>
            <a:ext cx="6096000" cy="1652449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2D32692C-FBB2-4DEA-B164-0A35165BA21F}"/>
              </a:ext>
            </a:extLst>
          </p:cNvPr>
          <p:cNvSpPr txBox="1"/>
          <p:nvPr/>
        </p:nvSpPr>
        <p:spPr>
          <a:xfrm>
            <a:off x="9682122" y="8615098"/>
            <a:ext cx="5202890" cy="26879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sz="2400" b="0" dirty="0"/>
              <a:t>Comandos usados: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POLYLINE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sz="2400" b="0" dirty="0"/>
              <a:t>HATCH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CIRCLE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sz="2400" b="0" dirty="0"/>
              <a:t>ROTATE3D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3DROTATE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sz="2400" b="0" dirty="0"/>
              <a:t>ALIGN</a:t>
            </a:r>
            <a:endParaRPr kumimoji="0" lang="pt-PT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65014692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Agrupar"/>
          <p:cNvGrpSpPr/>
          <p:nvPr/>
        </p:nvGrpSpPr>
        <p:grpSpPr>
          <a:xfrm>
            <a:off x="253667" y="11778500"/>
            <a:ext cx="24026918" cy="1919033"/>
            <a:chOff x="0" y="0"/>
            <a:chExt cx="24026918" cy="1919031"/>
          </a:xfrm>
        </p:grpSpPr>
        <p:sp>
          <p:nvSpPr>
            <p:cNvPr id="136" name="Linha"/>
            <p:cNvSpPr/>
            <p:nvPr/>
          </p:nvSpPr>
          <p:spPr>
            <a:xfrm>
              <a:off x="0" y="0"/>
              <a:ext cx="23876667" cy="0"/>
            </a:xfrm>
            <a:prstGeom prst="line">
              <a:avLst/>
            </a:prstGeom>
            <a:noFill/>
            <a:ln w="254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pic>
          <p:nvPicPr>
            <p:cNvPr id="137" name="Logotipo_Faculdade Arquitetura_UL_alta resoluá∆o_ white letters.jpg" descr="Logotipo_Faculdade Arquitetura_UL_alta resoluá∆o_ white letter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5283" y="154551"/>
              <a:ext cx="3493172" cy="1674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8" name="ULISBOA.jpg" descr="ULISBO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67" y="64830"/>
              <a:ext cx="5080001" cy="1854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9" name="MGeG"/>
            <p:cNvSpPr txBox="1"/>
            <p:nvPr/>
          </p:nvSpPr>
          <p:spPr>
            <a:xfrm>
              <a:off x="10281270" y="258655"/>
              <a:ext cx="5861918" cy="15706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165100" dist="107197" dir="2700000" rotWithShape="0">
                <a:srgbClr val="000000">
                  <a:alpha val="498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defTabSz="817244">
                <a:defRPr sz="10791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GB" sz="8000" dirty="0"/>
                <a:t>Re. Dig.</a:t>
              </a:r>
              <a:endParaRPr sz="8000" dirty="0"/>
            </a:p>
          </p:txBody>
        </p:sp>
        <p:sp>
          <p:nvSpPr>
            <p:cNvPr id="140" name="Mestrado Integrado em Arquitectura…"/>
            <p:cNvSpPr txBox="1"/>
            <p:nvPr/>
          </p:nvSpPr>
          <p:spPr>
            <a:xfrm>
              <a:off x="17465285" y="248138"/>
              <a:ext cx="6561633" cy="14875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/>
                <a:t>Mestrado</a:t>
              </a:r>
              <a:r>
                <a:rPr dirty="0"/>
                <a:t> </a:t>
              </a:r>
              <a:r>
                <a:rPr dirty="0" err="1"/>
                <a:t>Integrado</a:t>
              </a:r>
              <a:r>
                <a:rPr dirty="0"/>
                <a:t> </a:t>
              </a:r>
              <a:r>
                <a:rPr dirty="0" err="1"/>
                <a:t>em</a:t>
              </a:r>
              <a:r>
                <a:rPr dirty="0"/>
                <a:t> </a:t>
              </a:r>
              <a:r>
                <a:rPr dirty="0" err="1"/>
                <a:t>Arquitectura</a:t>
              </a:r>
              <a:endParaRPr dirty="0"/>
            </a:p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/>
                <a:t>Ano</a:t>
              </a:r>
              <a:r>
                <a:rPr dirty="0"/>
                <a:t> </a:t>
              </a:r>
              <a:r>
                <a:rPr dirty="0" err="1"/>
                <a:t>Lectivo</a:t>
              </a:r>
              <a:r>
                <a:rPr dirty="0"/>
                <a:t> 202</a:t>
              </a:r>
              <a:r>
                <a:rPr lang="en-GB" dirty="0"/>
                <a:t>3</a:t>
              </a:r>
              <a:r>
                <a:rPr dirty="0"/>
                <a:t>-202</a:t>
              </a:r>
              <a:r>
                <a:rPr lang="en-GB" dirty="0"/>
                <a:t>4</a:t>
              </a:r>
              <a:r>
                <a:rPr dirty="0"/>
                <a:t> 1º </a:t>
              </a:r>
              <a:r>
                <a:rPr dirty="0" err="1"/>
                <a:t>Semestre</a:t>
              </a:r>
              <a:endParaRPr dirty="0"/>
            </a:p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/>
                <a:t>Docente</a:t>
              </a:r>
              <a:r>
                <a:rPr dirty="0"/>
                <a:t> - Nuno Alão              </a:t>
              </a:r>
              <a:r>
                <a:rPr lang="en-GB" dirty="0"/>
                <a:t>2</a:t>
              </a:r>
              <a:r>
                <a:rPr dirty="0"/>
                <a:t>º </a:t>
              </a:r>
              <a:r>
                <a:rPr dirty="0" err="1"/>
                <a:t>Ano</a:t>
              </a:r>
              <a:r>
                <a:rPr dirty="0"/>
                <a:t>  </a:t>
              </a:r>
            </a:p>
          </p:txBody>
        </p:sp>
      </p:grpSp>
      <p:sp>
        <p:nvSpPr>
          <p:cNvPr id="142" name="ÍNDICE"/>
          <p:cNvSpPr txBox="1"/>
          <p:nvPr/>
        </p:nvSpPr>
        <p:spPr>
          <a:xfrm>
            <a:off x="366282" y="756019"/>
            <a:ext cx="12141368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r>
              <a:rPr lang="pt-PT" sz="4400" dirty="0">
                <a:solidFill>
                  <a:srgbClr val="7CB5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Construção do </a:t>
            </a:r>
            <a:r>
              <a:rPr lang="pt-PT" sz="4400" dirty="0" err="1">
                <a:solidFill>
                  <a:srgbClr val="7CB5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isocaedro</a:t>
            </a:r>
            <a:endParaRPr lang="pt-PT" sz="4400" dirty="0">
              <a:solidFill>
                <a:srgbClr val="7CB5B4"/>
              </a:solidFill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D7C0FFF1-A2F4-4550-9FA9-BE9D1F7F34A0}"/>
              </a:ext>
            </a:extLst>
          </p:cNvPr>
          <p:cNvSpPr txBox="1"/>
          <p:nvPr/>
        </p:nvSpPr>
        <p:spPr>
          <a:xfrm>
            <a:off x="10731127" y="4978790"/>
            <a:ext cx="8167162" cy="41652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Desenhar uma </a:t>
            </a:r>
            <a:r>
              <a:rPr kumimoji="0" lang="pt-PT" sz="2400" b="0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l</a:t>
            </a:r>
            <a:r>
              <a:rPr lang="pt-PT" sz="2400" b="0" dirty="0">
                <a:solidFill>
                  <a:schemeClr val="accent6">
                    <a:lumMod val="75000"/>
                  </a:schemeClr>
                </a:solidFill>
              </a:rPr>
              <a:t>inha</a:t>
            </a:r>
            <a:r>
              <a:rPr lang="pt-PT" sz="2400" b="0" dirty="0"/>
              <a:t> a começar no </a:t>
            </a:r>
            <a:r>
              <a:rPr lang="pt-PT" sz="2400" b="0" dirty="0" err="1"/>
              <a:t>midpoint</a:t>
            </a:r>
            <a:r>
              <a:rPr lang="pt-PT" sz="2400" b="0" dirty="0"/>
              <a:t> da aresta do pentágono que está  paralela a um dos eixos ( </a:t>
            </a:r>
            <a:r>
              <a:rPr lang="pt-PT" sz="2400" b="0" dirty="0" err="1"/>
              <a:t>x,y,z</a:t>
            </a:r>
            <a:r>
              <a:rPr lang="pt-PT" sz="2400" b="0" dirty="0"/>
              <a:t> ) e prolongar perpendicularmente ate à circunferência, onde se intersetar desenhamos uma linha perpendicular para baixo até intersetar com a outra circunferência.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sz="2400" b="0" dirty="0"/>
              <a:t>Selecionar </a:t>
            </a:r>
            <a:r>
              <a:rPr lang="pt-PT" sz="2400" b="0" dirty="0">
                <a:solidFill>
                  <a:schemeClr val="accent4">
                    <a:lumMod val="75000"/>
                  </a:schemeClr>
                </a:solidFill>
              </a:rPr>
              <a:t>o triangulo  </a:t>
            </a:r>
            <a:r>
              <a:rPr lang="pt-PT" sz="2400" b="0" dirty="0">
                <a:solidFill>
                  <a:schemeClr val="tx1"/>
                </a:solidFill>
              </a:rPr>
              <a:t>com o comando 3DROTATE, colocar a bolinha de eixos no </a:t>
            </a:r>
            <a:r>
              <a:rPr lang="pt-PT" sz="2400" b="0" dirty="0" err="1">
                <a:solidFill>
                  <a:schemeClr val="tx1"/>
                </a:solidFill>
              </a:rPr>
              <a:t>midpoint</a:t>
            </a:r>
            <a:r>
              <a:rPr lang="pt-PT" sz="2400" b="0" dirty="0">
                <a:solidFill>
                  <a:schemeClr val="tx1"/>
                </a:solidFill>
              </a:rPr>
              <a:t> da base do triangulo escolher o eixo que queremos usar e rodar até à interseção da linha com a circunferência. Depois </a:t>
            </a:r>
            <a:r>
              <a:rPr lang="pt-PT" sz="2400" b="0" dirty="0" err="1">
                <a:solidFill>
                  <a:schemeClr val="tx1"/>
                </a:solidFill>
              </a:rPr>
              <a:t>depetir</a:t>
            </a:r>
            <a:r>
              <a:rPr lang="pt-PT" sz="2400" b="0" dirty="0">
                <a:solidFill>
                  <a:schemeClr val="tx1"/>
                </a:solidFill>
              </a:rPr>
              <a:t> o mesmo processo com o comando ARRAY mas com este triangulo .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987CA2A2-C8E0-4BD9-B041-798173EE5617}"/>
              </a:ext>
            </a:extLst>
          </p:cNvPr>
          <p:cNvSpPr txBox="1"/>
          <p:nvPr/>
        </p:nvSpPr>
        <p:spPr>
          <a:xfrm>
            <a:off x="5722832" y="1767002"/>
            <a:ext cx="3730846" cy="37959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sz="2400" b="0" dirty="0"/>
              <a:t>Contruir um pentágono com 10 de lado  e pintar com HATCH SOLID com 75 de transparência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Construir um triangulo pintar e agrupar, depois copiar o triangulo e deixa-lo por cima do outro( tendo dois triângulos iguais sobrepostos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2B3E80D-1263-4BAC-9638-98217BBDF8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490" y="9216473"/>
            <a:ext cx="4561072" cy="231389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453FDDA-D042-431A-9CFA-F438F5FB7C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3048" y="7998765"/>
            <a:ext cx="3871322" cy="359765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A1F2EAB-741C-44AE-A15E-976043CB96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0473" y="9216473"/>
            <a:ext cx="2226382" cy="210149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6706B97-5501-415E-ACCE-5F15E0B9EA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915" y="5546965"/>
            <a:ext cx="4698411" cy="3579742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6B6C9FB-002C-4786-9014-3D157137E3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604" y="6265277"/>
            <a:ext cx="3077210" cy="286143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BC62A071-82ED-4324-8246-3841062992A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26" y="1935455"/>
            <a:ext cx="5105173" cy="391112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FE22E4E-F19F-4768-B78E-62C64F1EBF8D}"/>
              </a:ext>
            </a:extLst>
          </p:cNvPr>
          <p:cNvSpPr txBox="1"/>
          <p:nvPr/>
        </p:nvSpPr>
        <p:spPr>
          <a:xfrm>
            <a:off x="2537773" y="4833944"/>
            <a:ext cx="1661003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3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10&lt;-120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30ADE5E-049E-42E3-9612-CF0382AB8217}"/>
              </a:ext>
            </a:extLst>
          </p:cNvPr>
          <p:cNvSpPr txBox="1"/>
          <p:nvPr/>
        </p:nvSpPr>
        <p:spPr>
          <a:xfrm>
            <a:off x="667231" y="6294956"/>
            <a:ext cx="2034073" cy="26879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Encontrar o centro do pentágono e desenhar uma perpendicular em 3D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C955040-BF4E-48C6-B76C-8AEDE578524A}"/>
              </a:ext>
            </a:extLst>
          </p:cNvPr>
          <p:cNvSpPr txBox="1"/>
          <p:nvPr/>
        </p:nvSpPr>
        <p:spPr>
          <a:xfrm>
            <a:off x="603641" y="9196623"/>
            <a:ext cx="9695182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Desenhar duas </a:t>
            </a:r>
            <a:r>
              <a:rPr kumimoji="0" lang="pt-PT" sz="2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circunferências</a:t>
            </a:r>
            <a:r>
              <a:rPr kumimoji="0" lang="pt-P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pt-PT" sz="24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uma centro no centro do pentágono abertura até um dos vértices </a:t>
            </a:r>
            <a:r>
              <a:rPr kumimoji="0" lang="pt-PT" sz="2400" b="0" i="0" u="none" strike="noStrike" cap="none" spc="0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outra centro no </a:t>
            </a:r>
            <a:r>
              <a:rPr kumimoji="0" lang="pt-PT" sz="2400" b="0" i="0" u="none" strike="noStrike" cap="none" spc="0" normalizeH="0" baseline="0" dirty="0" err="1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midpoint</a:t>
            </a:r>
            <a:r>
              <a:rPr kumimoji="0" lang="pt-PT" sz="2400" b="0" i="0" u="none" strike="noStrike" cap="none" spc="0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da base do triangulo abertura até ao vértice. 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Com o comando ROTATE3D selecionar a segunda circunferência, respetivamente, desenhar o eixo desde o centro do pentágono até ao vértice do triangulo e rodar 90 graus.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7090E9A8-DABC-44BD-8D2C-AFEA463712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5877" y="4726004"/>
            <a:ext cx="5284708" cy="3187903"/>
          </a:xfrm>
          <a:prstGeom prst="rect">
            <a:avLst/>
          </a:prstGeom>
        </p:spPr>
      </p:pic>
      <p:cxnSp>
        <p:nvCxnSpPr>
          <p:cNvPr id="14" name="Conexão reta 13">
            <a:extLst>
              <a:ext uri="{FF2B5EF4-FFF2-40B4-BE49-F238E27FC236}">
                <a16:creationId xmlns:a16="http://schemas.microsoft.com/office/drawing/2014/main" id="{043A1D70-77A6-42EA-9995-76FB46339BEB}"/>
              </a:ext>
            </a:extLst>
          </p:cNvPr>
          <p:cNvCxnSpPr>
            <a:cxnSpLocks/>
          </p:cNvCxnSpPr>
          <p:nvPr/>
        </p:nvCxnSpPr>
        <p:spPr>
          <a:xfrm flipH="1">
            <a:off x="6592389" y="6858000"/>
            <a:ext cx="1358537" cy="21336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xão reta 16">
            <a:extLst>
              <a:ext uri="{FF2B5EF4-FFF2-40B4-BE49-F238E27FC236}">
                <a16:creationId xmlns:a16="http://schemas.microsoft.com/office/drawing/2014/main" id="{96F6A7C0-9BB9-4842-B96F-916DD3C73344}"/>
              </a:ext>
            </a:extLst>
          </p:cNvPr>
          <p:cNvCxnSpPr>
            <a:cxnSpLocks/>
          </p:cNvCxnSpPr>
          <p:nvPr/>
        </p:nvCxnSpPr>
        <p:spPr>
          <a:xfrm flipH="1">
            <a:off x="6313714" y="7306491"/>
            <a:ext cx="914400" cy="583475"/>
          </a:xfrm>
          <a:prstGeom prst="line">
            <a:avLst/>
          </a:prstGeom>
          <a:noFill/>
          <a:ln w="25400" cap="flat">
            <a:solidFill>
              <a:schemeClr val="accent4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8" name="Imagem 27">
            <a:extLst>
              <a:ext uri="{FF2B5EF4-FFF2-40B4-BE49-F238E27FC236}">
                <a16:creationId xmlns:a16="http://schemas.microsoft.com/office/drawing/2014/main" id="{03EF2772-47C2-48B0-8AC7-A53B2FEA6E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591" y="2074026"/>
            <a:ext cx="4355386" cy="3318389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5FCF90BB-DE7D-4331-B7A6-FCC6C230E513}"/>
              </a:ext>
            </a:extLst>
          </p:cNvPr>
          <p:cNvSpPr txBox="1"/>
          <p:nvPr/>
        </p:nvSpPr>
        <p:spPr>
          <a:xfrm>
            <a:off x="14205096" y="1973486"/>
            <a:ext cx="9925238" cy="3057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Selecionar </a:t>
            </a:r>
            <a:r>
              <a:rPr kumimoji="0" lang="pt-PT" sz="2400" b="0" i="0" u="none" strike="noStrike" cap="none" spc="0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o triângulo </a:t>
            </a:r>
            <a:r>
              <a:rPr kumimoji="0" lang="pt-P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com o comando 3DROTATE colocar a bolinha de eixos no </a:t>
            </a:r>
            <a:r>
              <a:rPr kumimoji="0" lang="pt-PT" sz="2400" b="0" i="0" u="none" strike="noStrike" cap="none" spc="0" normalizeH="0" baseline="0" dirty="0" err="1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midpoint</a:t>
            </a:r>
            <a:r>
              <a:rPr kumimoji="0" lang="pt-PT" sz="2400" b="0" i="0" u="none" strike="noStrike" cap="none" spc="0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da base </a:t>
            </a:r>
            <a:r>
              <a:rPr kumimoji="0" lang="pt-P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do triangulo e escolher o eixo que queremos usar, rodar ate </a:t>
            </a:r>
            <a:r>
              <a:rPr lang="pt-PT" sz="2400" b="0" dirty="0">
                <a:solidFill>
                  <a:schemeClr val="accent1">
                    <a:lumMod val="75000"/>
                  </a:schemeClr>
                </a:solidFill>
              </a:rPr>
              <a:t>à</a:t>
            </a:r>
            <a:r>
              <a:rPr kumimoji="0" lang="pt-PT" sz="24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interseção </a:t>
            </a:r>
            <a:r>
              <a:rPr kumimoji="0" lang="pt-P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da circunferência com a linha  perpendicular à base.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sz="2400" b="0" dirty="0"/>
              <a:t>De seguida selecionar de novo o triangulo com o comando ARRAY. Selecionar polar </a:t>
            </a:r>
            <a:r>
              <a:rPr lang="pt-PT" sz="2400" b="0" dirty="0" err="1"/>
              <a:t>array</a:t>
            </a:r>
            <a:r>
              <a:rPr lang="pt-PT" sz="2400" b="0" dirty="0"/>
              <a:t> escrever o número 5 ( pois o pentágono tem 5 lados ) em total </a:t>
            </a:r>
            <a:r>
              <a:rPr lang="pt-PT" sz="2400" b="0" dirty="0" err="1"/>
              <a:t>number</a:t>
            </a:r>
            <a:r>
              <a:rPr lang="pt-PT" sz="2400" b="0" dirty="0"/>
              <a:t> </a:t>
            </a:r>
            <a:r>
              <a:rPr lang="pt-PT" sz="2400" b="0" dirty="0" err="1"/>
              <a:t>of</a:t>
            </a:r>
            <a:r>
              <a:rPr lang="pt-PT" sz="2400" b="0" dirty="0"/>
              <a:t> </a:t>
            </a:r>
            <a:r>
              <a:rPr lang="pt-PT" sz="2400" b="0" dirty="0" err="1"/>
              <a:t>items</a:t>
            </a:r>
            <a:r>
              <a:rPr lang="pt-PT" sz="2400" b="0" dirty="0"/>
              <a:t>, clicar </a:t>
            </a:r>
            <a:r>
              <a:rPr lang="pt-PT" sz="2400" b="0" dirty="0">
                <a:solidFill>
                  <a:schemeClr val="accent6">
                    <a:lumMod val="75000"/>
                  </a:schemeClr>
                </a:solidFill>
              </a:rPr>
              <a:t>aqui</a:t>
            </a:r>
            <a:r>
              <a:rPr lang="pt-PT" sz="2400" b="0" dirty="0"/>
              <a:t>, selecionar o centro do pentágono e depois clicar OK.</a:t>
            </a:r>
            <a:endParaRPr kumimoji="0" lang="pt-PT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2" name="Conexão reta 21">
            <a:extLst>
              <a:ext uri="{FF2B5EF4-FFF2-40B4-BE49-F238E27FC236}">
                <a16:creationId xmlns:a16="http://schemas.microsoft.com/office/drawing/2014/main" id="{FFAAB18A-9C78-4EEF-8991-5C3F0FD052F4}"/>
              </a:ext>
            </a:extLst>
          </p:cNvPr>
          <p:cNvCxnSpPr>
            <a:cxnSpLocks/>
          </p:cNvCxnSpPr>
          <p:nvPr/>
        </p:nvCxnSpPr>
        <p:spPr>
          <a:xfrm>
            <a:off x="10203366" y="3468029"/>
            <a:ext cx="1059366" cy="490654"/>
          </a:xfrm>
          <a:prstGeom prst="line">
            <a:avLst/>
          </a:prstGeom>
          <a:noFill/>
          <a:ln w="25400" cap="flat">
            <a:solidFill>
              <a:schemeClr val="accent4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Conexão reta 24">
            <a:extLst>
              <a:ext uri="{FF2B5EF4-FFF2-40B4-BE49-F238E27FC236}">
                <a16:creationId xmlns:a16="http://schemas.microsoft.com/office/drawing/2014/main" id="{EBBAE036-5A08-4D4A-92F8-3DB0E69011D9}"/>
              </a:ext>
            </a:extLst>
          </p:cNvPr>
          <p:cNvCxnSpPr>
            <a:cxnSpLocks/>
          </p:cNvCxnSpPr>
          <p:nvPr/>
        </p:nvCxnSpPr>
        <p:spPr>
          <a:xfrm flipH="1">
            <a:off x="9944249" y="3473835"/>
            <a:ext cx="259117" cy="748142"/>
          </a:xfrm>
          <a:prstGeom prst="line">
            <a:avLst/>
          </a:prstGeom>
          <a:noFill/>
          <a:ln w="25400" cap="flat">
            <a:solidFill>
              <a:schemeClr val="accent4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C49B9B6D-F732-44FE-9DAE-7DF060DDCE5A}"/>
              </a:ext>
            </a:extLst>
          </p:cNvPr>
          <p:cNvCxnSpPr>
            <a:cxnSpLocks/>
          </p:cNvCxnSpPr>
          <p:nvPr/>
        </p:nvCxnSpPr>
        <p:spPr>
          <a:xfrm flipV="1">
            <a:off x="9944249" y="3958683"/>
            <a:ext cx="1318483" cy="263294"/>
          </a:xfrm>
          <a:prstGeom prst="line">
            <a:avLst/>
          </a:prstGeom>
          <a:noFill/>
          <a:ln w="25400" cap="flat">
            <a:solidFill>
              <a:schemeClr val="accent4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EDA527E7-7A4D-42A9-9118-2723F057B4C2}"/>
              </a:ext>
            </a:extLst>
          </p:cNvPr>
          <p:cNvCxnSpPr>
            <a:cxnSpLocks/>
          </p:cNvCxnSpPr>
          <p:nvPr/>
        </p:nvCxnSpPr>
        <p:spPr>
          <a:xfrm>
            <a:off x="10733049" y="3713356"/>
            <a:ext cx="0" cy="19864"/>
          </a:xfrm>
          <a:prstGeom prst="line">
            <a:avLst/>
          </a:prstGeom>
          <a:noFill/>
          <a:ln w="25400" cap="flat">
            <a:solidFill>
              <a:schemeClr val="accent3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8278318B-BA5B-40D4-B1BF-03BB8A68E2D4}"/>
              </a:ext>
            </a:extLst>
          </p:cNvPr>
          <p:cNvSpPr/>
          <p:nvPr/>
        </p:nvSpPr>
        <p:spPr>
          <a:xfrm>
            <a:off x="10733049" y="3713356"/>
            <a:ext cx="80932" cy="45719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34BED66-E2CB-4ED7-8EC3-0D6D16256042}"/>
              </a:ext>
            </a:extLst>
          </p:cNvPr>
          <p:cNvSpPr/>
          <p:nvPr/>
        </p:nvSpPr>
        <p:spPr>
          <a:xfrm>
            <a:off x="11343664" y="2626822"/>
            <a:ext cx="161151" cy="45719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cxnSp>
        <p:nvCxnSpPr>
          <p:cNvPr id="37" name="Conexão reta 36">
            <a:extLst>
              <a:ext uri="{FF2B5EF4-FFF2-40B4-BE49-F238E27FC236}">
                <a16:creationId xmlns:a16="http://schemas.microsoft.com/office/drawing/2014/main" id="{DBACE30B-08B0-4A61-87E0-B0292CDC5DB3}"/>
              </a:ext>
            </a:extLst>
          </p:cNvPr>
          <p:cNvCxnSpPr/>
          <p:nvPr/>
        </p:nvCxnSpPr>
        <p:spPr>
          <a:xfrm>
            <a:off x="21752396" y="5577643"/>
            <a:ext cx="239798" cy="0"/>
          </a:xfrm>
          <a:prstGeom prst="line">
            <a:avLst/>
          </a:prstGeom>
          <a:noFill/>
          <a:ln w="25400" cap="flat">
            <a:solidFill>
              <a:schemeClr val="accent6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Conexão reta 39">
            <a:extLst>
              <a:ext uri="{FF2B5EF4-FFF2-40B4-BE49-F238E27FC236}">
                <a16:creationId xmlns:a16="http://schemas.microsoft.com/office/drawing/2014/main" id="{1A81E2C5-F9AA-4735-B361-9A29971F6F88}"/>
              </a:ext>
            </a:extLst>
          </p:cNvPr>
          <p:cNvCxnSpPr/>
          <p:nvPr/>
        </p:nvCxnSpPr>
        <p:spPr>
          <a:xfrm>
            <a:off x="21974721" y="5392415"/>
            <a:ext cx="0" cy="204645"/>
          </a:xfrm>
          <a:prstGeom prst="line">
            <a:avLst/>
          </a:prstGeom>
          <a:noFill/>
          <a:ln w="25400" cap="flat">
            <a:solidFill>
              <a:schemeClr val="accent6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Conexão reta 41">
            <a:extLst>
              <a:ext uri="{FF2B5EF4-FFF2-40B4-BE49-F238E27FC236}">
                <a16:creationId xmlns:a16="http://schemas.microsoft.com/office/drawing/2014/main" id="{D1B63F6A-1ECB-4197-BF27-ECF9BA688445}"/>
              </a:ext>
            </a:extLst>
          </p:cNvPr>
          <p:cNvCxnSpPr/>
          <p:nvPr/>
        </p:nvCxnSpPr>
        <p:spPr>
          <a:xfrm flipH="1">
            <a:off x="21752396" y="5392415"/>
            <a:ext cx="239798" cy="0"/>
          </a:xfrm>
          <a:prstGeom prst="line">
            <a:avLst/>
          </a:prstGeom>
          <a:noFill/>
          <a:ln w="25400" cap="flat">
            <a:solidFill>
              <a:schemeClr val="accent6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Conexão reta 43">
            <a:extLst>
              <a:ext uri="{FF2B5EF4-FFF2-40B4-BE49-F238E27FC236}">
                <a16:creationId xmlns:a16="http://schemas.microsoft.com/office/drawing/2014/main" id="{298FF737-0C29-4870-8CEE-7F7039B5AEE5}"/>
              </a:ext>
            </a:extLst>
          </p:cNvPr>
          <p:cNvCxnSpPr/>
          <p:nvPr/>
        </p:nvCxnSpPr>
        <p:spPr>
          <a:xfrm>
            <a:off x="21752396" y="5392415"/>
            <a:ext cx="0" cy="185228"/>
          </a:xfrm>
          <a:prstGeom prst="line">
            <a:avLst/>
          </a:prstGeom>
          <a:noFill/>
          <a:ln w="25400" cap="flat">
            <a:solidFill>
              <a:schemeClr val="accent6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Conexão reta unidirecional 45">
            <a:extLst>
              <a:ext uri="{FF2B5EF4-FFF2-40B4-BE49-F238E27FC236}">
                <a16:creationId xmlns:a16="http://schemas.microsoft.com/office/drawing/2014/main" id="{A8727ABA-3AF8-40A6-93DF-E66D72871163}"/>
              </a:ext>
            </a:extLst>
          </p:cNvPr>
          <p:cNvCxnSpPr/>
          <p:nvPr/>
        </p:nvCxnSpPr>
        <p:spPr>
          <a:xfrm>
            <a:off x="19977019" y="4676537"/>
            <a:ext cx="1671547" cy="715878"/>
          </a:xfrm>
          <a:prstGeom prst="straightConnector1">
            <a:avLst/>
          </a:prstGeom>
          <a:noFill/>
          <a:ln w="25400" cap="flat">
            <a:solidFill>
              <a:schemeClr val="accent6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8" name="Conexão reta 47">
            <a:extLst>
              <a:ext uri="{FF2B5EF4-FFF2-40B4-BE49-F238E27FC236}">
                <a16:creationId xmlns:a16="http://schemas.microsoft.com/office/drawing/2014/main" id="{5528E673-DA58-4D55-9285-F9F86AF68445}"/>
              </a:ext>
            </a:extLst>
          </p:cNvPr>
          <p:cNvCxnSpPr>
            <a:cxnSpLocks/>
          </p:cNvCxnSpPr>
          <p:nvPr/>
        </p:nvCxnSpPr>
        <p:spPr>
          <a:xfrm>
            <a:off x="10594326" y="3847906"/>
            <a:ext cx="9164" cy="1182827"/>
          </a:xfrm>
          <a:prstGeom prst="line">
            <a:avLst/>
          </a:prstGeom>
          <a:noFill/>
          <a:ln w="25400" cap="flat">
            <a:solidFill>
              <a:schemeClr val="accent6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0" name="Conexão reta 49">
            <a:extLst>
              <a:ext uri="{FF2B5EF4-FFF2-40B4-BE49-F238E27FC236}">
                <a16:creationId xmlns:a16="http://schemas.microsoft.com/office/drawing/2014/main" id="{528A478B-39C4-42E7-8BCD-897261D6105C}"/>
              </a:ext>
            </a:extLst>
          </p:cNvPr>
          <p:cNvCxnSpPr>
            <a:cxnSpLocks/>
            <a:endCxn id="34" idx="3"/>
          </p:cNvCxnSpPr>
          <p:nvPr/>
        </p:nvCxnSpPr>
        <p:spPr>
          <a:xfrm flipV="1">
            <a:off x="10582798" y="3752380"/>
            <a:ext cx="162103" cy="80236"/>
          </a:xfrm>
          <a:prstGeom prst="line">
            <a:avLst/>
          </a:prstGeom>
          <a:noFill/>
          <a:ln w="25400" cap="flat">
            <a:solidFill>
              <a:schemeClr val="accent6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FD16089D-19BB-4375-B9AD-E9BC096EEAEB}"/>
              </a:ext>
            </a:extLst>
          </p:cNvPr>
          <p:cNvSpPr txBox="1"/>
          <p:nvPr/>
        </p:nvSpPr>
        <p:spPr>
          <a:xfrm>
            <a:off x="16629321" y="9143464"/>
            <a:ext cx="3238631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Copiar o objeto rodar 180 e com o comando </a:t>
            </a:r>
            <a:r>
              <a:rPr kumimoji="0" lang="pt-PT" sz="2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ALIGNunir</a:t>
            </a:r>
            <a:r>
              <a:rPr kumimoji="0" lang="pt-P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as duas metades </a:t>
            </a:r>
          </a:p>
        </p:txBody>
      </p:sp>
    </p:spTree>
    <p:extLst>
      <p:ext uri="{BB962C8B-B14F-4D97-AF65-F5344CB8AC3E}">
        <p14:creationId xmlns:p14="http://schemas.microsoft.com/office/powerpoint/2010/main" val="163597257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Agrupar"/>
          <p:cNvGrpSpPr/>
          <p:nvPr/>
        </p:nvGrpSpPr>
        <p:grpSpPr>
          <a:xfrm>
            <a:off x="253667" y="11778500"/>
            <a:ext cx="24026918" cy="1919033"/>
            <a:chOff x="0" y="0"/>
            <a:chExt cx="24026918" cy="1919031"/>
          </a:xfrm>
        </p:grpSpPr>
        <p:sp>
          <p:nvSpPr>
            <p:cNvPr id="136" name="Linha"/>
            <p:cNvSpPr/>
            <p:nvPr/>
          </p:nvSpPr>
          <p:spPr>
            <a:xfrm>
              <a:off x="0" y="0"/>
              <a:ext cx="23876667" cy="0"/>
            </a:xfrm>
            <a:prstGeom prst="line">
              <a:avLst/>
            </a:prstGeom>
            <a:noFill/>
            <a:ln w="254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pic>
          <p:nvPicPr>
            <p:cNvPr id="137" name="Logotipo_Faculdade Arquitetura_UL_alta resoluá∆o_ white letters.jpg" descr="Logotipo_Faculdade Arquitetura_UL_alta resoluá∆o_ white letter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5283" y="154551"/>
              <a:ext cx="3493172" cy="1674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8" name="ULISBOA.jpg" descr="ULISBO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67" y="64830"/>
              <a:ext cx="5080001" cy="1854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9" name="MGeG"/>
            <p:cNvSpPr txBox="1"/>
            <p:nvPr/>
          </p:nvSpPr>
          <p:spPr>
            <a:xfrm>
              <a:off x="10281270" y="258655"/>
              <a:ext cx="5861918" cy="15706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165100" dist="107197" dir="2700000" rotWithShape="0">
                <a:srgbClr val="000000">
                  <a:alpha val="498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defTabSz="817244">
                <a:defRPr sz="10791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GB" sz="8000" dirty="0"/>
                <a:t>Re. Dig.</a:t>
              </a:r>
              <a:endParaRPr sz="8000" dirty="0"/>
            </a:p>
          </p:txBody>
        </p:sp>
        <p:sp>
          <p:nvSpPr>
            <p:cNvPr id="140" name="Mestrado Integrado em Arquitectura…"/>
            <p:cNvSpPr txBox="1"/>
            <p:nvPr/>
          </p:nvSpPr>
          <p:spPr>
            <a:xfrm>
              <a:off x="17465285" y="248138"/>
              <a:ext cx="6561633" cy="14875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/>
                <a:t>Mestrado</a:t>
              </a:r>
              <a:r>
                <a:rPr dirty="0"/>
                <a:t> </a:t>
              </a:r>
              <a:r>
                <a:rPr dirty="0" err="1"/>
                <a:t>Integrado</a:t>
              </a:r>
              <a:r>
                <a:rPr dirty="0"/>
                <a:t> </a:t>
              </a:r>
              <a:r>
                <a:rPr dirty="0" err="1"/>
                <a:t>em</a:t>
              </a:r>
              <a:r>
                <a:rPr dirty="0"/>
                <a:t> </a:t>
              </a:r>
              <a:r>
                <a:rPr dirty="0" err="1"/>
                <a:t>Arquitectura</a:t>
              </a:r>
              <a:endParaRPr dirty="0"/>
            </a:p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/>
                <a:t>Ano</a:t>
              </a:r>
              <a:r>
                <a:rPr dirty="0"/>
                <a:t> </a:t>
              </a:r>
              <a:r>
                <a:rPr dirty="0" err="1"/>
                <a:t>Lectivo</a:t>
              </a:r>
              <a:r>
                <a:rPr dirty="0"/>
                <a:t> 202</a:t>
              </a:r>
              <a:r>
                <a:rPr lang="en-GB" dirty="0"/>
                <a:t>3</a:t>
              </a:r>
              <a:r>
                <a:rPr dirty="0"/>
                <a:t>-202</a:t>
              </a:r>
              <a:r>
                <a:rPr lang="en-GB" dirty="0"/>
                <a:t>4</a:t>
              </a:r>
              <a:r>
                <a:rPr dirty="0"/>
                <a:t> 1º </a:t>
              </a:r>
              <a:r>
                <a:rPr dirty="0" err="1"/>
                <a:t>Semestre</a:t>
              </a:r>
              <a:endParaRPr dirty="0"/>
            </a:p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/>
                <a:t>Docente</a:t>
              </a:r>
              <a:r>
                <a:rPr dirty="0"/>
                <a:t> - Nuno Alão              </a:t>
              </a:r>
              <a:r>
                <a:rPr lang="en-GB" dirty="0"/>
                <a:t>2</a:t>
              </a:r>
              <a:r>
                <a:rPr dirty="0"/>
                <a:t>º </a:t>
              </a:r>
              <a:r>
                <a:rPr dirty="0" err="1"/>
                <a:t>Ano</a:t>
              </a:r>
              <a:r>
                <a:rPr dirty="0"/>
                <a:t>  </a:t>
              </a:r>
            </a:p>
          </p:txBody>
        </p:sp>
      </p:grpSp>
      <p:sp>
        <p:nvSpPr>
          <p:cNvPr id="142" name="ÍNDICE"/>
          <p:cNvSpPr txBox="1"/>
          <p:nvPr/>
        </p:nvSpPr>
        <p:spPr>
          <a:xfrm>
            <a:off x="366282" y="756019"/>
            <a:ext cx="12141368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r>
              <a:rPr lang="pt-PT" sz="4400" dirty="0">
                <a:solidFill>
                  <a:srgbClr val="7CB5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Construção do dodecaedro </a:t>
            </a:r>
            <a:endParaRPr lang="pt-PT" sz="4400" dirty="0">
              <a:solidFill>
                <a:srgbClr val="7CB5B4"/>
              </a:solidFill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D7C0FFF1-A2F4-4550-9FA9-BE9D1F7F34A0}"/>
              </a:ext>
            </a:extLst>
          </p:cNvPr>
          <p:cNvSpPr txBox="1"/>
          <p:nvPr/>
        </p:nvSpPr>
        <p:spPr>
          <a:xfrm>
            <a:off x="19930207" y="8982871"/>
            <a:ext cx="6539242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o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987CA2A2-C8E0-4BD9-B041-798173EE5617}"/>
              </a:ext>
            </a:extLst>
          </p:cNvPr>
          <p:cNvSpPr txBox="1"/>
          <p:nvPr/>
        </p:nvSpPr>
        <p:spPr>
          <a:xfrm>
            <a:off x="6188950" y="2549467"/>
            <a:ext cx="324896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r>
              <a:rPr lang="pt-PT" sz="2400" b="0" dirty="0"/>
              <a:t> </a:t>
            </a:r>
            <a:endParaRPr kumimoji="0" lang="pt-PT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25607790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Agrupar"/>
          <p:cNvGrpSpPr/>
          <p:nvPr/>
        </p:nvGrpSpPr>
        <p:grpSpPr>
          <a:xfrm>
            <a:off x="253667" y="11778500"/>
            <a:ext cx="24026918" cy="1919033"/>
            <a:chOff x="0" y="0"/>
            <a:chExt cx="24026918" cy="1919031"/>
          </a:xfrm>
        </p:grpSpPr>
        <p:sp>
          <p:nvSpPr>
            <p:cNvPr id="136" name="Linha"/>
            <p:cNvSpPr/>
            <p:nvPr/>
          </p:nvSpPr>
          <p:spPr>
            <a:xfrm>
              <a:off x="0" y="0"/>
              <a:ext cx="23876667" cy="0"/>
            </a:xfrm>
            <a:prstGeom prst="line">
              <a:avLst/>
            </a:prstGeom>
            <a:noFill/>
            <a:ln w="254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pic>
          <p:nvPicPr>
            <p:cNvPr id="137" name="Logotipo_Faculdade Arquitetura_UL_alta resoluá∆o_ white letters.jpg" descr="Logotipo_Faculdade Arquitetura_UL_alta resoluá∆o_ white letter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5283" y="154551"/>
              <a:ext cx="3493172" cy="1674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8" name="ULISBOA.jpg" descr="ULISBO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67" y="64830"/>
              <a:ext cx="5080001" cy="1854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9" name="MGeG"/>
            <p:cNvSpPr txBox="1"/>
            <p:nvPr/>
          </p:nvSpPr>
          <p:spPr>
            <a:xfrm>
              <a:off x="10281270" y="258655"/>
              <a:ext cx="5861918" cy="15706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165100" dist="107197" dir="2700000" rotWithShape="0">
                <a:srgbClr val="000000">
                  <a:alpha val="498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defTabSz="817244">
                <a:defRPr sz="10791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GB" sz="8000" dirty="0"/>
                <a:t>Re. Dig.</a:t>
              </a:r>
              <a:endParaRPr sz="8000" dirty="0"/>
            </a:p>
          </p:txBody>
        </p:sp>
        <p:sp>
          <p:nvSpPr>
            <p:cNvPr id="140" name="Mestrado Integrado em Arquitectura…"/>
            <p:cNvSpPr txBox="1"/>
            <p:nvPr/>
          </p:nvSpPr>
          <p:spPr>
            <a:xfrm>
              <a:off x="17465285" y="248138"/>
              <a:ext cx="6561633" cy="14875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/>
                <a:t>Mestrado</a:t>
              </a:r>
              <a:r>
                <a:rPr dirty="0"/>
                <a:t> </a:t>
              </a:r>
              <a:r>
                <a:rPr dirty="0" err="1"/>
                <a:t>Integrado</a:t>
              </a:r>
              <a:r>
                <a:rPr dirty="0"/>
                <a:t> </a:t>
              </a:r>
              <a:r>
                <a:rPr dirty="0" err="1"/>
                <a:t>em</a:t>
              </a:r>
              <a:r>
                <a:rPr dirty="0"/>
                <a:t> </a:t>
              </a:r>
              <a:r>
                <a:rPr dirty="0" err="1"/>
                <a:t>Arquitectura</a:t>
              </a:r>
              <a:endParaRPr dirty="0"/>
            </a:p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/>
                <a:t>Ano</a:t>
              </a:r>
              <a:r>
                <a:rPr dirty="0"/>
                <a:t> </a:t>
              </a:r>
              <a:r>
                <a:rPr dirty="0" err="1"/>
                <a:t>Lectivo</a:t>
              </a:r>
              <a:r>
                <a:rPr dirty="0"/>
                <a:t> 202</a:t>
              </a:r>
              <a:r>
                <a:rPr lang="en-GB" dirty="0"/>
                <a:t>3</a:t>
              </a:r>
              <a:r>
                <a:rPr dirty="0"/>
                <a:t>-202</a:t>
              </a:r>
              <a:r>
                <a:rPr lang="en-GB" dirty="0"/>
                <a:t>4</a:t>
              </a:r>
              <a:r>
                <a:rPr dirty="0"/>
                <a:t> 1º </a:t>
              </a:r>
              <a:r>
                <a:rPr dirty="0" err="1"/>
                <a:t>Semestre</a:t>
              </a:r>
              <a:endParaRPr dirty="0"/>
            </a:p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/>
                <a:t>Docente</a:t>
              </a:r>
              <a:r>
                <a:rPr dirty="0"/>
                <a:t> - Nuno Alão              </a:t>
              </a:r>
              <a:r>
                <a:rPr lang="en-GB" dirty="0"/>
                <a:t>2</a:t>
              </a:r>
              <a:r>
                <a:rPr dirty="0"/>
                <a:t>º </a:t>
              </a:r>
              <a:r>
                <a:rPr dirty="0" err="1"/>
                <a:t>Ano</a:t>
              </a:r>
              <a:r>
                <a:rPr dirty="0"/>
                <a:t>  </a:t>
              </a:r>
            </a:p>
          </p:txBody>
        </p:sp>
      </p:grpSp>
      <p:sp>
        <p:nvSpPr>
          <p:cNvPr id="142" name="ÍNDICE"/>
          <p:cNvSpPr txBox="1"/>
          <p:nvPr/>
        </p:nvSpPr>
        <p:spPr>
          <a:xfrm>
            <a:off x="366282" y="756019"/>
            <a:ext cx="12141368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r>
              <a:rPr lang="pt-PT" sz="4400" dirty="0">
                <a:solidFill>
                  <a:srgbClr val="7CB5B4"/>
                </a:solidFill>
              </a:rPr>
              <a:t>Introdução ao programa 3D MAX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7F1275D-49BB-4C0F-8F20-1A13F122B3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694" y="1556891"/>
            <a:ext cx="7435078" cy="418223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3EAD5B9-39E9-4300-9AC7-1B6A6E35614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7" r="23147" b="21538"/>
          <a:stretch/>
        </p:blipFill>
        <p:spPr>
          <a:xfrm>
            <a:off x="2010550" y="2154201"/>
            <a:ext cx="3767354" cy="343551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56E8592-FCA1-4F8E-B548-DCF8503C35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4456" y="3944095"/>
            <a:ext cx="7109147" cy="399889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24D3639-EB5C-4042-9B5E-588C0CFF82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031" y="5566438"/>
            <a:ext cx="11101293" cy="6244478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845168AA-1524-424B-BCE3-55A78F6B1D28}"/>
              </a:ext>
            </a:extLst>
          </p:cNvPr>
          <p:cNvSpPr txBox="1"/>
          <p:nvPr/>
        </p:nvSpPr>
        <p:spPr>
          <a:xfrm>
            <a:off x="18544169" y="1660049"/>
            <a:ext cx="5990253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Podemos ter as 4 janelas abertas ou abrir uma, para abrir clicar no + do canto </a:t>
            </a:r>
            <a:r>
              <a:rPr lang="pt-PT" sz="2400" b="0" dirty="0"/>
              <a:t>s</a:t>
            </a:r>
            <a:r>
              <a:rPr kumimoji="0" lang="pt-P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uperior esquerdo da janela que pretendemos maximizar e selecionar “ maximize </a:t>
            </a:r>
            <a:r>
              <a:rPr kumimoji="0" lang="pt-PT" sz="2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viewport</a:t>
            </a:r>
            <a:r>
              <a:rPr kumimoji="0" lang="pt-P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“ 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5AAD658F-C77B-4DD0-ADE3-3E002963B7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2093" y="3871958"/>
            <a:ext cx="2631688" cy="3102459"/>
          </a:xfrm>
          <a:prstGeom prst="rect">
            <a:avLst/>
          </a:prstGeom>
        </p:spPr>
      </p:pic>
      <p:cxnSp>
        <p:nvCxnSpPr>
          <p:cNvPr id="14" name="Conexão reta unidirecional 13">
            <a:extLst>
              <a:ext uri="{FF2B5EF4-FFF2-40B4-BE49-F238E27FC236}">
                <a16:creationId xmlns:a16="http://schemas.microsoft.com/office/drawing/2014/main" id="{6D5A7B50-274B-49CD-9167-56DE482F5B08}"/>
              </a:ext>
            </a:extLst>
          </p:cNvPr>
          <p:cNvCxnSpPr>
            <a:cxnSpLocks/>
          </p:cNvCxnSpPr>
          <p:nvPr/>
        </p:nvCxnSpPr>
        <p:spPr>
          <a:xfrm flipH="1">
            <a:off x="15112095" y="2792186"/>
            <a:ext cx="3551462" cy="734785"/>
          </a:xfrm>
          <a:prstGeom prst="straightConnector1">
            <a:avLst/>
          </a:prstGeom>
          <a:noFill/>
          <a:ln w="25400" cap="flat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Conexão reta 17">
            <a:extLst>
              <a:ext uri="{FF2B5EF4-FFF2-40B4-BE49-F238E27FC236}">
                <a16:creationId xmlns:a16="http://schemas.microsoft.com/office/drawing/2014/main" id="{B5A725D5-C3E1-4BAC-9E0C-BFA2BC58B8F5}"/>
              </a:ext>
            </a:extLst>
          </p:cNvPr>
          <p:cNvCxnSpPr/>
          <p:nvPr/>
        </p:nvCxnSpPr>
        <p:spPr>
          <a:xfrm>
            <a:off x="15112093" y="3526971"/>
            <a:ext cx="0" cy="236765"/>
          </a:xfrm>
          <a:prstGeom prst="line">
            <a:avLst/>
          </a:prstGeom>
          <a:noFill/>
          <a:ln w="254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Conexão reta 20">
            <a:extLst>
              <a:ext uri="{FF2B5EF4-FFF2-40B4-BE49-F238E27FC236}">
                <a16:creationId xmlns:a16="http://schemas.microsoft.com/office/drawing/2014/main" id="{3EF7EA5E-391F-44F6-A1CB-82544B370D42}"/>
              </a:ext>
            </a:extLst>
          </p:cNvPr>
          <p:cNvCxnSpPr>
            <a:cxnSpLocks/>
          </p:cNvCxnSpPr>
          <p:nvPr/>
        </p:nvCxnSpPr>
        <p:spPr>
          <a:xfrm flipH="1">
            <a:off x="14899821" y="3526971"/>
            <a:ext cx="212274" cy="0"/>
          </a:xfrm>
          <a:prstGeom prst="line">
            <a:avLst/>
          </a:prstGeom>
          <a:noFill/>
          <a:ln w="254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Conexão reta 22">
            <a:extLst>
              <a:ext uri="{FF2B5EF4-FFF2-40B4-BE49-F238E27FC236}">
                <a16:creationId xmlns:a16="http://schemas.microsoft.com/office/drawing/2014/main" id="{68168322-B538-45C2-9EA4-C909A1AE11CE}"/>
              </a:ext>
            </a:extLst>
          </p:cNvPr>
          <p:cNvCxnSpPr>
            <a:cxnSpLocks/>
          </p:cNvCxnSpPr>
          <p:nvPr/>
        </p:nvCxnSpPr>
        <p:spPr>
          <a:xfrm>
            <a:off x="14899821" y="3526971"/>
            <a:ext cx="0" cy="236765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Conexão reta 24">
            <a:extLst>
              <a:ext uri="{FF2B5EF4-FFF2-40B4-BE49-F238E27FC236}">
                <a16:creationId xmlns:a16="http://schemas.microsoft.com/office/drawing/2014/main" id="{183792A9-B869-45CD-A9BB-248CB2FB8315}"/>
              </a:ext>
            </a:extLst>
          </p:cNvPr>
          <p:cNvCxnSpPr>
            <a:cxnSpLocks/>
          </p:cNvCxnSpPr>
          <p:nvPr/>
        </p:nvCxnSpPr>
        <p:spPr>
          <a:xfrm>
            <a:off x="14899821" y="3763736"/>
            <a:ext cx="212272" cy="0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617D2E24-B2E1-4413-9860-96292EB5DD60}"/>
              </a:ext>
            </a:extLst>
          </p:cNvPr>
          <p:cNvCxnSpPr/>
          <p:nvPr/>
        </p:nvCxnSpPr>
        <p:spPr>
          <a:xfrm>
            <a:off x="18696214" y="2792186"/>
            <a:ext cx="3690257" cy="0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Conexão reta 35">
            <a:extLst>
              <a:ext uri="{FF2B5EF4-FFF2-40B4-BE49-F238E27FC236}">
                <a16:creationId xmlns:a16="http://schemas.microsoft.com/office/drawing/2014/main" id="{1BE44D73-DFAE-4725-BDED-D80E1D5FE6BF}"/>
              </a:ext>
            </a:extLst>
          </p:cNvPr>
          <p:cNvCxnSpPr/>
          <p:nvPr/>
        </p:nvCxnSpPr>
        <p:spPr>
          <a:xfrm>
            <a:off x="21986421" y="2400300"/>
            <a:ext cx="1469572" cy="0"/>
          </a:xfrm>
          <a:prstGeom prst="line">
            <a:avLst/>
          </a:prstGeom>
          <a:noFill/>
          <a:ln w="254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9" name="Retângulo 38">
            <a:extLst>
              <a:ext uri="{FF2B5EF4-FFF2-40B4-BE49-F238E27FC236}">
                <a16:creationId xmlns:a16="http://schemas.microsoft.com/office/drawing/2014/main" id="{67CD3DB6-3F72-4A7B-82F8-38FDE18667FE}"/>
              </a:ext>
            </a:extLst>
          </p:cNvPr>
          <p:cNvSpPr/>
          <p:nvPr/>
        </p:nvSpPr>
        <p:spPr>
          <a:xfrm>
            <a:off x="18206114" y="7964162"/>
            <a:ext cx="56365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PT" sz="2400" b="0" dirty="0"/>
              <a:t>Para voltar ás 4 janelas  clicar outra vez no + e selecionar “ </a:t>
            </a:r>
            <a:r>
              <a:rPr lang="pt-PT" sz="2400" b="0" dirty="0" err="1"/>
              <a:t>Restore</a:t>
            </a:r>
            <a:r>
              <a:rPr lang="pt-PT" sz="2400" b="0" dirty="0"/>
              <a:t> </a:t>
            </a:r>
            <a:r>
              <a:rPr lang="pt-PT" sz="2400" b="0" dirty="0" err="1"/>
              <a:t>viewport</a:t>
            </a:r>
            <a:r>
              <a:rPr lang="pt-PT" sz="2400" b="0" dirty="0"/>
              <a:t>”</a:t>
            </a:r>
          </a:p>
        </p:txBody>
      </p:sp>
      <p:cxnSp>
        <p:nvCxnSpPr>
          <p:cNvPr id="41" name="Conexão reta 40">
            <a:extLst>
              <a:ext uri="{FF2B5EF4-FFF2-40B4-BE49-F238E27FC236}">
                <a16:creationId xmlns:a16="http://schemas.microsoft.com/office/drawing/2014/main" id="{9AB5FE5A-C56C-4229-87DB-504B759FE5C0}"/>
              </a:ext>
            </a:extLst>
          </p:cNvPr>
          <p:cNvCxnSpPr/>
          <p:nvPr/>
        </p:nvCxnSpPr>
        <p:spPr>
          <a:xfrm>
            <a:off x="18301648" y="4735773"/>
            <a:ext cx="1201003" cy="0"/>
          </a:xfrm>
          <a:prstGeom prst="line">
            <a:avLst/>
          </a:prstGeom>
          <a:noFill/>
          <a:ln w="25400" cap="flat">
            <a:solidFill>
              <a:schemeClr val="accent1">
                <a:lumMod val="60000"/>
                <a:lumOff val="4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Conexão reta 42">
            <a:extLst>
              <a:ext uri="{FF2B5EF4-FFF2-40B4-BE49-F238E27FC236}">
                <a16:creationId xmlns:a16="http://schemas.microsoft.com/office/drawing/2014/main" id="{9C151F7C-59A8-4CBF-B0AC-12576DBEDC6C}"/>
              </a:ext>
            </a:extLst>
          </p:cNvPr>
          <p:cNvCxnSpPr/>
          <p:nvPr/>
        </p:nvCxnSpPr>
        <p:spPr>
          <a:xfrm>
            <a:off x="18206114" y="4599296"/>
            <a:ext cx="1392071" cy="0"/>
          </a:xfrm>
          <a:prstGeom prst="line">
            <a:avLst/>
          </a:prstGeom>
          <a:noFill/>
          <a:ln w="25400" cap="flat">
            <a:solidFill>
              <a:schemeClr val="accent1">
                <a:lumMod val="60000"/>
                <a:lumOff val="4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Conexão reta 44">
            <a:extLst>
              <a:ext uri="{FF2B5EF4-FFF2-40B4-BE49-F238E27FC236}">
                <a16:creationId xmlns:a16="http://schemas.microsoft.com/office/drawing/2014/main" id="{57E8C661-0DA8-4F2C-91D5-81B316F31E9A}"/>
              </a:ext>
            </a:extLst>
          </p:cNvPr>
          <p:cNvCxnSpPr/>
          <p:nvPr/>
        </p:nvCxnSpPr>
        <p:spPr>
          <a:xfrm>
            <a:off x="18206114" y="4585648"/>
            <a:ext cx="95534" cy="150125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xão reta 46">
            <a:extLst>
              <a:ext uri="{FF2B5EF4-FFF2-40B4-BE49-F238E27FC236}">
                <a16:creationId xmlns:a16="http://schemas.microsoft.com/office/drawing/2014/main" id="{DBD91AB4-E8E8-4313-9A0C-E2A05FF9431D}"/>
              </a:ext>
            </a:extLst>
          </p:cNvPr>
          <p:cNvCxnSpPr/>
          <p:nvPr/>
        </p:nvCxnSpPr>
        <p:spPr>
          <a:xfrm flipH="1">
            <a:off x="19502651" y="4585649"/>
            <a:ext cx="95534" cy="150123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xão reta unidirecional 48">
            <a:extLst>
              <a:ext uri="{FF2B5EF4-FFF2-40B4-BE49-F238E27FC236}">
                <a16:creationId xmlns:a16="http://schemas.microsoft.com/office/drawing/2014/main" id="{506D3C39-66BF-4D51-8410-5F7B461039D6}"/>
              </a:ext>
            </a:extLst>
          </p:cNvPr>
          <p:cNvCxnSpPr>
            <a:cxnSpLocks/>
          </p:cNvCxnSpPr>
          <p:nvPr/>
        </p:nvCxnSpPr>
        <p:spPr>
          <a:xfrm flipH="1" flipV="1">
            <a:off x="19598185" y="4735772"/>
            <a:ext cx="2788286" cy="3330055"/>
          </a:xfrm>
          <a:prstGeom prst="straightConnector1">
            <a:avLst/>
          </a:prstGeom>
          <a:noFill/>
          <a:ln w="25400" cap="flat">
            <a:solidFill>
              <a:schemeClr val="accent1">
                <a:lumMod val="60000"/>
                <a:lumOff val="40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B1FBBFD4-72F7-486A-8BD9-865C9C6827A4}"/>
              </a:ext>
            </a:extLst>
          </p:cNvPr>
          <p:cNvSpPr txBox="1"/>
          <p:nvPr/>
        </p:nvSpPr>
        <p:spPr>
          <a:xfrm>
            <a:off x="6682154" y="3094266"/>
            <a:ext cx="3749331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A unidade é o milímetro 1mm=1m</a:t>
            </a:r>
          </a:p>
        </p:txBody>
      </p:sp>
      <p:cxnSp>
        <p:nvCxnSpPr>
          <p:cNvPr id="55" name="Conexão reta 54">
            <a:extLst>
              <a:ext uri="{FF2B5EF4-FFF2-40B4-BE49-F238E27FC236}">
                <a16:creationId xmlns:a16="http://schemas.microsoft.com/office/drawing/2014/main" id="{76ED85DE-1B86-42F9-AE80-3957A1C36FDF}"/>
              </a:ext>
            </a:extLst>
          </p:cNvPr>
          <p:cNvCxnSpPr>
            <a:cxnSpLocks/>
          </p:cNvCxnSpPr>
          <p:nvPr/>
        </p:nvCxnSpPr>
        <p:spPr>
          <a:xfrm>
            <a:off x="11381014" y="7315200"/>
            <a:ext cx="1563955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" name="Conexão reta 56">
            <a:extLst>
              <a:ext uri="{FF2B5EF4-FFF2-40B4-BE49-F238E27FC236}">
                <a16:creationId xmlns:a16="http://schemas.microsoft.com/office/drawing/2014/main" id="{6968D856-6B5C-4611-A1CB-9E25912B4ABA}"/>
              </a:ext>
            </a:extLst>
          </p:cNvPr>
          <p:cNvCxnSpPr/>
          <p:nvPr/>
        </p:nvCxnSpPr>
        <p:spPr>
          <a:xfrm>
            <a:off x="11348357" y="7315200"/>
            <a:ext cx="0" cy="1373477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68286407-5978-44E0-94AF-974B3A863ADC}"/>
              </a:ext>
            </a:extLst>
          </p:cNvPr>
          <p:cNvCxnSpPr>
            <a:endCxn id="9" idx="3"/>
          </p:cNvCxnSpPr>
          <p:nvPr/>
        </p:nvCxnSpPr>
        <p:spPr>
          <a:xfrm>
            <a:off x="11381014" y="8688677"/>
            <a:ext cx="158331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Conexão reta 60">
            <a:extLst>
              <a:ext uri="{FF2B5EF4-FFF2-40B4-BE49-F238E27FC236}">
                <a16:creationId xmlns:a16="http://schemas.microsoft.com/office/drawing/2014/main" id="{62A72B6A-C613-451C-AE78-F3E0AEFECBF5}"/>
              </a:ext>
            </a:extLst>
          </p:cNvPr>
          <p:cNvCxnSpPr>
            <a:cxnSpLocks/>
          </p:cNvCxnSpPr>
          <p:nvPr/>
        </p:nvCxnSpPr>
        <p:spPr>
          <a:xfrm flipH="1">
            <a:off x="12826122" y="7315200"/>
            <a:ext cx="39949" cy="1373477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2" name="Conexão reta unidirecional 131">
            <a:extLst>
              <a:ext uri="{FF2B5EF4-FFF2-40B4-BE49-F238E27FC236}">
                <a16:creationId xmlns:a16="http://schemas.microsoft.com/office/drawing/2014/main" id="{96F9127E-1DD2-42B2-BA6B-D567C396F095}"/>
              </a:ext>
            </a:extLst>
          </p:cNvPr>
          <p:cNvCxnSpPr/>
          <p:nvPr/>
        </p:nvCxnSpPr>
        <p:spPr>
          <a:xfrm>
            <a:off x="12507650" y="8001938"/>
            <a:ext cx="1518593" cy="2439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3" name="CaixaDeTexto 132">
            <a:extLst>
              <a:ext uri="{FF2B5EF4-FFF2-40B4-BE49-F238E27FC236}">
                <a16:creationId xmlns:a16="http://schemas.microsoft.com/office/drawing/2014/main" id="{04BE4F23-D537-402A-AD0B-6F1821DD957F}"/>
              </a:ext>
            </a:extLst>
          </p:cNvPr>
          <p:cNvSpPr txBox="1"/>
          <p:nvPr/>
        </p:nvSpPr>
        <p:spPr>
          <a:xfrm>
            <a:off x="13592939" y="7777859"/>
            <a:ext cx="311558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Existem varias formas que podemos usar e fazer selecionando uma das opções </a:t>
            </a:r>
          </a:p>
        </p:txBody>
      </p:sp>
    </p:spTree>
    <p:extLst>
      <p:ext uri="{BB962C8B-B14F-4D97-AF65-F5344CB8AC3E}">
        <p14:creationId xmlns:p14="http://schemas.microsoft.com/office/powerpoint/2010/main" val="56183740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Agrupar"/>
          <p:cNvGrpSpPr/>
          <p:nvPr/>
        </p:nvGrpSpPr>
        <p:grpSpPr>
          <a:xfrm>
            <a:off x="253667" y="11778500"/>
            <a:ext cx="24026918" cy="1919033"/>
            <a:chOff x="0" y="0"/>
            <a:chExt cx="24026918" cy="1919031"/>
          </a:xfrm>
        </p:grpSpPr>
        <p:sp>
          <p:nvSpPr>
            <p:cNvPr id="136" name="Linha"/>
            <p:cNvSpPr/>
            <p:nvPr/>
          </p:nvSpPr>
          <p:spPr>
            <a:xfrm>
              <a:off x="0" y="0"/>
              <a:ext cx="23876667" cy="0"/>
            </a:xfrm>
            <a:prstGeom prst="line">
              <a:avLst/>
            </a:prstGeom>
            <a:noFill/>
            <a:ln w="254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pic>
          <p:nvPicPr>
            <p:cNvPr id="137" name="Logotipo_Faculdade Arquitetura_UL_alta resoluá∆o_ white letters.jpg" descr="Logotipo_Faculdade Arquitetura_UL_alta resoluá∆o_ white letter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5283" y="154551"/>
              <a:ext cx="3493172" cy="1674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8" name="ULISBOA.jpg" descr="ULISBO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67" y="64830"/>
              <a:ext cx="5080001" cy="1854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9" name="MGeG"/>
            <p:cNvSpPr txBox="1"/>
            <p:nvPr/>
          </p:nvSpPr>
          <p:spPr>
            <a:xfrm>
              <a:off x="10281270" y="258655"/>
              <a:ext cx="5861918" cy="15706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165100" dist="107197" dir="2700000" rotWithShape="0">
                <a:srgbClr val="000000">
                  <a:alpha val="498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defTabSz="817244">
                <a:defRPr sz="10791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GB" sz="8000" dirty="0"/>
                <a:t>Re. Dig.</a:t>
              </a:r>
              <a:endParaRPr sz="8000" dirty="0"/>
            </a:p>
          </p:txBody>
        </p:sp>
        <p:sp>
          <p:nvSpPr>
            <p:cNvPr id="140" name="Mestrado Integrado em Arquitectura…"/>
            <p:cNvSpPr txBox="1"/>
            <p:nvPr/>
          </p:nvSpPr>
          <p:spPr>
            <a:xfrm>
              <a:off x="17465285" y="248138"/>
              <a:ext cx="6561633" cy="14875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/>
                <a:t>Mestrado</a:t>
              </a:r>
              <a:r>
                <a:rPr dirty="0"/>
                <a:t> </a:t>
              </a:r>
              <a:r>
                <a:rPr dirty="0" err="1"/>
                <a:t>Integrado</a:t>
              </a:r>
              <a:r>
                <a:rPr dirty="0"/>
                <a:t> </a:t>
              </a:r>
              <a:r>
                <a:rPr dirty="0" err="1"/>
                <a:t>em</a:t>
              </a:r>
              <a:r>
                <a:rPr dirty="0"/>
                <a:t> </a:t>
              </a:r>
              <a:r>
                <a:rPr dirty="0" err="1"/>
                <a:t>Arquitectura</a:t>
              </a:r>
              <a:endParaRPr dirty="0"/>
            </a:p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/>
                <a:t>Ano</a:t>
              </a:r>
              <a:r>
                <a:rPr dirty="0"/>
                <a:t> </a:t>
              </a:r>
              <a:r>
                <a:rPr dirty="0" err="1"/>
                <a:t>Lectivo</a:t>
              </a:r>
              <a:r>
                <a:rPr dirty="0"/>
                <a:t> 202</a:t>
              </a:r>
              <a:r>
                <a:rPr lang="en-GB" dirty="0"/>
                <a:t>3</a:t>
              </a:r>
              <a:r>
                <a:rPr dirty="0"/>
                <a:t>-202</a:t>
              </a:r>
              <a:r>
                <a:rPr lang="en-GB" dirty="0"/>
                <a:t>4</a:t>
              </a:r>
              <a:r>
                <a:rPr dirty="0"/>
                <a:t> 1º </a:t>
              </a:r>
              <a:r>
                <a:rPr dirty="0" err="1"/>
                <a:t>Semestre</a:t>
              </a:r>
              <a:endParaRPr dirty="0"/>
            </a:p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/>
                <a:t>Docente</a:t>
              </a:r>
              <a:r>
                <a:rPr dirty="0"/>
                <a:t> - Nuno Alão              </a:t>
              </a:r>
              <a:r>
                <a:rPr lang="en-GB" dirty="0"/>
                <a:t>2</a:t>
              </a:r>
              <a:r>
                <a:rPr dirty="0"/>
                <a:t>º </a:t>
              </a:r>
              <a:r>
                <a:rPr dirty="0" err="1"/>
                <a:t>Ano</a:t>
              </a:r>
              <a:r>
                <a:rPr dirty="0"/>
                <a:t>  </a:t>
              </a:r>
            </a:p>
          </p:txBody>
        </p:sp>
      </p:grpSp>
      <p:sp>
        <p:nvSpPr>
          <p:cNvPr id="142" name="ÍNDICE"/>
          <p:cNvSpPr txBox="1"/>
          <p:nvPr/>
        </p:nvSpPr>
        <p:spPr>
          <a:xfrm>
            <a:off x="366282" y="756019"/>
            <a:ext cx="12141368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r>
              <a:rPr lang="pt-PT" sz="4400" dirty="0">
                <a:solidFill>
                  <a:srgbClr val="7CB5B4"/>
                </a:solidFill>
              </a:rPr>
              <a:t>Construção de uma lamparina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E291652-2C04-4FD3-BDB9-62F938D488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336" y="1314847"/>
            <a:ext cx="5076928" cy="532316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71A099F-7A57-40B6-9F38-D5B1EE640D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1929" y="1044815"/>
            <a:ext cx="2465619" cy="486677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7DBFF82-1495-4507-B033-405693A8E9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074" y="5976266"/>
            <a:ext cx="9491750" cy="5208802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57AB99AC-B94A-42F7-89F9-E23EB6B440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074" y="1528952"/>
            <a:ext cx="2752869" cy="4584323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A59FA024-6E44-472A-A3D8-362F84C597F3}"/>
              </a:ext>
            </a:extLst>
          </p:cNvPr>
          <p:cNvSpPr txBox="1"/>
          <p:nvPr/>
        </p:nvSpPr>
        <p:spPr>
          <a:xfrm>
            <a:off x="4929820" y="1528952"/>
            <a:ext cx="4131128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Selecionar a opção </a:t>
            </a:r>
            <a:r>
              <a:rPr kumimoji="0" lang="pt-PT" sz="2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cylinder</a:t>
            </a:r>
            <a:r>
              <a:rPr kumimoji="0" lang="pt-P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e desenhar um cilindro, centro na origem, para colocar o centro da origem selecionar na barra de cima isto </a:t>
            </a:r>
          </a:p>
        </p:txBody>
      </p:sp>
      <p:cxnSp>
        <p:nvCxnSpPr>
          <p:cNvPr id="14" name="Conexão reta unidirecional 13">
            <a:extLst>
              <a:ext uri="{FF2B5EF4-FFF2-40B4-BE49-F238E27FC236}">
                <a16:creationId xmlns:a16="http://schemas.microsoft.com/office/drawing/2014/main" id="{496B9C10-2B31-48C5-9D4D-CE2BB6210171}"/>
              </a:ext>
            </a:extLst>
          </p:cNvPr>
          <p:cNvCxnSpPr>
            <a:cxnSpLocks/>
          </p:cNvCxnSpPr>
          <p:nvPr/>
        </p:nvCxnSpPr>
        <p:spPr>
          <a:xfrm flipV="1">
            <a:off x="7517523" y="1748297"/>
            <a:ext cx="4075763" cy="1619000"/>
          </a:xfrm>
          <a:prstGeom prst="straightConnector1">
            <a:avLst/>
          </a:prstGeom>
          <a:noFill/>
          <a:ln w="25400" cap="flat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DE811BDA-380F-46BA-8661-98C00586CD13}"/>
              </a:ext>
            </a:extLst>
          </p:cNvPr>
          <p:cNvSpPr txBox="1"/>
          <p:nvPr/>
        </p:nvSpPr>
        <p:spPr>
          <a:xfrm>
            <a:off x="11671045" y="6970074"/>
            <a:ext cx="3205219" cy="26879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Depois de o </a:t>
            </a:r>
            <a:r>
              <a:rPr lang="pt-PT" sz="2400" b="0" dirty="0"/>
              <a:t>c</a:t>
            </a:r>
            <a:r>
              <a:rPr kumimoji="0" lang="pt-P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ilindro estar feito escrever o raio e altura que pretendemos, neste caso 75 e 80, ,respetivamente e podemos mudar a cor </a:t>
            </a:r>
          </a:p>
        </p:txBody>
      </p:sp>
    </p:spTree>
    <p:extLst>
      <p:ext uri="{BB962C8B-B14F-4D97-AF65-F5344CB8AC3E}">
        <p14:creationId xmlns:p14="http://schemas.microsoft.com/office/powerpoint/2010/main" val="157425617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Agrupar"/>
          <p:cNvGrpSpPr/>
          <p:nvPr/>
        </p:nvGrpSpPr>
        <p:grpSpPr>
          <a:xfrm>
            <a:off x="253667" y="11778500"/>
            <a:ext cx="24026918" cy="1919033"/>
            <a:chOff x="0" y="0"/>
            <a:chExt cx="24026918" cy="1919031"/>
          </a:xfrm>
        </p:grpSpPr>
        <p:sp>
          <p:nvSpPr>
            <p:cNvPr id="136" name="Linha"/>
            <p:cNvSpPr/>
            <p:nvPr/>
          </p:nvSpPr>
          <p:spPr>
            <a:xfrm>
              <a:off x="0" y="0"/>
              <a:ext cx="23876667" cy="0"/>
            </a:xfrm>
            <a:prstGeom prst="line">
              <a:avLst/>
            </a:prstGeom>
            <a:noFill/>
            <a:ln w="254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pic>
          <p:nvPicPr>
            <p:cNvPr id="137" name="Logotipo_Faculdade Arquitetura_UL_alta resoluá∆o_ white letters.jpg" descr="Logotipo_Faculdade Arquitetura_UL_alta resoluá∆o_ white letter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5283" y="154551"/>
              <a:ext cx="3493172" cy="1674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8" name="ULISBOA.jpg" descr="ULISBO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67" y="64830"/>
              <a:ext cx="5080001" cy="1854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9" name="MGeG"/>
            <p:cNvSpPr txBox="1"/>
            <p:nvPr/>
          </p:nvSpPr>
          <p:spPr>
            <a:xfrm>
              <a:off x="10501403" y="98849"/>
              <a:ext cx="5809516" cy="17213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165100" dist="107197" dir="2700000" rotWithShape="0">
                <a:srgbClr val="000000">
                  <a:alpha val="498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defTabSz="817244">
                <a:defRPr sz="10791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GB" sz="9600" dirty="0"/>
                <a:t>Re. Dig.</a:t>
              </a:r>
            </a:p>
            <a:p>
              <a:endParaRPr dirty="0"/>
            </a:p>
          </p:txBody>
        </p:sp>
        <p:sp>
          <p:nvSpPr>
            <p:cNvPr id="140" name="Mestrado Integrado em Arquitectura…"/>
            <p:cNvSpPr txBox="1"/>
            <p:nvPr/>
          </p:nvSpPr>
          <p:spPr>
            <a:xfrm>
              <a:off x="17465285" y="248138"/>
              <a:ext cx="6561633" cy="14875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/>
                <a:t>Mestrado</a:t>
              </a:r>
              <a:r>
                <a:rPr dirty="0"/>
                <a:t> </a:t>
              </a:r>
              <a:r>
                <a:rPr dirty="0" err="1"/>
                <a:t>Integrado</a:t>
              </a:r>
              <a:r>
                <a:rPr dirty="0"/>
                <a:t> </a:t>
              </a:r>
              <a:r>
                <a:rPr dirty="0" err="1"/>
                <a:t>em</a:t>
              </a:r>
              <a:r>
                <a:rPr dirty="0"/>
                <a:t> </a:t>
              </a:r>
              <a:r>
                <a:rPr dirty="0" err="1"/>
                <a:t>Arquitectura</a:t>
              </a:r>
              <a:endParaRPr dirty="0"/>
            </a:p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/>
                <a:t>Ano</a:t>
              </a:r>
              <a:r>
                <a:rPr dirty="0"/>
                <a:t> </a:t>
              </a:r>
              <a:r>
                <a:rPr dirty="0" err="1"/>
                <a:t>Lectivo</a:t>
              </a:r>
              <a:r>
                <a:rPr dirty="0"/>
                <a:t> 202</a:t>
              </a:r>
              <a:r>
                <a:rPr lang="en-GB" dirty="0"/>
                <a:t>3</a:t>
              </a:r>
              <a:r>
                <a:rPr dirty="0"/>
                <a:t>-202</a:t>
              </a:r>
              <a:r>
                <a:rPr lang="en-GB" dirty="0"/>
                <a:t>4</a:t>
              </a:r>
              <a:r>
                <a:rPr dirty="0"/>
                <a:t> 1º </a:t>
              </a:r>
              <a:r>
                <a:rPr dirty="0" err="1"/>
                <a:t>Semestre</a:t>
              </a:r>
              <a:endParaRPr dirty="0"/>
            </a:p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/>
                <a:t>Docente</a:t>
              </a:r>
              <a:r>
                <a:rPr dirty="0"/>
                <a:t> - Nuno Alão              </a:t>
              </a:r>
              <a:r>
                <a:rPr lang="en-GB" dirty="0"/>
                <a:t>2</a:t>
              </a:r>
              <a:r>
                <a:rPr dirty="0"/>
                <a:t>º </a:t>
              </a:r>
              <a:r>
                <a:rPr dirty="0" err="1"/>
                <a:t>Ano</a:t>
              </a:r>
              <a:r>
                <a:rPr dirty="0"/>
                <a:t>  </a:t>
              </a:r>
            </a:p>
          </p:txBody>
        </p:sp>
      </p:grpSp>
      <p:sp>
        <p:nvSpPr>
          <p:cNvPr id="142" name="ÍNDICE"/>
          <p:cNvSpPr txBox="1"/>
          <p:nvPr/>
        </p:nvSpPr>
        <p:spPr>
          <a:xfrm>
            <a:off x="2381459" y="1167798"/>
            <a:ext cx="2414476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r>
              <a:rPr lang="pt-PT" sz="4000" dirty="0">
                <a:solidFill>
                  <a:srgbClr val="7CB5B4"/>
                </a:solidFill>
              </a:rPr>
              <a:t>ÍNDICE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D24B53F-C1BF-35AA-DD3E-861E2B795DB1}"/>
              </a:ext>
            </a:extLst>
          </p:cNvPr>
          <p:cNvSpPr txBox="1"/>
          <p:nvPr/>
        </p:nvSpPr>
        <p:spPr>
          <a:xfrm>
            <a:off x="5194025" y="4195066"/>
            <a:ext cx="10957074" cy="50885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 </a:t>
            </a:r>
            <a:r>
              <a:rPr lang="pt-PT" sz="3600" b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Introdução à disciplina de Representação Digital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sz="3600" b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</a:t>
            </a:r>
            <a:r>
              <a:rPr lang="pt-PT" sz="3600" b="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Filezila</a:t>
            </a:r>
            <a:r>
              <a:rPr lang="pt-PT" sz="3600" b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 website</a:t>
            </a:r>
            <a:endParaRPr kumimoji="0" lang="pt-PT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 - Introdução ao software </a:t>
            </a:r>
            <a:r>
              <a:rPr kumimoji="0" lang="pt-PT" sz="36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AutoCad</a:t>
            </a:r>
            <a:endParaRPr lang="pt-PT" sz="3600" b="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sz="3600" b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Construção de polígonos 2D  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sz="3600" b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Construção da planta da casa do Siza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 - Criação do layout da casa do Siza</a:t>
            </a:r>
            <a:endParaRPr lang="pt-PT" sz="3600" b="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 -Construção de 5 sólidos 3D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sz="3600" b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-Introdução ao programa 3D MAX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 -Construção de uma lamparina</a:t>
            </a:r>
          </a:p>
        </p:txBody>
      </p:sp>
      <p:cxnSp>
        <p:nvCxnSpPr>
          <p:cNvPr id="3" name="Conexão reta 2">
            <a:extLst>
              <a:ext uri="{FF2B5EF4-FFF2-40B4-BE49-F238E27FC236}">
                <a16:creationId xmlns:a16="http://schemas.microsoft.com/office/drawing/2014/main" id="{1D5CDBE9-4EF8-47A9-BAB8-28D5E72A7BB3}"/>
              </a:ext>
            </a:extLst>
          </p:cNvPr>
          <p:cNvCxnSpPr>
            <a:cxnSpLocks/>
          </p:cNvCxnSpPr>
          <p:nvPr/>
        </p:nvCxnSpPr>
        <p:spPr>
          <a:xfrm flipV="1">
            <a:off x="1343608" y="1808999"/>
            <a:ext cx="21908278" cy="12850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E56EE2D4-234E-4031-8422-051446162620}"/>
              </a:ext>
            </a:extLst>
          </p:cNvPr>
          <p:cNvSpPr txBox="1"/>
          <p:nvPr/>
        </p:nvSpPr>
        <p:spPr>
          <a:xfrm>
            <a:off x="5632640" y="2920536"/>
            <a:ext cx="1604866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30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TEMA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9183C84-13EE-44BC-B156-6A7C75B26976}"/>
              </a:ext>
            </a:extLst>
          </p:cNvPr>
          <p:cNvSpPr txBox="1"/>
          <p:nvPr/>
        </p:nvSpPr>
        <p:spPr>
          <a:xfrm>
            <a:off x="1731905" y="2920536"/>
            <a:ext cx="3713584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30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SLIDE</a:t>
            </a:r>
          </a:p>
        </p:txBody>
      </p:sp>
      <p:cxnSp>
        <p:nvCxnSpPr>
          <p:cNvPr id="10" name="Conexão reta 9">
            <a:extLst>
              <a:ext uri="{FF2B5EF4-FFF2-40B4-BE49-F238E27FC236}">
                <a16:creationId xmlns:a16="http://schemas.microsoft.com/office/drawing/2014/main" id="{D0DB7237-23CE-4953-8B1A-9DF9A5BC6278}"/>
              </a:ext>
            </a:extLst>
          </p:cNvPr>
          <p:cNvCxnSpPr>
            <a:cxnSpLocks/>
          </p:cNvCxnSpPr>
          <p:nvPr/>
        </p:nvCxnSpPr>
        <p:spPr>
          <a:xfrm flipH="1">
            <a:off x="5169159" y="2920536"/>
            <a:ext cx="1" cy="8477388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7D1486D-3B9A-4C1A-9A75-C90E9513FAF7}"/>
              </a:ext>
            </a:extLst>
          </p:cNvPr>
          <p:cNvSpPr txBox="1"/>
          <p:nvPr/>
        </p:nvSpPr>
        <p:spPr>
          <a:xfrm>
            <a:off x="3111308" y="4287398"/>
            <a:ext cx="2539994" cy="49039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sz="3600" b="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pt-PT" sz="3600" b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sz="3600" b="0" dirty="0">
                <a:latin typeface="Arial" panose="020B0604020202020204" pitchFamily="34" charset="0"/>
                <a:cs typeface="Arial" panose="020B0604020202020204" pitchFamily="34" charset="0"/>
              </a:rPr>
              <a:t>4 e 5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sz="3600" b="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sz="3600" b="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sz="3600" b="0" dirty="0">
                <a:latin typeface="Arial" panose="020B0604020202020204" pitchFamily="34" charset="0"/>
                <a:cs typeface="Arial" panose="020B0604020202020204" pitchFamily="34" charset="0"/>
              </a:rPr>
              <a:t>8 e 9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sz="3600" b="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sz="3600" b="0" dirty="0">
                <a:latin typeface="Arial" panose="020B0604020202020204" pitchFamily="34" charset="0"/>
                <a:cs typeface="Arial" panose="020B0604020202020204" pitchFamily="34" charset="0"/>
              </a:rPr>
              <a:t>11 a 16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17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b="0" dirty="0"/>
              <a:t>18 </a:t>
            </a:r>
            <a:endParaRPr kumimoji="0" lang="pt-PT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6" name="Conexão reta 5">
            <a:extLst>
              <a:ext uri="{FF2B5EF4-FFF2-40B4-BE49-F238E27FC236}">
                <a16:creationId xmlns:a16="http://schemas.microsoft.com/office/drawing/2014/main" id="{B17B119E-E809-4DB7-97C4-805E41C6769C}"/>
              </a:ext>
            </a:extLst>
          </p:cNvPr>
          <p:cNvCxnSpPr/>
          <p:nvPr/>
        </p:nvCxnSpPr>
        <p:spPr>
          <a:xfrm>
            <a:off x="1731905" y="4780939"/>
            <a:ext cx="18734030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Agrupar"/>
          <p:cNvGrpSpPr/>
          <p:nvPr/>
        </p:nvGrpSpPr>
        <p:grpSpPr>
          <a:xfrm>
            <a:off x="253667" y="11778500"/>
            <a:ext cx="24026918" cy="1919033"/>
            <a:chOff x="0" y="0"/>
            <a:chExt cx="24026918" cy="1919031"/>
          </a:xfrm>
        </p:grpSpPr>
        <p:sp>
          <p:nvSpPr>
            <p:cNvPr id="136" name="Linha"/>
            <p:cNvSpPr/>
            <p:nvPr/>
          </p:nvSpPr>
          <p:spPr>
            <a:xfrm>
              <a:off x="0" y="0"/>
              <a:ext cx="23876667" cy="0"/>
            </a:xfrm>
            <a:prstGeom prst="line">
              <a:avLst/>
            </a:prstGeom>
            <a:noFill/>
            <a:ln w="254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pic>
          <p:nvPicPr>
            <p:cNvPr id="137" name="Logotipo_Faculdade Arquitetura_UL_alta resoluá∆o_ white letters.jpg" descr="Logotipo_Faculdade Arquitetura_UL_alta resoluá∆o_ white letter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5283" y="154551"/>
              <a:ext cx="3493172" cy="1674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8" name="ULISBOA.jpg" descr="ULISBO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67" y="64830"/>
              <a:ext cx="5080001" cy="1854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9" name="MGeG"/>
            <p:cNvSpPr txBox="1"/>
            <p:nvPr/>
          </p:nvSpPr>
          <p:spPr>
            <a:xfrm>
              <a:off x="10281270" y="258655"/>
              <a:ext cx="5861918" cy="15706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165100" dist="107197" dir="2700000" rotWithShape="0">
                <a:srgbClr val="000000">
                  <a:alpha val="498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defTabSz="817244">
                <a:defRPr sz="10791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GB" sz="8000" dirty="0"/>
                <a:t>Re. Dig.</a:t>
              </a:r>
              <a:endParaRPr sz="8000" dirty="0"/>
            </a:p>
          </p:txBody>
        </p:sp>
        <p:sp>
          <p:nvSpPr>
            <p:cNvPr id="140" name="Mestrado Integrado em Arquitectura…"/>
            <p:cNvSpPr txBox="1"/>
            <p:nvPr/>
          </p:nvSpPr>
          <p:spPr>
            <a:xfrm>
              <a:off x="17465285" y="248138"/>
              <a:ext cx="6561633" cy="14875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/>
                <a:t>Mestrado</a:t>
              </a:r>
              <a:r>
                <a:rPr dirty="0"/>
                <a:t> </a:t>
              </a:r>
              <a:r>
                <a:rPr dirty="0" err="1"/>
                <a:t>Integrado</a:t>
              </a:r>
              <a:r>
                <a:rPr dirty="0"/>
                <a:t> </a:t>
              </a:r>
              <a:r>
                <a:rPr dirty="0" err="1"/>
                <a:t>em</a:t>
              </a:r>
              <a:r>
                <a:rPr dirty="0"/>
                <a:t> </a:t>
              </a:r>
              <a:r>
                <a:rPr dirty="0" err="1"/>
                <a:t>Arquitectura</a:t>
              </a:r>
              <a:endParaRPr dirty="0"/>
            </a:p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/>
                <a:t>Ano</a:t>
              </a:r>
              <a:r>
                <a:rPr dirty="0"/>
                <a:t> </a:t>
              </a:r>
              <a:r>
                <a:rPr dirty="0" err="1"/>
                <a:t>Lectivo</a:t>
              </a:r>
              <a:r>
                <a:rPr dirty="0"/>
                <a:t> 202</a:t>
              </a:r>
              <a:r>
                <a:rPr lang="en-GB" dirty="0"/>
                <a:t>3</a:t>
              </a:r>
              <a:r>
                <a:rPr dirty="0"/>
                <a:t>-202</a:t>
              </a:r>
              <a:r>
                <a:rPr lang="en-GB" dirty="0"/>
                <a:t>4</a:t>
              </a:r>
              <a:r>
                <a:rPr dirty="0"/>
                <a:t> 1º </a:t>
              </a:r>
              <a:r>
                <a:rPr dirty="0" err="1"/>
                <a:t>Semestre</a:t>
              </a:r>
              <a:endParaRPr dirty="0"/>
            </a:p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/>
                <a:t>Docente</a:t>
              </a:r>
              <a:r>
                <a:rPr dirty="0"/>
                <a:t> - Nuno Alão              </a:t>
              </a:r>
              <a:r>
                <a:rPr lang="en-GB" dirty="0"/>
                <a:t>2</a:t>
              </a:r>
              <a:r>
                <a:rPr dirty="0"/>
                <a:t>º </a:t>
              </a:r>
              <a:r>
                <a:rPr dirty="0" err="1"/>
                <a:t>Ano</a:t>
              </a:r>
              <a:r>
                <a:rPr dirty="0"/>
                <a:t>  </a:t>
              </a:r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C6661F42-D364-F882-4FB1-BD005D564F45}"/>
              </a:ext>
            </a:extLst>
          </p:cNvPr>
          <p:cNvSpPr txBox="1"/>
          <p:nvPr/>
        </p:nvSpPr>
        <p:spPr>
          <a:xfrm>
            <a:off x="2208861" y="2434106"/>
            <a:ext cx="16261146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D24B53F-C1BF-35AA-DD3E-861E2B795DB1}"/>
              </a:ext>
            </a:extLst>
          </p:cNvPr>
          <p:cNvSpPr txBox="1"/>
          <p:nvPr/>
        </p:nvSpPr>
        <p:spPr>
          <a:xfrm>
            <a:off x="1091888" y="2237958"/>
            <a:ext cx="11100112" cy="66274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PT" sz="2800" b="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sz="2800" b="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Progamas</a:t>
            </a:r>
            <a:r>
              <a:rPr lang="pt-PT" sz="2800" b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pt-PT" sz="28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Sublime Text, Filezilla, AutoCad e 3DMax 21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PT" sz="2800" b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sz="2800" b="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Filezila</a:t>
            </a:r>
            <a:r>
              <a:rPr lang="pt-PT" sz="28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-para colocar o website no google (para entrar.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sz="28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ftp.fa.ulisboa.pt | utilizador: 20221213 | palavra passe do moodle)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PT" sz="2800" b="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sz="2800" b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Criar conta no </a:t>
            </a:r>
            <a:r>
              <a:rPr lang="pt-PT" sz="2800" b="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autodesk</a:t>
            </a:r>
            <a:r>
              <a:rPr lang="pt-PT" sz="2800" b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vão pedir certificado de matricula ou cartão estudante 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PT" sz="2800" b="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PT" sz="2800" b="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PT" sz="2800" b="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sz="2800" b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sz="2800" b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                                         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PT" sz="2000" b="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PT" sz="2000" b="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PT" sz="2000" b="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ÍNDICE">
            <a:extLst>
              <a:ext uri="{FF2B5EF4-FFF2-40B4-BE49-F238E27FC236}">
                <a16:creationId xmlns:a16="http://schemas.microsoft.com/office/drawing/2014/main" id="{F0A6E87B-0149-4885-D193-5E6CB099065C}"/>
              </a:ext>
            </a:extLst>
          </p:cNvPr>
          <p:cNvSpPr txBox="1"/>
          <p:nvPr/>
        </p:nvSpPr>
        <p:spPr>
          <a:xfrm>
            <a:off x="1470247" y="585635"/>
            <a:ext cx="7487141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r>
              <a:rPr lang="pt-PT" sz="4000" dirty="0">
                <a:solidFill>
                  <a:srgbClr val="7CB5B4"/>
                </a:solidFill>
              </a:rPr>
              <a:t>INTRODUÇÃO À DISCIPLINA</a:t>
            </a:r>
          </a:p>
          <a:p>
            <a:endParaRPr lang="pt-PT" dirty="0">
              <a:solidFill>
                <a:srgbClr val="7CB5B4"/>
              </a:solidFill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54BB617-1F51-485A-8DC0-9A4AB8832060}"/>
              </a:ext>
            </a:extLst>
          </p:cNvPr>
          <p:cNvSpPr txBox="1"/>
          <p:nvPr/>
        </p:nvSpPr>
        <p:spPr>
          <a:xfrm>
            <a:off x="13100180" y="2050521"/>
            <a:ext cx="6848669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Instalar </a:t>
            </a:r>
            <a:r>
              <a:rPr kumimoji="0" lang="pt-PT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autocad</a:t>
            </a:r>
            <a:endParaRPr kumimoji="0" lang="pt-PT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471B1A8F-49D9-402E-8C4E-6E78B88EEC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7781" y="2671439"/>
            <a:ext cx="7231197" cy="374749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cxnSp>
        <p:nvCxnSpPr>
          <p:cNvPr id="19" name="Conexão reta 18">
            <a:extLst>
              <a:ext uri="{FF2B5EF4-FFF2-40B4-BE49-F238E27FC236}">
                <a16:creationId xmlns:a16="http://schemas.microsoft.com/office/drawing/2014/main" id="{5602E0AB-6AF1-4857-84CB-AD44F6436EEC}"/>
              </a:ext>
            </a:extLst>
          </p:cNvPr>
          <p:cNvCxnSpPr>
            <a:cxnSpLocks/>
          </p:cNvCxnSpPr>
          <p:nvPr/>
        </p:nvCxnSpPr>
        <p:spPr>
          <a:xfrm flipV="1">
            <a:off x="14508092" y="3703551"/>
            <a:ext cx="0" cy="152072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Conexão reta 20">
            <a:extLst>
              <a:ext uri="{FF2B5EF4-FFF2-40B4-BE49-F238E27FC236}">
                <a16:creationId xmlns:a16="http://schemas.microsoft.com/office/drawing/2014/main" id="{FECE2700-843E-42A5-B551-5053E61FEE1C}"/>
              </a:ext>
            </a:extLst>
          </p:cNvPr>
          <p:cNvCxnSpPr>
            <a:cxnSpLocks/>
          </p:cNvCxnSpPr>
          <p:nvPr/>
        </p:nvCxnSpPr>
        <p:spPr>
          <a:xfrm flipH="1">
            <a:off x="14508092" y="3691240"/>
            <a:ext cx="818203" cy="0"/>
          </a:xfrm>
          <a:prstGeom prst="line">
            <a:avLst/>
          </a:prstGeom>
          <a:noFill/>
          <a:ln w="254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Conexão reta 23">
            <a:extLst>
              <a:ext uri="{FF2B5EF4-FFF2-40B4-BE49-F238E27FC236}">
                <a16:creationId xmlns:a16="http://schemas.microsoft.com/office/drawing/2014/main" id="{E683A0C7-B799-411D-BE77-7D43548CB63E}"/>
              </a:ext>
            </a:extLst>
          </p:cNvPr>
          <p:cNvCxnSpPr>
            <a:cxnSpLocks/>
          </p:cNvCxnSpPr>
          <p:nvPr/>
        </p:nvCxnSpPr>
        <p:spPr>
          <a:xfrm>
            <a:off x="15314645" y="3703550"/>
            <a:ext cx="0" cy="152073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Conexão reta 25">
            <a:extLst>
              <a:ext uri="{FF2B5EF4-FFF2-40B4-BE49-F238E27FC236}">
                <a16:creationId xmlns:a16="http://schemas.microsoft.com/office/drawing/2014/main" id="{44E48BF7-4AA5-4B5D-9D4B-3D1264605DD6}"/>
              </a:ext>
            </a:extLst>
          </p:cNvPr>
          <p:cNvCxnSpPr>
            <a:cxnSpLocks/>
          </p:cNvCxnSpPr>
          <p:nvPr/>
        </p:nvCxnSpPr>
        <p:spPr>
          <a:xfrm flipH="1">
            <a:off x="14508092" y="3855623"/>
            <a:ext cx="806554" cy="0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9" name="Imagem 28">
            <a:extLst>
              <a:ext uri="{FF2B5EF4-FFF2-40B4-BE49-F238E27FC236}">
                <a16:creationId xmlns:a16="http://schemas.microsoft.com/office/drawing/2014/main" id="{ED43B5E1-5ED8-4F89-B782-758F51D192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553" y="5295109"/>
            <a:ext cx="7108752" cy="3573363"/>
          </a:xfrm>
          <a:prstGeom prst="rect">
            <a:avLst/>
          </a:prstGeom>
        </p:spPr>
      </p:pic>
      <p:pic>
        <p:nvPicPr>
          <p:cNvPr id="31" name="Imagem 30">
            <a:extLst>
              <a:ext uri="{FF2B5EF4-FFF2-40B4-BE49-F238E27FC236}">
                <a16:creationId xmlns:a16="http://schemas.microsoft.com/office/drawing/2014/main" id="{6EA7339B-A876-4278-91DB-B056FF4E25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1004" y="6418937"/>
            <a:ext cx="7709869" cy="4089399"/>
          </a:xfrm>
          <a:prstGeom prst="rect">
            <a:avLst/>
          </a:prstGeom>
        </p:spPr>
      </p:pic>
      <p:cxnSp>
        <p:nvCxnSpPr>
          <p:cNvPr id="129" name="Conexão reta unidirecional 128">
            <a:extLst>
              <a:ext uri="{FF2B5EF4-FFF2-40B4-BE49-F238E27FC236}">
                <a16:creationId xmlns:a16="http://schemas.microsoft.com/office/drawing/2014/main" id="{FEF65700-A703-44FC-BC33-B41E75B6FCE6}"/>
              </a:ext>
            </a:extLst>
          </p:cNvPr>
          <p:cNvCxnSpPr>
            <a:cxnSpLocks/>
          </p:cNvCxnSpPr>
          <p:nvPr/>
        </p:nvCxnSpPr>
        <p:spPr>
          <a:xfrm flipH="1">
            <a:off x="13280228" y="4310743"/>
            <a:ext cx="290630" cy="7546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exão reta unidirecional 132">
            <a:extLst>
              <a:ext uri="{FF2B5EF4-FFF2-40B4-BE49-F238E27FC236}">
                <a16:creationId xmlns:a16="http://schemas.microsoft.com/office/drawing/2014/main" id="{E1934AA4-837C-4944-B08D-3E59364F563B}"/>
              </a:ext>
            </a:extLst>
          </p:cNvPr>
          <p:cNvCxnSpPr/>
          <p:nvPr/>
        </p:nvCxnSpPr>
        <p:spPr>
          <a:xfrm>
            <a:off x="13570858" y="9216571"/>
            <a:ext cx="1088571" cy="333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Conexão reta 156">
            <a:extLst>
              <a:ext uri="{FF2B5EF4-FFF2-40B4-BE49-F238E27FC236}">
                <a16:creationId xmlns:a16="http://schemas.microsoft.com/office/drawing/2014/main" id="{306E0DF7-E9F4-4214-8A12-0312CE082C16}"/>
              </a:ext>
            </a:extLst>
          </p:cNvPr>
          <p:cNvCxnSpPr>
            <a:cxnSpLocks/>
          </p:cNvCxnSpPr>
          <p:nvPr/>
        </p:nvCxnSpPr>
        <p:spPr>
          <a:xfrm>
            <a:off x="13465896" y="6802582"/>
            <a:ext cx="818140" cy="0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0" name="Conexão reta 159">
            <a:extLst>
              <a:ext uri="{FF2B5EF4-FFF2-40B4-BE49-F238E27FC236}">
                <a16:creationId xmlns:a16="http://schemas.microsoft.com/office/drawing/2014/main" id="{1BA76B4E-3D63-4BB0-8084-BC8DAB438E78}"/>
              </a:ext>
            </a:extLst>
          </p:cNvPr>
          <p:cNvCxnSpPr>
            <a:cxnSpLocks/>
          </p:cNvCxnSpPr>
          <p:nvPr/>
        </p:nvCxnSpPr>
        <p:spPr>
          <a:xfrm>
            <a:off x="13485223" y="6798545"/>
            <a:ext cx="36813" cy="202619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3" name="Conexão reta 162">
            <a:extLst>
              <a:ext uri="{FF2B5EF4-FFF2-40B4-BE49-F238E27FC236}">
                <a16:creationId xmlns:a16="http://schemas.microsoft.com/office/drawing/2014/main" id="{9F4A2674-8527-4787-9314-05286237862F}"/>
              </a:ext>
            </a:extLst>
          </p:cNvPr>
          <p:cNvCxnSpPr>
            <a:cxnSpLocks/>
          </p:cNvCxnSpPr>
          <p:nvPr/>
        </p:nvCxnSpPr>
        <p:spPr>
          <a:xfrm flipH="1">
            <a:off x="13522036" y="7001164"/>
            <a:ext cx="794328" cy="0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6" name="Conexão reta 165">
            <a:extLst>
              <a:ext uri="{FF2B5EF4-FFF2-40B4-BE49-F238E27FC236}">
                <a16:creationId xmlns:a16="http://schemas.microsoft.com/office/drawing/2014/main" id="{2A5CA648-5B12-4BED-A075-C88A83D60A00}"/>
              </a:ext>
            </a:extLst>
          </p:cNvPr>
          <p:cNvCxnSpPr/>
          <p:nvPr/>
        </p:nvCxnSpPr>
        <p:spPr>
          <a:xfrm>
            <a:off x="14284036" y="6802582"/>
            <a:ext cx="36946" cy="185889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69567246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Agrupar"/>
          <p:cNvGrpSpPr/>
          <p:nvPr/>
        </p:nvGrpSpPr>
        <p:grpSpPr>
          <a:xfrm>
            <a:off x="253667" y="11778500"/>
            <a:ext cx="24026918" cy="1919033"/>
            <a:chOff x="0" y="0"/>
            <a:chExt cx="24026918" cy="1919031"/>
          </a:xfrm>
        </p:grpSpPr>
        <p:sp>
          <p:nvSpPr>
            <p:cNvPr id="136" name="Linha"/>
            <p:cNvSpPr/>
            <p:nvPr/>
          </p:nvSpPr>
          <p:spPr>
            <a:xfrm>
              <a:off x="0" y="0"/>
              <a:ext cx="23876667" cy="0"/>
            </a:xfrm>
            <a:prstGeom prst="line">
              <a:avLst/>
            </a:prstGeom>
            <a:noFill/>
            <a:ln w="254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pic>
          <p:nvPicPr>
            <p:cNvPr id="137" name="Logotipo_Faculdade Arquitetura_UL_alta resoluá∆o_ white letters.jpg" descr="Logotipo_Faculdade Arquitetura_UL_alta resoluá∆o_ white letter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5283" y="154551"/>
              <a:ext cx="3493172" cy="1674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8" name="ULISBOA.jpg" descr="ULISBO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67" y="64830"/>
              <a:ext cx="5080001" cy="1854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9" name="MGeG"/>
            <p:cNvSpPr txBox="1"/>
            <p:nvPr/>
          </p:nvSpPr>
          <p:spPr>
            <a:xfrm>
              <a:off x="10281270" y="258655"/>
              <a:ext cx="5861918" cy="15706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165100" dist="107197" dir="2700000" rotWithShape="0">
                <a:srgbClr val="000000">
                  <a:alpha val="498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defTabSz="817244">
                <a:defRPr sz="10791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GB" sz="8000" dirty="0"/>
                <a:t>Re. Dig.</a:t>
              </a:r>
              <a:endParaRPr sz="8000" dirty="0"/>
            </a:p>
          </p:txBody>
        </p:sp>
        <p:sp>
          <p:nvSpPr>
            <p:cNvPr id="140" name="Mestrado Integrado em Arquitectura…"/>
            <p:cNvSpPr txBox="1"/>
            <p:nvPr/>
          </p:nvSpPr>
          <p:spPr>
            <a:xfrm>
              <a:off x="17465285" y="248138"/>
              <a:ext cx="6561633" cy="14875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/>
                <a:t>Mestrado</a:t>
              </a:r>
              <a:r>
                <a:rPr dirty="0"/>
                <a:t> </a:t>
              </a:r>
              <a:r>
                <a:rPr dirty="0" err="1"/>
                <a:t>Integrado</a:t>
              </a:r>
              <a:r>
                <a:rPr dirty="0"/>
                <a:t> </a:t>
              </a:r>
              <a:r>
                <a:rPr dirty="0" err="1"/>
                <a:t>em</a:t>
              </a:r>
              <a:r>
                <a:rPr dirty="0"/>
                <a:t> </a:t>
              </a:r>
              <a:r>
                <a:rPr dirty="0" err="1"/>
                <a:t>Arquitectura</a:t>
              </a:r>
              <a:endParaRPr dirty="0"/>
            </a:p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/>
                <a:t>Ano</a:t>
              </a:r>
              <a:r>
                <a:rPr dirty="0"/>
                <a:t> </a:t>
              </a:r>
              <a:r>
                <a:rPr dirty="0" err="1"/>
                <a:t>Lectivo</a:t>
              </a:r>
              <a:r>
                <a:rPr dirty="0"/>
                <a:t> 202</a:t>
              </a:r>
              <a:r>
                <a:rPr lang="en-GB" dirty="0"/>
                <a:t>3</a:t>
              </a:r>
              <a:r>
                <a:rPr dirty="0"/>
                <a:t>-202</a:t>
              </a:r>
              <a:r>
                <a:rPr lang="en-GB" dirty="0"/>
                <a:t>4</a:t>
              </a:r>
              <a:r>
                <a:rPr dirty="0"/>
                <a:t> 1º </a:t>
              </a:r>
              <a:r>
                <a:rPr dirty="0" err="1"/>
                <a:t>Semestre</a:t>
              </a:r>
              <a:endParaRPr dirty="0"/>
            </a:p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/>
                <a:t>Docente</a:t>
              </a:r>
              <a:r>
                <a:rPr dirty="0"/>
                <a:t> - Nuno Alão              </a:t>
              </a:r>
              <a:r>
                <a:rPr lang="en-GB" dirty="0"/>
                <a:t>2</a:t>
              </a:r>
              <a:r>
                <a:rPr dirty="0"/>
                <a:t>º </a:t>
              </a:r>
              <a:r>
                <a:rPr dirty="0" err="1"/>
                <a:t>Ano</a:t>
              </a:r>
              <a:r>
                <a:rPr dirty="0"/>
                <a:t>  </a:t>
              </a:r>
            </a:p>
          </p:txBody>
        </p:sp>
      </p:grpSp>
      <p:sp>
        <p:nvSpPr>
          <p:cNvPr id="142" name="ÍNDICE"/>
          <p:cNvSpPr txBox="1"/>
          <p:nvPr/>
        </p:nvSpPr>
        <p:spPr>
          <a:xfrm>
            <a:off x="616573" y="627931"/>
            <a:ext cx="6234959" cy="1456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r>
              <a:rPr lang="pt-PT" sz="4400" dirty="0" err="1">
                <a:solidFill>
                  <a:srgbClr val="7CB5B4"/>
                </a:solidFill>
              </a:rPr>
              <a:t>Filezila</a:t>
            </a:r>
            <a:r>
              <a:rPr lang="pt-PT" sz="4400" dirty="0">
                <a:solidFill>
                  <a:srgbClr val="7CB5B4"/>
                </a:solidFill>
              </a:rPr>
              <a:t> e website</a:t>
            </a:r>
          </a:p>
          <a:p>
            <a:endParaRPr lang="pt-PT" sz="4400" dirty="0">
              <a:solidFill>
                <a:srgbClr val="7CB5B4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CF67254-8157-B18D-C430-E2DF1B21688F}"/>
              </a:ext>
            </a:extLst>
          </p:cNvPr>
          <p:cNvSpPr txBox="1"/>
          <p:nvPr/>
        </p:nvSpPr>
        <p:spPr>
          <a:xfrm>
            <a:off x="1174800" y="2217621"/>
            <a:ext cx="7680628" cy="20723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Ir ver os sites criados pelos alunos dos anos letivos anteriores e copiar os comandos, mudar nome turma cor, criar um blogue e colocar o link nos comandos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88919BE-6EDB-44F7-9181-EB5BD9CB96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" r="2087" b="6043"/>
          <a:stretch/>
        </p:blipFill>
        <p:spPr>
          <a:xfrm>
            <a:off x="1174800" y="4302416"/>
            <a:ext cx="10469851" cy="538965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58FF6992-AF65-4DDD-8F93-7A2073CC37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122" y="1557808"/>
            <a:ext cx="8883889" cy="4683966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8EEC078F-4C5D-4039-9AED-0BE03CEB98B5}"/>
              </a:ext>
            </a:extLst>
          </p:cNvPr>
          <p:cNvSpPr txBox="1"/>
          <p:nvPr/>
        </p:nvSpPr>
        <p:spPr>
          <a:xfrm>
            <a:off x="18855496" y="1557808"/>
            <a:ext cx="5082209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Instalar o </a:t>
            </a:r>
            <a:r>
              <a:rPr kumimoji="0" lang="pt-PT" sz="3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brackets</a:t>
            </a:r>
            <a:r>
              <a:rPr kumimoji="0" lang="pt-PT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, não esquecer de guardar em índex.html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CC9A0F5-69AF-4362-A1D8-A8727236D5D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5" r="593" b="7496"/>
          <a:stretch/>
        </p:blipFill>
        <p:spPr>
          <a:xfrm>
            <a:off x="10062510" y="5976277"/>
            <a:ext cx="10788693" cy="508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35896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Agrupar"/>
          <p:cNvGrpSpPr/>
          <p:nvPr/>
        </p:nvGrpSpPr>
        <p:grpSpPr>
          <a:xfrm>
            <a:off x="253667" y="11778500"/>
            <a:ext cx="24026918" cy="1919033"/>
            <a:chOff x="0" y="0"/>
            <a:chExt cx="24026918" cy="1919031"/>
          </a:xfrm>
        </p:grpSpPr>
        <p:sp>
          <p:nvSpPr>
            <p:cNvPr id="136" name="Linha"/>
            <p:cNvSpPr/>
            <p:nvPr/>
          </p:nvSpPr>
          <p:spPr>
            <a:xfrm>
              <a:off x="0" y="0"/>
              <a:ext cx="23876667" cy="0"/>
            </a:xfrm>
            <a:prstGeom prst="line">
              <a:avLst/>
            </a:prstGeom>
            <a:noFill/>
            <a:ln w="254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pic>
          <p:nvPicPr>
            <p:cNvPr id="137" name="Logotipo_Faculdade Arquitetura_UL_alta resoluá∆o_ white letters.jpg" descr="Logotipo_Faculdade Arquitetura_UL_alta resoluá∆o_ white letter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5283" y="154551"/>
              <a:ext cx="3493172" cy="1674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8" name="ULISBOA.jpg" descr="ULISBO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67" y="64830"/>
              <a:ext cx="5080001" cy="1854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9" name="MGeG"/>
            <p:cNvSpPr txBox="1"/>
            <p:nvPr/>
          </p:nvSpPr>
          <p:spPr>
            <a:xfrm>
              <a:off x="10281270" y="258655"/>
              <a:ext cx="5861918" cy="15706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165100" dist="107197" dir="2700000" rotWithShape="0">
                <a:srgbClr val="000000">
                  <a:alpha val="498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defTabSz="817244">
                <a:defRPr sz="10791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GB" sz="8000" dirty="0"/>
                <a:t>Re. Dig.</a:t>
              </a:r>
              <a:endParaRPr sz="8000" dirty="0"/>
            </a:p>
          </p:txBody>
        </p:sp>
        <p:sp>
          <p:nvSpPr>
            <p:cNvPr id="140" name="Mestrado Integrado em Arquitectura…"/>
            <p:cNvSpPr txBox="1"/>
            <p:nvPr/>
          </p:nvSpPr>
          <p:spPr>
            <a:xfrm>
              <a:off x="17465285" y="248138"/>
              <a:ext cx="6561633" cy="14875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/>
                <a:t>Mestrado</a:t>
              </a:r>
              <a:r>
                <a:rPr dirty="0"/>
                <a:t> </a:t>
              </a:r>
              <a:r>
                <a:rPr dirty="0" err="1"/>
                <a:t>Integrado</a:t>
              </a:r>
              <a:r>
                <a:rPr dirty="0"/>
                <a:t> </a:t>
              </a:r>
              <a:r>
                <a:rPr dirty="0" err="1"/>
                <a:t>em</a:t>
              </a:r>
              <a:r>
                <a:rPr dirty="0"/>
                <a:t> </a:t>
              </a:r>
              <a:r>
                <a:rPr dirty="0" err="1"/>
                <a:t>Arquitectura</a:t>
              </a:r>
              <a:endParaRPr dirty="0"/>
            </a:p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/>
                <a:t>Ano</a:t>
              </a:r>
              <a:r>
                <a:rPr dirty="0"/>
                <a:t> </a:t>
              </a:r>
              <a:r>
                <a:rPr dirty="0" err="1"/>
                <a:t>Lectivo</a:t>
              </a:r>
              <a:r>
                <a:rPr dirty="0"/>
                <a:t> 202</a:t>
              </a:r>
              <a:r>
                <a:rPr lang="en-GB" dirty="0"/>
                <a:t>3</a:t>
              </a:r>
              <a:r>
                <a:rPr dirty="0"/>
                <a:t>-202</a:t>
              </a:r>
              <a:r>
                <a:rPr lang="en-GB" dirty="0"/>
                <a:t>4</a:t>
              </a:r>
              <a:r>
                <a:rPr dirty="0"/>
                <a:t> 1º </a:t>
              </a:r>
              <a:r>
                <a:rPr dirty="0" err="1"/>
                <a:t>Semestre</a:t>
              </a:r>
              <a:endParaRPr dirty="0"/>
            </a:p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/>
                <a:t>Docente</a:t>
              </a:r>
              <a:r>
                <a:rPr dirty="0"/>
                <a:t> - Nuno Alão              </a:t>
              </a:r>
              <a:r>
                <a:rPr lang="en-GB" dirty="0"/>
                <a:t>2</a:t>
              </a:r>
              <a:r>
                <a:rPr dirty="0"/>
                <a:t>º </a:t>
              </a:r>
              <a:r>
                <a:rPr dirty="0" err="1"/>
                <a:t>Ano</a:t>
              </a:r>
              <a:r>
                <a:rPr dirty="0"/>
                <a:t>  </a:t>
              </a:r>
            </a:p>
          </p:txBody>
        </p:sp>
      </p:grpSp>
      <p:sp>
        <p:nvSpPr>
          <p:cNvPr id="142" name="ÍNDICE"/>
          <p:cNvSpPr txBox="1"/>
          <p:nvPr/>
        </p:nvSpPr>
        <p:spPr>
          <a:xfrm>
            <a:off x="1674536" y="633555"/>
            <a:ext cx="5881296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r>
              <a:rPr lang="pt-PT" sz="4000" dirty="0">
                <a:solidFill>
                  <a:srgbClr val="7CB5B4"/>
                </a:solidFill>
              </a:rPr>
              <a:t>FILEZILA E WEBSITE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ED6E6BD-DB00-4BD7-BC41-8EFC8E64E7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2" t="240" r="17547" b="5612"/>
          <a:stretch/>
        </p:blipFill>
        <p:spPr>
          <a:xfrm>
            <a:off x="1365714" y="1990837"/>
            <a:ext cx="7940842" cy="6473592"/>
          </a:xfrm>
          <a:prstGeom prst="rect">
            <a:avLst/>
          </a:prstGeom>
        </p:spPr>
      </p:pic>
      <p:cxnSp>
        <p:nvCxnSpPr>
          <p:cNvPr id="6" name="Conexão reta 5">
            <a:extLst>
              <a:ext uri="{FF2B5EF4-FFF2-40B4-BE49-F238E27FC236}">
                <a16:creationId xmlns:a16="http://schemas.microsoft.com/office/drawing/2014/main" id="{9AB0577F-BC2D-4E72-B542-7082983656C0}"/>
              </a:ext>
            </a:extLst>
          </p:cNvPr>
          <p:cNvCxnSpPr>
            <a:cxnSpLocks/>
          </p:cNvCxnSpPr>
          <p:nvPr/>
        </p:nvCxnSpPr>
        <p:spPr>
          <a:xfrm>
            <a:off x="5438042" y="4523874"/>
            <a:ext cx="146808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exão reta 9">
            <a:extLst>
              <a:ext uri="{FF2B5EF4-FFF2-40B4-BE49-F238E27FC236}">
                <a16:creationId xmlns:a16="http://schemas.microsoft.com/office/drawing/2014/main" id="{30FED92C-5CDB-43C0-9ADD-B2C7A0D984CE}"/>
              </a:ext>
            </a:extLst>
          </p:cNvPr>
          <p:cNvCxnSpPr>
            <a:cxnSpLocks/>
          </p:cNvCxnSpPr>
          <p:nvPr/>
        </p:nvCxnSpPr>
        <p:spPr>
          <a:xfrm>
            <a:off x="6906126" y="4106008"/>
            <a:ext cx="0" cy="417866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Conexão reta 15">
            <a:extLst>
              <a:ext uri="{FF2B5EF4-FFF2-40B4-BE49-F238E27FC236}">
                <a16:creationId xmlns:a16="http://schemas.microsoft.com/office/drawing/2014/main" id="{4BEBF3CD-82BF-45C2-840E-CE1331C17078}"/>
              </a:ext>
            </a:extLst>
          </p:cNvPr>
          <p:cNvCxnSpPr>
            <a:cxnSpLocks/>
          </p:cNvCxnSpPr>
          <p:nvPr/>
        </p:nvCxnSpPr>
        <p:spPr>
          <a:xfrm flipH="1">
            <a:off x="5424854" y="4106008"/>
            <a:ext cx="1481272" cy="0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Conexão reta 18">
            <a:extLst>
              <a:ext uri="{FF2B5EF4-FFF2-40B4-BE49-F238E27FC236}">
                <a16:creationId xmlns:a16="http://schemas.microsoft.com/office/drawing/2014/main" id="{1556A3A5-3399-4725-AD44-6240B302B75E}"/>
              </a:ext>
            </a:extLst>
          </p:cNvPr>
          <p:cNvCxnSpPr>
            <a:cxnSpLocks/>
          </p:cNvCxnSpPr>
          <p:nvPr/>
        </p:nvCxnSpPr>
        <p:spPr>
          <a:xfrm>
            <a:off x="5438042" y="4106008"/>
            <a:ext cx="0" cy="417866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Conexão reta unidirecional 24">
            <a:extLst>
              <a:ext uri="{FF2B5EF4-FFF2-40B4-BE49-F238E27FC236}">
                <a16:creationId xmlns:a16="http://schemas.microsoft.com/office/drawing/2014/main" id="{7D079334-3C3A-4990-ACB3-5AACFAF0E148}"/>
              </a:ext>
            </a:extLst>
          </p:cNvPr>
          <p:cNvCxnSpPr/>
          <p:nvPr/>
        </p:nvCxnSpPr>
        <p:spPr>
          <a:xfrm flipV="1">
            <a:off x="7213600" y="2551289"/>
            <a:ext cx="3321337" cy="17836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8257EE15-CE59-46E3-BEDB-8FB9F0A6DE04}"/>
              </a:ext>
            </a:extLst>
          </p:cNvPr>
          <p:cNvSpPr txBox="1"/>
          <p:nvPr/>
        </p:nvSpPr>
        <p:spPr>
          <a:xfrm>
            <a:off x="9614029" y="2073271"/>
            <a:ext cx="9731590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Criar uma pasta chamada </a:t>
            </a:r>
            <a:r>
              <a:rPr kumimoji="0" lang="pt-PT" sz="3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Public_html</a:t>
            </a:r>
            <a:endParaRPr kumimoji="0" lang="pt-PT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843515F1-AC1B-4330-9CA9-FDB8D3AED171}"/>
              </a:ext>
            </a:extLst>
          </p:cNvPr>
          <p:cNvSpPr txBox="1"/>
          <p:nvPr/>
        </p:nvSpPr>
        <p:spPr>
          <a:xfrm>
            <a:off x="11285929" y="3036287"/>
            <a:ext cx="10893287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Colocar nesta pasta o website que criamos juntamente com os ficheiros, só da para aceder ao </a:t>
            </a:r>
            <a:r>
              <a:rPr kumimoji="0" lang="pt-PT" sz="3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filezila</a:t>
            </a:r>
            <a:r>
              <a:rPr kumimoji="0" lang="pt-PT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com a net na faculdade, ir ao cifa 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6F8911EB-0584-414D-8B66-B36779320424}"/>
              </a:ext>
            </a:extLst>
          </p:cNvPr>
          <p:cNvSpPr txBox="1"/>
          <p:nvPr/>
        </p:nvSpPr>
        <p:spPr>
          <a:xfrm>
            <a:off x="11316470" y="6515177"/>
            <a:ext cx="5080385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3000" b="0" i="0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Para aceder: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3000" b="0" i="0" u="none" strike="noStrike" cap="none" spc="0" normalizeH="0" baseline="0" dirty="0">
                <a:ln>
                  <a:noFill/>
                </a:ln>
                <a:solidFill>
                  <a:srgbClr val="7CB5B4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ftp.fa.ulisboa.pt</a:t>
            </a:r>
            <a:endParaRPr kumimoji="0" lang="pt-PT" sz="3000" b="0" i="0" u="none" strike="noStrike" cap="none" spc="0" normalizeH="0" baseline="0" dirty="0">
              <a:ln>
                <a:noFill/>
              </a:ln>
              <a:solidFill>
                <a:srgbClr val="7CB5B4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b="0" dirty="0"/>
              <a:t>Número mecanográfico 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Palavra passe do moodle</a:t>
            </a:r>
          </a:p>
        </p:txBody>
      </p:sp>
    </p:spTree>
    <p:extLst>
      <p:ext uri="{BB962C8B-B14F-4D97-AF65-F5344CB8AC3E}">
        <p14:creationId xmlns:p14="http://schemas.microsoft.com/office/powerpoint/2010/main" val="351839928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Agrupar"/>
          <p:cNvGrpSpPr/>
          <p:nvPr/>
        </p:nvGrpSpPr>
        <p:grpSpPr>
          <a:xfrm>
            <a:off x="253667" y="11778500"/>
            <a:ext cx="24026918" cy="1919033"/>
            <a:chOff x="0" y="0"/>
            <a:chExt cx="24026918" cy="1919031"/>
          </a:xfrm>
        </p:grpSpPr>
        <p:sp>
          <p:nvSpPr>
            <p:cNvPr id="136" name="Linha"/>
            <p:cNvSpPr/>
            <p:nvPr/>
          </p:nvSpPr>
          <p:spPr>
            <a:xfrm>
              <a:off x="0" y="0"/>
              <a:ext cx="23876667" cy="0"/>
            </a:xfrm>
            <a:prstGeom prst="line">
              <a:avLst/>
            </a:prstGeom>
            <a:noFill/>
            <a:ln w="254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pic>
          <p:nvPicPr>
            <p:cNvPr id="137" name="Logotipo_Faculdade Arquitetura_UL_alta resoluá∆o_ white letters.jpg" descr="Logotipo_Faculdade Arquitetura_UL_alta resoluá∆o_ white letter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5283" y="154551"/>
              <a:ext cx="3493172" cy="1674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8" name="ULISBOA.jpg" descr="ULISBO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67" y="64830"/>
              <a:ext cx="5080001" cy="1854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9" name="MGeG"/>
            <p:cNvSpPr txBox="1"/>
            <p:nvPr/>
          </p:nvSpPr>
          <p:spPr>
            <a:xfrm>
              <a:off x="10281270" y="258655"/>
              <a:ext cx="5861918" cy="15706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165100" dist="107197" dir="2700000" rotWithShape="0">
                <a:srgbClr val="000000">
                  <a:alpha val="498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defTabSz="817244">
                <a:defRPr sz="10791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GB" sz="8000" dirty="0"/>
                <a:t>Re. Dig.</a:t>
              </a:r>
              <a:endParaRPr sz="8000" dirty="0"/>
            </a:p>
          </p:txBody>
        </p:sp>
        <p:sp>
          <p:nvSpPr>
            <p:cNvPr id="140" name="Mestrado Integrado em Arquitectura…"/>
            <p:cNvSpPr txBox="1"/>
            <p:nvPr/>
          </p:nvSpPr>
          <p:spPr>
            <a:xfrm>
              <a:off x="17465285" y="248138"/>
              <a:ext cx="6561633" cy="14875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/>
                <a:t>Mestrado</a:t>
              </a:r>
              <a:r>
                <a:rPr dirty="0"/>
                <a:t> </a:t>
              </a:r>
              <a:r>
                <a:rPr dirty="0" err="1"/>
                <a:t>Integrado</a:t>
              </a:r>
              <a:r>
                <a:rPr dirty="0"/>
                <a:t> </a:t>
              </a:r>
              <a:r>
                <a:rPr dirty="0" err="1"/>
                <a:t>em</a:t>
              </a:r>
              <a:r>
                <a:rPr dirty="0"/>
                <a:t> </a:t>
              </a:r>
              <a:r>
                <a:rPr dirty="0" err="1"/>
                <a:t>Arquitectura</a:t>
              </a:r>
              <a:endParaRPr dirty="0"/>
            </a:p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/>
                <a:t>Ano</a:t>
              </a:r>
              <a:r>
                <a:rPr dirty="0"/>
                <a:t> </a:t>
              </a:r>
              <a:r>
                <a:rPr dirty="0" err="1"/>
                <a:t>Lectivo</a:t>
              </a:r>
              <a:r>
                <a:rPr dirty="0"/>
                <a:t> 202</a:t>
              </a:r>
              <a:r>
                <a:rPr lang="en-GB" dirty="0"/>
                <a:t>3</a:t>
              </a:r>
              <a:r>
                <a:rPr dirty="0"/>
                <a:t>-202</a:t>
              </a:r>
              <a:r>
                <a:rPr lang="en-GB" dirty="0"/>
                <a:t>4</a:t>
              </a:r>
              <a:r>
                <a:rPr dirty="0"/>
                <a:t> 1º </a:t>
              </a:r>
              <a:r>
                <a:rPr dirty="0" err="1"/>
                <a:t>Semestre</a:t>
              </a:r>
              <a:endParaRPr dirty="0"/>
            </a:p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/>
                <a:t>Docente</a:t>
              </a:r>
              <a:r>
                <a:rPr dirty="0"/>
                <a:t> - Nuno Alão              </a:t>
              </a:r>
              <a:r>
                <a:rPr lang="en-GB" dirty="0"/>
                <a:t>2</a:t>
              </a:r>
              <a:r>
                <a:rPr dirty="0"/>
                <a:t>º </a:t>
              </a:r>
              <a:r>
                <a:rPr dirty="0" err="1"/>
                <a:t>Ano</a:t>
              </a:r>
              <a:r>
                <a:rPr dirty="0"/>
                <a:t>  </a:t>
              </a:r>
            </a:p>
          </p:txBody>
        </p:sp>
      </p:grpSp>
      <p:sp>
        <p:nvSpPr>
          <p:cNvPr id="142" name="ÍNDICE"/>
          <p:cNvSpPr txBox="1"/>
          <p:nvPr/>
        </p:nvSpPr>
        <p:spPr>
          <a:xfrm>
            <a:off x="616573" y="989531"/>
            <a:ext cx="6234959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r>
              <a:rPr lang="pt-PT" sz="4400" dirty="0">
                <a:solidFill>
                  <a:srgbClr val="7CB5B4"/>
                </a:solidFill>
              </a:rPr>
              <a:t>Comandos</a:t>
            </a:r>
          </a:p>
          <a:p>
            <a:endParaRPr lang="pt-PT" sz="4400" dirty="0">
              <a:solidFill>
                <a:srgbClr val="7CB5B4"/>
              </a:solidFill>
            </a:endParaRPr>
          </a:p>
          <a:p>
            <a:endParaRPr lang="pt-PT" sz="4400" dirty="0">
              <a:solidFill>
                <a:srgbClr val="7CB5B4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CF67254-8157-B18D-C430-E2DF1B21688F}"/>
              </a:ext>
            </a:extLst>
          </p:cNvPr>
          <p:cNvSpPr txBox="1"/>
          <p:nvPr/>
        </p:nvSpPr>
        <p:spPr>
          <a:xfrm>
            <a:off x="1873996" y="2343277"/>
            <a:ext cx="7680628" cy="10443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L- </a:t>
            </a:r>
            <a:r>
              <a:rPr kumimoji="0" lang="pt-PT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line</a:t>
            </a:r>
            <a:endParaRPr kumimoji="0" lang="pt-PT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PL-</a:t>
            </a:r>
            <a:r>
              <a:rPr kumimoji="0" lang="pt-PT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pol</a:t>
            </a:r>
            <a:r>
              <a:rPr lang="pt-PT" sz="3200" b="0" dirty="0" err="1">
                <a:latin typeface="Arial" panose="020B0604020202020204" pitchFamily="34" charset="0"/>
                <a:cs typeface="Arial" panose="020B0604020202020204" pitchFamily="34" charset="0"/>
              </a:rPr>
              <a:t>yline</a:t>
            </a:r>
            <a:endParaRPr lang="pt-PT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T-texto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sz="3200" b="0" dirty="0"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pt-PT" sz="3200" b="0" dirty="0" err="1">
                <a:latin typeface="Arial" panose="020B0604020202020204" pitchFamily="34" charset="0"/>
                <a:cs typeface="Arial" panose="020B0604020202020204" pitchFamily="34" charset="0"/>
              </a:rPr>
              <a:t>erase</a:t>
            </a:r>
            <a:endParaRPr lang="pt-PT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M-move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sz="3200" b="0" dirty="0" err="1">
                <a:latin typeface="Arial" panose="020B0604020202020204" pitchFamily="34" charset="0"/>
                <a:cs typeface="Arial" panose="020B0604020202020204" pitchFamily="34" charset="0"/>
              </a:rPr>
              <a:t>DI-dist</a:t>
            </a:r>
            <a:endParaRPr lang="pt-PT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CL-</a:t>
            </a:r>
            <a:r>
              <a:rPr kumimoji="0" lang="pt-PT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clos</a:t>
            </a:r>
            <a:r>
              <a:rPr lang="pt-PT" sz="3200" b="0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pt-PT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CO-copy</a:t>
            </a:r>
            <a:endParaRPr kumimoji="0" lang="pt-PT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sz="3200" b="0" dirty="0">
                <a:latin typeface="Arial" panose="020B0604020202020204" pitchFamily="34" charset="0"/>
                <a:cs typeface="Arial" panose="020B0604020202020204" pitchFamily="34" charset="0"/>
              </a:rPr>
              <a:t>RO-</a:t>
            </a:r>
            <a:r>
              <a:rPr lang="pt-PT" sz="3200" b="0" dirty="0" err="1">
                <a:latin typeface="Arial" panose="020B0604020202020204" pitchFamily="34" charset="0"/>
                <a:cs typeface="Arial" panose="020B0604020202020204" pitchFamily="34" charset="0"/>
              </a:rPr>
              <a:t>rotate</a:t>
            </a:r>
            <a:endParaRPr lang="pt-PT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sz="3200" b="0" dirty="0">
                <a:latin typeface="Arial" panose="020B0604020202020204" pitchFamily="34" charset="0"/>
                <a:cs typeface="Arial" panose="020B0604020202020204" pitchFamily="34" charset="0"/>
              </a:rPr>
              <a:t>H-</a:t>
            </a:r>
            <a:r>
              <a:rPr lang="pt-PT" sz="3200" b="0" dirty="0" err="1">
                <a:latin typeface="Arial" panose="020B0604020202020204" pitchFamily="34" charset="0"/>
                <a:cs typeface="Arial" panose="020B0604020202020204" pitchFamily="34" charset="0"/>
              </a:rPr>
              <a:t>hatch</a:t>
            </a:r>
            <a:endParaRPr lang="pt-PT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sz="3200" b="0" dirty="0">
                <a:latin typeface="Arial" panose="020B0604020202020204" pitchFamily="34" charset="0"/>
                <a:cs typeface="Arial" panose="020B0604020202020204" pitchFamily="34" charset="0"/>
              </a:rPr>
              <a:t>MI-</a:t>
            </a:r>
            <a:r>
              <a:rPr lang="pt-PT" sz="3200" b="0" dirty="0" err="1">
                <a:latin typeface="Arial" panose="020B0604020202020204" pitchFamily="34" charset="0"/>
                <a:cs typeface="Arial" panose="020B0604020202020204" pitchFamily="34" charset="0"/>
              </a:rPr>
              <a:t>mirror</a:t>
            </a:r>
            <a:endParaRPr lang="pt-PT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sz="3200" b="0" dirty="0" err="1">
                <a:latin typeface="Arial" panose="020B0604020202020204" pitchFamily="34" charset="0"/>
                <a:cs typeface="Arial" panose="020B0604020202020204" pitchFamily="34" charset="0"/>
              </a:rPr>
              <a:t>EX-extender</a:t>
            </a:r>
            <a:endParaRPr lang="pt-PT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sz="3200" b="0" dirty="0">
                <a:latin typeface="Arial" panose="020B0604020202020204" pitchFamily="34" charset="0"/>
                <a:cs typeface="Arial" panose="020B0604020202020204" pitchFamily="34" charset="0"/>
              </a:rPr>
              <a:t>SC-</a:t>
            </a:r>
            <a:r>
              <a:rPr lang="pt-PT" sz="3200" b="0" dirty="0" err="1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endParaRPr lang="pt-PT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sz="3200" b="0" dirty="0">
                <a:latin typeface="Arial" panose="020B0604020202020204" pitchFamily="34" charset="0"/>
                <a:cs typeface="Arial" panose="020B0604020202020204" pitchFamily="34" charset="0"/>
              </a:rPr>
              <a:t>G-</a:t>
            </a:r>
            <a:r>
              <a:rPr lang="pt-PT" sz="3200" b="0" dirty="0" err="1"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endParaRPr lang="pt-PT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sz="3200" b="0" dirty="0">
                <a:latin typeface="Arial" panose="020B0604020202020204" pitchFamily="34" charset="0"/>
                <a:cs typeface="Arial" panose="020B0604020202020204" pitchFamily="34" charset="0"/>
              </a:rPr>
              <a:t>UN-</a:t>
            </a:r>
            <a:r>
              <a:rPr lang="pt-PT" sz="3200" b="0" dirty="0" err="1">
                <a:latin typeface="Arial" panose="020B0604020202020204" pitchFamily="34" charset="0"/>
                <a:cs typeface="Arial" panose="020B0604020202020204" pitchFamily="34" charset="0"/>
              </a:rPr>
              <a:t>ungroup</a:t>
            </a:r>
            <a:endParaRPr lang="pt-PT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sz="3200" b="0" dirty="0">
                <a:latin typeface="Arial" panose="020B0604020202020204" pitchFamily="34" charset="0"/>
                <a:cs typeface="Arial" panose="020B0604020202020204" pitchFamily="34" charset="0"/>
              </a:rPr>
              <a:t>T-texto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sz="3200" b="0" dirty="0">
                <a:latin typeface="Arial" panose="020B0604020202020204" pitchFamily="34" charset="0"/>
                <a:cs typeface="Arial" panose="020B0604020202020204" pitchFamily="34" charset="0"/>
              </a:rPr>
              <a:t>AL-</a:t>
            </a:r>
            <a:r>
              <a:rPr lang="pt-PT" sz="3200" b="0" dirty="0" err="1">
                <a:latin typeface="Arial" panose="020B0604020202020204" pitchFamily="34" charset="0"/>
                <a:cs typeface="Arial" panose="020B0604020202020204" pitchFamily="34" charset="0"/>
              </a:rPr>
              <a:t>align</a:t>
            </a:r>
            <a:endParaRPr lang="pt-PT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PT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PT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PT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3499C1-A0B4-C161-6820-68622BF402D4}"/>
              </a:ext>
            </a:extLst>
          </p:cNvPr>
          <p:cNvSpPr txBox="1"/>
          <p:nvPr/>
        </p:nvSpPr>
        <p:spPr>
          <a:xfrm>
            <a:off x="12458446" y="2142908"/>
            <a:ext cx="8541322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2400" b="0" i="0" strike="noStrike" cap="none" spc="0" normalizeH="0" baseline="0" dirty="0">
              <a:ln>
                <a:noFill/>
              </a:ln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2400" b="0" i="0" strike="noStrike" cap="none" spc="0" normalizeH="0" baseline="0" dirty="0">
              <a:ln>
                <a:noFill/>
              </a:ln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2400" b="0" i="0" strike="noStrike" cap="none" spc="0" normalizeH="0" baseline="0" dirty="0">
                <a:ln>
                  <a:noFill/>
                </a:ln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89FD3C2-B6A1-4982-A495-CC029F7484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302" y="2310703"/>
            <a:ext cx="3817951" cy="5387807"/>
          </a:xfrm>
          <a:prstGeom prst="rect">
            <a:avLst/>
          </a:prstGeom>
        </p:spPr>
      </p:pic>
      <p:cxnSp>
        <p:nvCxnSpPr>
          <p:cNvPr id="7" name="Conexão reta 6">
            <a:extLst>
              <a:ext uri="{FF2B5EF4-FFF2-40B4-BE49-F238E27FC236}">
                <a16:creationId xmlns:a16="http://schemas.microsoft.com/office/drawing/2014/main" id="{C212890C-B280-4444-8637-3054861AC563}"/>
              </a:ext>
            </a:extLst>
          </p:cNvPr>
          <p:cNvCxnSpPr>
            <a:cxnSpLocks/>
          </p:cNvCxnSpPr>
          <p:nvPr/>
        </p:nvCxnSpPr>
        <p:spPr>
          <a:xfrm flipH="1" flipV="1">
            <a:off x="19434748" y="5973579"/>
            <a:ext cx="1866275" cy="27878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Conexão reta 9">
            <a:extLst>
              <a:ext uri="{FF2B5EF4-FFF2-40B4-BE49-F238E27FC236}">
                <a16:creationId xmlns:a16="http://schemas.microsoft.com/office/drawing/2014/main" id="{91F61647-81D5-4171-8835-2975AC728893}"/>
              </a:ext>
            </a:extLst>
          </p:cNvPr>
          <p:cNvCxnSpPr/>
          <p:nvPr/>
        </p:nvCxnSpPr>
        <p:spPr>
          <a:xfrm>
            <a:off x="19344807" y="6182137"/>
            <a:ext cx="1956216" cy="0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Conexão reta 12">
            <a:extLst>
              <a:ext uri="{FF2B5EF4-FFF2-40B4-BE49-F238E27FC236}">
                <a16:creationId xmlns:a16="http://schemas.microsoft.com/office/drawing/2014/main" id="{1B929A2C-52DD-4F67-86E8-677779F9F6F2}"/>
              </a:ext>
            </a:extLst>
          </p:cNvPr>
          <p:cNvCxnSpPr>
            <a:cxnSpLocks/>
          </p:cNvCxnSpPr>
          <p:nvPr/>
        </p:nvCxnSpPr>
        <p:spPr>
          <a:xfrm>
            <a:off x="21301023" y="5973580"/>
            <a:ext cx="0" cy="208557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Conexão reta 19">
            <a:extLst>
              <a:ext uri="{FF2B5EF4-FFF2-40B4-BE49-F238E27FC236}">
                <a16:creationId xmlns:a16="http://schemas.microsoft.com/office/drawing/2014/main" id="{24FB9544-F9FB-4FA9-B951-A8E2576CD757}"/>
              </a:ext>
            </a:extLst>
          </p:cNvPr>
          <p:cNvCxnSpPr>
            <a:cxnSpLocks/>
          </p:cNvCxnSpPr>
          <p:nvPr/>
        </p:nvCxnSpPr>
        <p:spPr>
          <a:xfrm flipH="1">
            <a:off x="19344806" y="5973579"/>
            <a:ext cx="97437" cy="208558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Conexão reta unidirecional 22">
            <a:extLst>
              <a:ext uri="{FF2B5EF4-FFF2-40B4-BE49-F238E27FC236}">
                <a16:creationId xmlns:a16="http://schemas.microsoft.com/office/drawing/2014/main" id="{C03D63D3-E897-4A82-9C5D-AE9E83683652}"/>
              </a:ext>
            </a:extLst>
          </p:cNvPr>
          <p:cNvCxnSpPr/>
          <p:nvPr/>
        </p:nvCxnSpPr>
        <p:spPr>
          <a:xfrm flipH="1" flipV="1">
            <a:off x="17133757" y="3123449"/>
            <a:ext cx="1948722" cy="29544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07C0DB04-2C37-4BFA-8028-A620399FCD42}"/>
              </a:ext>
            </a:extLst>
          </p:cNvPr>
          <p:cNvSpPr txBox="1"/>
          <p:nvPr/>
        </p:nvSpPr>
        <p:spPr>
          <a:xfrm>
            <a:off x="14563955" y="2523415"/>
            <a:ext cx="4330303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b="0" dirty="0"/>
              <a:t>Usar este </a:t>
            </a:r>
            <a:r>
              <a:rPr lang="pt-PT" b="0" dirty="0" err="1"/>
              <a:t>template</a:t>
            </a:r>
            <a:endParaRPr kumimoji="0" lang="pt-PT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6C2A5821-ECA9-4601-890C-DF9842CF560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8" t="22225" r="37798"/>
          <a:stretch/>
        </p:blipFill>
        <p:spPr>
          <a:xfrm>
            <a:off x="10172057" y="2543276"/>
            <a:ext cx="3339143" cy="2428542"/>
          </a:xfrm>
          <a:prstGeom prst="rect">
            <a:avLst/>
          </a:prstGeom>
        </p:spPr>
      </p:pic>
      <p:sp>
        <p:nvSpPr>
          <p:cNvPr id="27" name="CaixaDeTexto 26">
            <a:extLst>
              <a:ext uri="{FF2B5EF4-FFF2-40B4-BE49-F238E27FC236}">
                <a16:creationId xmlns:a16="http://schemas.microsoft.com/office/drawing/2014/main" id="{7BFA37F0-E837-48DE-BB0C-4BD4223F0B5C}"/>
              </a:ext>
            </a:extLst>
          </p:cNvPr>
          <p:cNvSpPr txBox="1"/>
          <p:nvPr/>
        </p:nvSpPr>
        <p:spPr>
          <a:xfrm>
            <a:off x="13901001" y="4314149"/>
            <a:ext cx="3817951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Escrever o comando que queremos utilizar e </a:t>
            </a:r>
            <a:r>
              <a:rPr kumimoji="0" lang="pt-PT" sz="3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enter</a:t>
            </a:r>
            <a:endParaRPr kumimoji="0" lang="pt-PT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9" name="Conexão reta unidirecional 28">
            <a:extLst>
              <a:ext uri="{FF2B5EF4-FFF2-40B4-BE49-F238E27FC236}">
                <a16:creationId xmlns:a16="http://schemas.microsoft.com/office/drawing/2014/main" id="{7BF467E7-BFFF-480B-AC09-C11365BC488E}"/>
              </a:ext>
            </a:extLst>
          </p:cNvPr>
          <p:cNvCxnSpPr/>
          <p:nvPr/>
        </p:nvCxnSpPr>
        <p:spPr>
          <a:xfrm>
            <a:off x="13087796" y="3154204"/>
            <a:ext cx="996479" cy="8698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253014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m 30">
            <a:extLst>
              <a:ext uri="{FF2B5EF4-FFF2-40B4-BE49-F238E27FC236}">
                <a16:creationId xmlns:a16="http://schemas.microsoft.com/office/drawing/2014/main" id="{37BCF4B0-D5F5-47D7-A273-35E40C9A56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568" y="2403014"/>
            <a:ext cx="4449941" cy="4544701"/>
          </a:xfrm>
          <a:prstGeom prst="rect">
            <a:avLst/>
          </a:prstGeom>
        </p:spPr>
      </p:pic>
      <p:grpSp>
        <p:nvGrpSpPr>
          <p:cNvPr id="141" name="Agrupar"/>
          <p:cNvGrpSpPr/>
          <p:nvPr/>
        </p:nvGrpSpPr>
        <p:grpSpPr>
          <a:xfrm>
            <a:off x="253667" y="11778500"/>
            <a:ext cx="24026918" cy="1919033"/>
            <a:chOff x="0" y="0"/>
            <a:chExt cx="24026918" cy="1919031"/>
          </a:xfrm>
        </p:grpSpPr>
        <p:sp>
          <p:nvSpPr>
            <p:cNvPr id="136" name="Linha"/>
            <p:cNvSpPr/>
            <p:nvPr/>
          </p:nvSpPr>
          <p:spPr>
            <a:xfrm>
              <a:off x="0" y="0"/>
              <a:ext cx="23876667" cy="0"/>
            </a:xfrm>
            <a:prstGeom prst="line">
              <a:avLst/>
            </a:prstGeom>
            <a:noFill/>
            <a:ln w="254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pic>
          <p:nvPicPr>
            <p:cNvPr id="137" name="Logotipo_Faculdade Arquitetura_UL_alta resoluá∆o_ white letters.jpg" descr="Logotipo_Faculdade Arquitetura_UL_alta resoluá∆o_ white letters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5283" y="154551"/>
              <a:ext cx="3493172" cy="1674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8" name="ULISBOA.jpg" descr="ULISBOA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67" y="64830"/>
              <a:ext cx="5080001" cy="1854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9" name="MGeG"/>
            <p:cNvSpPr txBox="1"/>
            <p:nvPr/>
          </p:nvSpPr>
          <p:spPr>
            <a:xfrm>
              <a:off x="10281270" y="258655"/>
              <a:ext cx="5861918" cy="15706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165100" dist="107197" dir="2700000" rotWithShape="0">
                <a:srgbClr val="000000">
                  <a:alpha val="498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defTabSz="817244">
                <a:defRPr sz="10791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GB" sz="8000" dirty="0"/>
                <a:t>Re. Dig.</a:t>
              </a:r>
              <a:endParaRPr sz="8000" dirty="0"/>
            </a:p>
          </p:txBody>
        </p:sp>
        <p:sp>
          <p:nvSpPr>
            <p:cNvPr id="140" name="Mestrado Integrado em Arquitectura…"/>
            <p:cNvSpPr txBox="1"/>
            <p:nvPr/>
          </p:nvSpPr>
          <p:spPr>
            <a:xfrm>
              <a:off x="17465285" y="248138"/>
              <a:ext cx="6561633" cy="14875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/>
                <a:t>Mestrado</a:t>
              </a:r>
              <a:r>
                <a:rPr dirty="0"/>
                <a:t> </a:t>
              </a:r>
              <a:r>
                <a:rPr dirty="0" err="1"/>
                <a:t>Integrado</a:t>
              </a:r>
              <a:r>
                <a:rPr dirty="0"/>
                <a:t> </a:t>
              </a:r>
              <a:r>
                <a:rPr dirty="0" err="1"/>
                <a:t>em</a:t>
              </a:r>
              <a:r>
                <a:rPr dirty="0"/>
                <a:t> </a:t>
              </a:r>
              <a:r>
                <a:rPr dirty="0" err="1"/>
                <a:t>Arquitectura</a:t>
              </a:r>
              <a:endParaRPr dirty="0"/>
            </a:p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/>
                <a:t>Ano</a:t>
              </a:r>
              <a:r>
                <a:rPr dirty="0"/>
                <a:t> </a:t>
              </a:r>
              <a:r>
                <a:rPr dirty="0" err="1"/>
                <a:t>Lectivo</a:t>
              </a:r>
              <a:r>
                <a:rPr dirty="0"/>
                <a:t> 202</a:t>
              </a:r>
              <a:r>
                <a:rPr lang="en-GB" dirty="0"/>
                <a:t>3</a:t>
              </a:r>
              <a:r>
                <a:rPr dirty="0"/>
                <a:t>-202</a:t>
              </a:r>
              <a:r>
                <a:rPr lang="en-GB" dirty="0"/>
                <a:t>4</a:t>
              </a:r>
              <a:r>
                <a:rPr dirty="0"/>
                <a:t> 1º </a:t>
              </a:r>
              <a:r>
                <a:rPr dirty="0" err="1"/>
                <a:t>Semestre</a:t>
              </a:r>
              <a:endParaRPr dirty="0"/>
            </a:p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/>
                <a:t>Docente</a:t>
              </a:r>
              <a:r>
                <a:rPr dirty="0"/>
                <a:t> - Nuno Alão              </a:t>
              </a:r>
              <a:r>
                <a:rPr lang="en-GB" dirty="0"/>
                <a:t>2</a:t>
              </a:r>
              <a:r>
                <a:rPr dirty="0"/>
                <a:t>º </a:t>
              </a:r>
              <a:r>
                <a:rPr dirty="0" err="1"/>
                <a:t>Ano</a:t>
              </a:r>
              <a:r>
                <a:rPr dirty="0"/>
                <a:t>  </a:t>
              </a:r>
            </a:p>
          </p:txBody>
        </p:sp>
      </p:grpSp>
      <p:sp>
        <p:nvSpPr>
          <p:cNvPr id="142" name="ÍNDICE"/>
          <p:cNvSpPr txBox="1"/>
          <p:nvPr/>
        </p:nvSpPr>
        <p:spPr>
          <a:xfrm>
            <a:off x="1313490" y="785295"/>
            <a:ext cx="8045289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r>
              <a:rPr lang="pt-PT" sz="4400" dirty="0">
                <a:solidFill>
                  <a:srgbClr val="7CB5B4"/>
                </a:solidFill>
              </a:rPr>
              <a:t>Construção de polígonos 2D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CF67254-8157-B18D-C430-E2DF1B21688F}"/>
              </a:ext>
            </a:extLst>
          </p:cNvPr>
          <p:cNvSpPr txBox="1"/>
          <p:nvPr/>
        </p:nvSpPr>
        <p:spPr>
          <a:xfrm>
            <a:off x="1529150" y="6324325"/>
            <a:ext cx="768062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PT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PT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3499C1-A0B4-C161-6820-68622BF402D4}"/>
              </a:ext>
            </a:extLst>
          </p:cNvPr>
          <p:cNvSpPr txBox="1"/>
          <p:nvPr/>
        </p:nvSpPr>
        <p:spPr>
          <a:xfrm>
            <a:off x="12458446" y="2142908"/>
            <a:ext cx="8541322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2400" b="0" i="0" strike="noStrike" cap="none" spc="0" normalizeH="0" baseline="0" dirty="0">
              <a:ln>
                <a:noFill/>
              </a:ln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2400" b="0" i="0" strike="noStrike" cap="none" spc="0" normalizeH="0" baseline="0" dirty="0">
              <a:ln>
                <a:noFill/>
              </a:ln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2400" b="0" i="0" strike="noStrike" cap="none" spc="0" normalizeH="0" baseline="0" dirty="0">
                <a:ln>
                  <a:noFill/>
                </a:ln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DEAB882-531B-421E-A3A5-F62BDF6A0A43}"/>
              </a:ext>
            </a:extLst>
          </p:cNvPr>
          <p:cNvSpPr txBox="1"/>
          <p:nvPr/>
        </p:nvSpPr>
        <p:spPr>
          <a:xfrm>
            <a:off x="1873522" y="5476160"/>
            <a:ext cx="3423978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sz="1800" dirty="0">
                <a:solidFill>
                  <a:schemeClr val="bg1"/>
                </a:solidFill>
              </a:rPr>
              <a:t>#10</a:t>
            </a:r>
            <a:endParaRPr kumimoji="0" lang="pt-PT" sz="1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9B0952C-1A72-4C87-828B-6A7C99ECC506}"/>
              </a:ext>
            </a:extLst>
          </p:cNvPr>
          <p:cNvSpPr txBox="1"/>
          <p:nvPr/>
        </p:nvSpPr>
        <p:spPr>
          <a:xfrm>
            <a:off x="2839990" y="4510322"/>
            <a:ext cx="432772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sz="1800" dirty="0">
                <a:solidFill>
                  <a:schemeClr val="bg1"/>
                </a:solidFill>
              </a:rPr>
              <a:t>@10&lt;72</a:t>
            </a:r>
            <a:endParaRPr kumimoji="0" lang="pt-PT" sz="1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0FDD87D-4B89-467B-A8C9-5ADABA34768E}"/>
              </a:ext>
            </a:extLst>
          </p:cNvPr>
          <p:cNvSpPr txBox="1"/>
          <p:nvPr/>
        </p:nvSpPr>
        <p:spPr>
          <a:xfrm>
            <a:off x="2437111" y="3076524"/>
            <a:ext cx="4558271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1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@10&lt;144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EC8F923D-DC95-4693-9DE5-6CF9DD46CC52}"/>
              </a:ext>
            </a:extLst>
          </p:cNvPr>
          <p:cNvSpPr txBox="1"/>
          <p:nvPr/>
        </p:nvSpPr>
        <p:spPr>
          <a:xfrm>
            <a:off x="485178" y="3066316"/>
            <a:ext cx="4034791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sz="1600" dirty="0">
                <a:solidFill>
                  <a:schemeClr val="bg1"/>
                </a:solidFill>
              </a:rPr>
              <a:t>@10&lt;216</a:t>
            </a:r>
            <a:endParaRPr kumimoji="0" lang="pt-PT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48FBD794-78A2-4A64-A3E9-6632084F0B67}"/>
              </a:ext>
            </a:extLst>
          </p:cNvPr>
          <p:cNvSpPr txBox="1"/>
          <p:nvPr/>
        </p:nvSpPr>
        <p:spPr>
          <a:xfrm>
            <a:off x="143609" y="4385579"/>
            <a:ext cx="5153891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1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@10&lt;288 ou C-</a:t>
            </a:r>
            <a:r>
              <a:rPr kumimoji="0" lang="pt-PT" sz="1800" b="1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close</a:t>
            </a:r>
            <a:endParaRPr kumimoji="0" lang="pt-PT" sz="1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1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0D342A7-0963-4DD6-B1B7-A63C0F3563E5}"/>
              </a:ext>
            </a:extLst>
          </p:cNvPr>
          <p:cNvSpPr txBox="1"/>
          <p:nvPr/>
        </p:nvSpPr>
        <p:spPr>
          <a:xfrm>
            <a:off x="6040339" y="2750866"/>
            <a:ext cx="7381702" cy="35189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Construção do pentágono: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#-Em relação ao ponto origem 0,0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sz="2400" b="0" dirty="0"/>
              <a:t>@-Em relação ao ponto anterior </a:t>
            </a:r>
            <a:endParaRPr kumimoji="0" lang="pt-PT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10-comprimento do lado 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sz="2400" b="0" dirty="0"/>
              <a:t>&lt;-angulo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sz="2400" b="0" dirty="0"/>
              <a:t>L-</a:t>
            </a:r>
            <a:r>
              <a:rPr lang="pt-PT" sz="2400" b="0" dirty="0" err="1"/>
              <a:t>line</a:t>
            </a:r>
            <a:endParaRPr lang="pt-PT" sz="2400" b="0" dirty="0"/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sz="2400" b="0" dirty="0"/>
              <a:t>C-</a:t>
            </a:r>
            <a:r>
              <a:rPr lang="pt-PT" sz="2400" b="0" dirty="0" err="1"/>
              <a:t>close</a:t>
            </a:r>
            <a:endParaRPr lang="pt-PT" sz="2400" b="0" dirty="0"/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4A433982-E740-4D9D-BDBF-6E838E78DA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490" y="7114285"/>
            <a:ext cx="5661490" cy="3742978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744020DA-25EB-4519-BEC8-D7B86D1EFAD2}"/>
              </a:ext>
            </a:extLst>
          </p:cNvPr>
          <p:cNvSpPr txBox="1"/>
          <p:nvPr/>
        </p:nvSpPr>
        <p:spPr>
          <a:xfrm>
            <a:off x="1313490" y="9811857"/>
            <a:ext cx="5187063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sz="2000" b="0" dirty="0" err="1">
                <a:solidFill>
                  <a:schemeClr val="bg1"/>
                </a:solidFill>
              </a:rPr>
              <a:t>Contrução</a:t>
            </a:r>
            <a:r>
              <a:rPr lang="pt-PT" sz="2000" b="0" dirty="0">
                <a:solidFill>
                  <a:schemeClr val="bg1"/>
                </a:solidFill>
              </a:rPr>
              <a:t> de 5 </a:t>
            </a:r>
            <a:r>
              <a:rPr lang="pt-PT" sz="2000" b="0" dirty="0" err="1">
                <a:solidFill>
                  <a:schemeClr val="bg1"/>
                </a:solidFill>
              </a:rPr>
              <a:t>retagulos</a:t>
            </a:r>
            <a:r>
              <a:rPr lang="pt-PT" sz="2000" b="0" dirty="0">
                <a:solidFill>
                  <a:schemeClr val="bg1"/>
                </a:solidFill>
              </a:rPr>
              <a:t> iguais de comprimento 10 </a:t>
            </a:r>
            <a:endParaRPr kumimoji="0" lang="pt-PT" sz="2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33C920EB-98D3-4F15-AC45-12AF14F053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050" y="5531189"/>
            <a:ext cx="5873113" cy="5471268"/>
          </a:xfrm>
          <a:prstGeom prst="rect">
            <a:avLst/>
          </a:prstGeom>
        </p:spPr>
      </p:pic>
      <p:sp>
        <p:nvSpPr>
          <p:cNvPr id="28" name="CaixaDeTexto 27">
            <a:extLst>
              <a:ext uri="{FF2B5EF4-FFF2-40B4-BE49-F238E27FC236}">
                <a16:creationId xmlns:a16="http://schemas.microsoft.com/office/drawing/2014/main" id="{DA038E08-86A1-4E5A-8E9B-3520E920A327}"/>
              </a:ext>
            </a:extLst>
          </p:cNvPr>
          <p:cNvSpPr txBox="1"/>
          <p:nvPr/>
        </p:nvSpPr>
        <p:spPr>
          <a:xfrm>
            <a:off x="14333484" y="9290011"/>
            <a:ext cx="4835665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H-</a:t>
            </a:r>
            <a:r>
              <a:rPr kumimoji="0" lang="pt-PT" sz="2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hatch</a:t>
            </a:r>
            <a:r>
              <a:rPr kumimoji="0" lang="pt-P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para pintar os retângulos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M-move e R-</a:t>
            </a:r>
            <a:r>
              <a:rPr kumimoji="0" lang="pt-PT" sz="2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rotation</a:t>
            </a:r>
            <a:r>
              <a:rPr kumimoji="0" lang="pt-P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para colocar os retângulos nos lados do pentágono </a:t>
            </a:r>
          </a:p>
        </p:txBody>
      </p:sp>
      <p:pic>
        <p:nvPicPr>
          <p:cNvPr id="129" name="Imagem 128">
            <a:extLst>
              <a:ext uri="{FF2B5EF4-FFF2-40B4-BE49-F238E27FC236}">
                <a16:creationId xmlns:a16="http://schemas.microsoft.com/office/drawing/2014/main" id="{8F131A79-0328-409D-8905-2048273D4B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489" y="1300444"/>
            <a:ext cx="8069643" cy="5101911"/>
          </a:xfrm>
          <a:prstGeom prst="rect">
            <a:avLst/>
          </a:prstGeom>
        </p:spPr>
      </p:pic>
      <p:sp>
        <p:nvSpPr>
          <p:cNvPr id="130" name="CaixaDeTexto 129">
            <a:extLst>
              <a:ext uri="{FF2B5EF4-FFF2-40B4-BE49-F238E27FC236}">
                <a16:creationId xmlns:a16="http://schemas.microsoft.com/office/drawing/2014/main" id="{281787E1-D33D-41BB-87E9-EB9C68EC99FD}"/>
              </a:ext>
            </a:extLst>
          </p:cNvPr>
          <p:cNvSpPr txBox="1"/>
          <p:nvPr/>
        </p:nvSpPr>
        <p:spPr>
          <a:xfrm>
            <a:off x="21608843" y="1374654"/>
            <a:ext cx="2456278" cy="23328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2" name="Imagem 131">
            <a:extLst>
              <a:ext uri="{FF2B5EF4-FFF2-40B4-BE49-F238E27FC236}">
                <a16:creationId xmlns:a16="http://schemas.microsoft.com/office/drawing/2014/main" id="{A08AACC0-71B4-4E6D-8D41-051037F2FD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6110" y="1239395"/>
            <a:ext cx="4993169" cy="2584456"/>
          </a:xfrm>
          <a:prstGeom prst="rect">
            <a:avLst/>
          </a:prstGeom>
        </p:spPr>
      </p:pic>
      <p:sp>
        <p:nvSpPr>
          <p:cNvPr id="133" name="CaixaDeTexto 132">
            <a:extLst>
              <a:ext uri="{FF2B5EF4-FFF2-40B4-BE49-F238E27FC236}">
                <a16:creationId xmlns:a16="http://schemas.microsoft.com/office/drawing/2014/main" id="{10151196-10F0-4D68-B62A-E5B434A161EC}"/>
              </a:ext>
            </a:extLst>
          </p:cNvPr>
          <p:cNvSpPr txBox="1"/>
          <p:nvPr/>
        </p:nvSpPr>
        <p:spPr>
          <a:xfrm>
            <a:off x="19169149" y="3831562"/>
            <a:ext cx="4088824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Criar novas  </a:t>
            </a:r>
            <a:r>
              <a:rPr kumimoji="0" lang="pt-PT" sz="2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layers</a:t>
            </a:r>
            <a:endParaRPr kumimoji="0" lang="pt-PT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07677084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Agrupar"/>
          <p:cNvGrpSpPr/>
          <p:nvPr/>
        </p:nvGrpSpPr>
        <p:grpSpPr>
          <a:xfrm>
            <a:off x="253667" y="11778500"/>
            <a:ext cx="24026918" cy="1919033"/>
            <a:chOff x="0" y="0"/>
            <a:chExt cx="24026918" cy="1919031"/>
          </a:xfrm>
        </p:grpSpPr>
        <p:sp>
          <p:nvSpPr>
            <p:cNvPr id="136" name="Linha"/>
            <p:cNvSpPr/>
            <p:nvPr/>
          </p:nvSpPr>
          <p:spPr>
            <a:xfrm>
              <a:off x="0" y="0"/>
              <a:ext cx="23876667" cy="0"/>
            </a:xfrm>
            <a:prstGeom prst="line">
              <a:avLst/>
            </a:prstGeom>
            <a:noFill/>
            <a:ln w="254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pic>
          <p:nvPicPr>
            <p:cNvPr id="137" name="Logotipo_Faculdade Arquitetura_UL_alta resoluá∆o_ white letters.jpg" descr="Logotipo_Faculdade Arquitetura_UL_alta resoluá∆o_ white letter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5283" y="154551"/>
              <a:ext cx="3493172" cy="1674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8" name="ULISBOA.jpg" descr="ULISBO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67" y="64830"/>
              <a:ext cx="5080001" cy="1854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9" name="MGeG"/>
            <p:cNvSpPr txBox="1"/>
            <p:nvPr/>
          </p:nvSpPr>
          <p:spPr>
            <a:xfrm>
              <a:off x="10281270" y="258655"/>
              <a:ext cx="5861918" cy="15706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165100" dist="107197" dir="2700000" rotWithShape="0">
                <a:srgbClr val="000000">
                  <a:alpha val="498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defTabSz="817244">
                <a:defRPr sz="10791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GB" sz="8000" dirty="0"/>
                <a:t>Re. Dig.</a:t>
              </a:r>
              <a:endParaRPr sz="8000" dirty="0"/>
            </a:p>
          </p:txBody>
        </p:sp>
        <p:sp>
          <p:nvSpPr>
            <p:cNvPr id="140" name="Mestrado Integrado em Arquitectura…"/>
            <p:cNvSpPr txBox="1"/>
            <p:nvPr/>
          </p:nvSpPr>
          <p:spPr>
            <a:xfrm>
              <a:off x="17465285" y="248138"/>
              <a:ext cx="6561633" cy="14875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/>
                <a:t>Mestrado</a:t>
              </a:r>
              <a:r>
                <a:rPr dirty="0"/>
                <a:t> </a:t>
              </a:r>
              <a:r>
                <a:rPr dirty="0" err="1"/>
                <a:t>Integrado</a:t>
              </a:r>
              <a:r>
                <a:rPr dirty="0"/>
                <a:t> </a:t>
              </a:r>
              <a:r>
                <a:rPr dirty="0" err="1"/>
                <a:t>em</a:t>
              </a:r>
              <a:r>
                <a:rPr dirty="0"/>
                <a:t> </a:t>
              </a:r>
              <a:r>
                <a:rPr dirty="0" err="1"/>
                <a:t>Arquitectura</a:t>
              </a:r>
              <a:endParaRPr dirty="0"/>
            </a:p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/>
                <a:t>Ano</a:t>
              </a:r>
              <a:r>
                <a:rPr dirty="0"/>
                <a:t> </a:t>
              </a:r>
              <a:r>
                <a:rPr dirty="0" err="1"/>
                <a:t>Lectivo</a:t>
              </a:r>
              <a:r>
                <a:rPr dirty="0"/>
                <a:t> 202</a:t>
              </a:r>
              <a:r>
                <a:rPr lang="en-GB" dirty="0"/>
                <a:t>3</a:t>
              </a:r>
              <a:r>
                <a:rPr dirty="0"/>
                <a:t>-202</a:t>
              </a:r>
              <a:r>
                <a:rPr lang="en-GB" dirty="0"/>
                <a:t>4</a:t>
              </a:r>
              <a:r>
                <a:rPr dirty="0"/>
                <a:t> 1º </a:t>
              </a:r>
              <a:r>
                <a:rPr dirty="0" err="1"/>
                <a:t>Semestre</a:t>
              </a:r>
              <a:endParaRPr dirty="0"/>
            </a:p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/>
                <a:t>Docente</a:t>
              </a:r>
              <a:r>
                <a:rPr dirty="0"/>
                <a:t> - Nuno Alão              </a:t>
              </a:r>
              <a:r>
                <a:rPr lang="en-GB" dirty="0"/>
                <a:t>2</a:t>
              </a:r>
              <a:r>
                <a:rPr dirty="0"/>
                <a:t>º </a:t>
              </a:r>
              <a:r>
                <a:rPr dirty="0" err="1"/>
                <a:t>Ano</a:t>
              </a:r>
              <a:r>
                <a:rPr dirty="0"/>
                <a:t>  </a:t>
              </a:r>
            </a:p>
          </p:txBody>
        </p:sp>
      </p:grpSp>
      <p:sp>
        <p:nvSpPr>
          <p:cNvPr id="142" name="ÍNDICE"/>
          <p:cNvSpPr txBox="1"/>
          <p:nvPr/>
        </p:nvSpPr>
        <p:spPr>
          <a:xfrm>
            <a:off x="253667" y="590733"/>
            <a:ext cx="11047306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r>
              <a:rPr lang="pt-PT" sz="4000" dirty="0">
                <a:solidFill>
                  <a:srgbClr val="7CB5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Construção da planta da casa do </a:t>
            </a:r>
            <a:r>
              <a:rPr lang="pt-PT" sz="4000" dirty="0" err="1">
                <a:solidFill>
                  <a:srgbClr val="7CB5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siza</a:t>
            </a:r>
            <a:endParaRPr lang="pt-PT" sz="4000" dirty="0">
              <a:solidFill>
                <a:srgbClr val="7CB5B4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CF67254-8157-B18D-C430-E2DF1B21688F}"/>
              </a:ext>
            </a:extLst>
          </p:cNvPr>
          <p:cNvSpPr txBox="1"/>
          <p:nvPr/>
        </p:nvSpPr>
        <p:spPr>
          <a:xfrm>
            <a:off x="1055959" y="1304644"/>
            <a:ext cx="9842605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sz="3200" b="0" dirty="0">
                <a:latin typeface="Arial" panose="020B0604020202020204" pitchFamily="34" charset="0"/>
                <a:cs typeface="Arial" panose="020B0604020202020204" pitchFamily="34" charset="0"/>
              </a:rPr>
              <a:t>Decalque da planta</a:t>
            </a:r>
            <a:endParaRPr kumimoji="0" lang="pt-PT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3499C1-A0B4-C161-6820-68622BF402D4}"/>
              </a:ext>
            </a:extLst>
          </p:cNvPr>
          <p:cNvSpPr txBox="1"/>
          <p:nvPr/>
        </p:nvSpPr>
        <p:spPr>
          <a:xfrm>
            <a:off x="1055959" y="2650775"/>
            <a:ext cx="10064182" cy="26879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pt-PT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Escalar a imagem:</a:t>
            </a:r>
          </a:p>
          <a:p>
            <a:pPr algn="l"/>
            <a:r>
              <a:rPr lang="pt-PT" sz="2400" b="0" dirty="0">
                <a:solidFill>
                  <a:srgbClr val="7CB5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S-</a:t>
            </a:r>
            <a:r>
              <a:rPr lang="pt-PT" sz="2400" b="0" dirty="0" err="1">
                <a:solidFill>
                  <a:srgbClr val="7CB5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pt-PT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selecionar a imagem clicar em </a:t>
            </a:r>
            <a:r>
              <a:rPr lang="pt-PT" sz="2400" b="0" dirty="0" err="1">
                <a:solidFill>
                  <a:srgbClr val="7CB5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  <a:r>
              <a:rPr lang="pt-PT" sz="2400" b="0" dirty="0">
                <a:solidFill>
                  <a:srgbClr val="7CB5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selecionar ponto inicial e ponto final da cama ( por exemplo) escrever 2 (porque queremos que a medida seja 2) e </a:t>
            </a:r>
            <a:r>
              <a:rPr lang="pt-PT" sz="2400" b="0" dirty="0" err="1">
                <a:solidFill>
                  <a:srgbClr val="7CB5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pt-PT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pt-PT" sz="2400" b="0" dirty="0">
              <a:solidFill>
                <a:srgbClr val="7CB5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pt-PT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kumimoji="0" lang="pt-PT" sz="2400" b="0" i="0" strike="noStrike" cap="none" spc="0" normalizeH="0" baseline="0" dirty="0">
              <a:ln>
                <a:noFill/>
              </a:ln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E262C6B-1360-4165-9E51-21D739DDDC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59" y="4553724"/>
            <a:ext cx="7764517" cy="3574212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D9B44BE-E0DA-4F73-9DAE-B722FF71A7DA}"/>
              </a:ext>
            </a:extLst>
          </p:cNvPr>
          <p:cNvSpPr txBox="1"/>
          <p:nvPr/>
        </p:nvSpPr>
        <p:spPr>
          <a:xfrm>
            <a:off x="1728131" y="5273332"/>
            <a:ext cx="1338045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0.02</a:t>
            </a:r>
          </a:p>
        </p:txBody>
      </p:sp>
      <p:cxnSp>
        <p:nvCxnSpPr>
          <p:cNvPr id="11" name="Conexão reta 10">
            <a:extLst>
              <a:ext uri="{FF2B5EF4-FFF2-40B4-BE49-F238E27FC236}">
                <a16:creationId xmlns:a16="http://schemas.microsoft.com/office/drawing/2014/main" id="{2786A1F1-BD9E-4DAD-8178-5699A64C4823}"/>
              </a:ext>
            </a:extLst>
          </p:cNvPr>
          <p:cNvCxnSpPr/>
          <p:nvPr/>
        </p:nvCxnSpPr>
        <p:spPr>
          <a:xfrm>
            <a:off x="2952925" y="5430103"/>
            <a:ext cx="0" cy="158382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Conexão reta 12">
            <a:extLst>
              <a:ext uri="{FF2B5EF4-FFF2-40B4-BE49-F238E27FC236}">
                <a16:creationId xmlns:a16="http://schemas.microsoft.com/office/drawing/2014/main" id="{94C7977B-197B-4A48-9E03-A74224AD72A0}"/>
              </a:ext>
            </a:extLst>
          </p:cNvPr>
          <p:cNvCxnSpPr/>
          <p:nvPr/>
        </p:nvCxnSpPr>
        <p:spPr>
          <a:xfrm>
            <a:off x="3145872" y="5597344"/>
            <a:ext cx="0" cy="962847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21EA87B-5B37-4E00-ADCC-EE3988593D73}"/>
              </a:ext>
            </a:extLst>
          </p:cNvPr>
          <p:cNvSpPr txBox="1"/>
          <p:nvPr/>
        </p:nvSpPr>
        <p:spPr>
          <a:xfrm>
            <a:off x="2759978" y="5745256"/>
            <a:ext cx="1577125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0.15</a:t>
            </a:r>
          </a:p>
        </p:txBody>
      </p:sp>
      <p:cxnSp>
        <p:nvCxnSpPr>
          <p:cNvPr id="16" name="Conexão reta 15">
            <a:extLst>
              <a:ext uri="{FF2B5EF4-FFF2-40B4-BE49-F238E27FC236}">
                <a16:creationId xmlns:a16="http://schemas.microsoft.com/office/drawing/2014/main" id="{1A33BAF1-A9C6-45A0-BE84-BB77FB107FF8}"/>
              </a:ext>
            </a:extLst>
          </p:cNvPr>
          <p:cNvCxnSpPr/>
          <p:nvPr/>
        </p:nvCxnSpPr>
        <p:spPr>
          <a:xfrm>
            <a:off x="2796134" y="6560191"/>
            <a:ext cx="0" cy="297809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E9CCA93-4F98-4F1C-8B5A-DB0B9B9469FF}"/>
              </a:ext>
            </a:extLst>
          </p:cNvPr>
          <p:cNvSpPr txBox="1"/>
          <p:nvPr/>
        </p:nvSpPr>
        <p:spPr>
          <a:xfrm>
            <a:off x="1614881" y="6476818"/>
            <a:ext cx="133804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0.045</a:t>
            </a:r>
          </a:p>
        </p:txBody>
      </p:sp>
      <p:cxnSp>
        <p:nvCxnSpPr>
          <p:cNvPr id="19" name="Conexão reta 18">
            <a:extLst>
              <a:ext uri="{FF2B5EF4-FFF2-40B4-BE49-F238E27FC236}">
                <a16:creationId xmlns:a16="http://schemas.microsoft.com/office/drawing/2014/main" id="{44394150-673A-4A06-8852-C946E2DD3E1F}"/>
              </a:ext>
            </a:extLst>
          </p:cNvPr>
          <p:cNvCxnSpPr/>
          <p:nvPr/>
        </p:nvCxnSpPr>
        <p:spPr>
          <a:xfrm>
            <a:off x="3179428" y="6870198"/>
            <a:ext cx="0" cy="740232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E25D21FA-9BB5-45FE-B7AD-1B1DAA8C2D97}"/>
              </a:ext>
            </a:extLst>
          </p:cNvPr>
          <p:cNvSpPr txBox="1"/>
          <p:nvPr/>
        </p:nvSpPr>
        <p:spPr>
          <a:xfrm>
            <a:off x="2952925" y="6965220"/>
            <a:ext cx="143451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0.11</a:t>
            </a:r>
          </a:p>
        </p:txBody>
      </p:sp>
      <p:cxnSp>
        <p:nvCxnSpPr>
          <p:cNvPr id="22" name="Conexão reta 21">
            <a:extLst>
              <a:ext uri="{FF2B5EF4-FFF2-40B4-BE49-F238E27FC236}">
                <a16:creationId xmlns:a16="http://schemas.microsoft.com/office/drawing/2014/main" id="{BEFD99E0-2DBC-4058-B0CB-C6CCB0FEC801}"/>
              </a:ext>
            </a:extLst>
          </p:cNvPr>
          <p:cNvCxnSpPr>
            <a:cxnSpLocks/>
          </p:cNvCxnSpPr>
          <p:nvPr/>
        </p:nvCxnSpPr>
        <p:spPr>
          <a:xfrm>
            <a:off x="2952925" y="7610430"/>
            <a:ext cx="0" cy="138258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054D924B-F62D-491A-AD74-995CA424152E}"/>
              </a:ext>
            </a:extLst>
          </p:cNvPr>
          <p:cNvSpPr txBox="1"/>
          <p:nvPr/>
        </p:nvSpPr>
        <p:spPr>
          <a:xfrm>
            <a:off x="1786878" y="7437144"/>
            <a:ext cx="127929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0.02</a:t>
            </a:r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9810142A-7902-4ADB-B2E3-8B742560324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4" r="24860"/>
          <a:stretch/>
        </p:blipFill>
        <p:spPr>
          <a:xfrm>
            <a:off x="12812044" y="1240080"/>
            <a:ext cx="7380262" cy="510075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727AAA8-FB24-4C27-1886-3A85CB99AB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944" y="5741587"/>
            <a:ext cx="7105765" cy="4289298"/>
          </a:xfrm>
          <a:prstGeom prst="rect">
            <a:avLst/>
          </a:prstGeom>
        </p:spPr>
      </p:pic>
      <p:sp>
        <p:nvSpPr>
          <p:cNvPr id="27" name="CaixaDeTexto 26">
            <a:extLst>
              <a:ext uri="{FF2B5EF4-FFF2-40B4-BE49-F238E27FC236}">
                <a16:creationId xmlns:a16="http://schemas.microsoft.com/office/drawing/2014/main" id="{380D522E-363B-4619-9D12-23B7845D2E30}"/>
              </a:ext>
            </a:extLst>
          </p:cNvPr>
          <p:cNvSpPr txBox="1"/>
          <p:nvPr/>
        </p:nvSpPr>
        <p:spPr>
          <a:xfrm>
            <a:off x="13005262" y="6911588"/>
            <a:ext cx="6783186" cy="49962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sz="2400" b="0" dirty="0"/>
              <a:t>Comandos usados: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L-</a:t>
            </a:r>
            <a:r>
              <a:rPr kumimoji="0" lang="pt-PT" sz="2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line</a:t>
            </a:r>
            <a:r>
              <a:rPr kumimoji="0" lang="pt-P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OFF-offset 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sz="2400" b="0" dirty="0" err="1"/>
              <a:t>EX-extender</a:t>
            </a:r>
            <a:endParaRPr lang="pt-PT" sz="2400" b="0" dirty="0"/>
          </a:p>
          <a:p>
            <a:pPr algn="l"/>
            <a:r>
              <a:rPr lang="pt-PT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BR-break</a:t>
            </a:r>
          </a:p>
          <a:p>
            <a:pPr algn="l"/>
            <a:r>
              <a:rPr lang="pt-PT" sz="24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stretch</a:t>
            </a:r>
            <a:r>
              <a:rPr lang="pt-PT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alterar a medida numa direção</a:t>
            </a:r>
          </a:p>
          <a:p>
            <a:pPr algn="l"/>
            <a:r>
              <a:rPr lang="pt-PT" sz="24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Draworder</a:t>
            </a:r>
            <a:r>
              <a:rPr lang="pt-PT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ordenar os desenhos (se fica no plano de fundo…)</a:t>
            </a:r>
            <a:endParaRPr lang="pt-PT" sz="2400" b="0" dirty="0"/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PT" sz="2400" b="0" dirty="0"/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PT" sz="2400" b="0" dirty="0"/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31" name="Conexão reta unidirecional 30">
            <a:extLst>
              <a:ext uri="{FF2B5EF4-FFF2-40B4-BE49-F238E27FC236}">
                <a16:creationId xmlns:a16="http://schemas.microsoft.com/office/drawing/2014/main" id="{E6BADD02-3207-47DD-8761-DED00A064022}"/>
              </a:ext>
            </a:extLst>
          </p:cNvPr>
          <p:cNvCxnSpPr/>
          <p:nvPr/>
        </p:nvCxnSpPr>
        <p:spPr>
          <a:xfrm flipH="1">
            <a:off x="2796134" y="7909068"/>
            <a:ext cx="745088" cy="15009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CaixaDeTexto 127">
            <a:extLst>
              <a:ext uri="{FF2B5EF4-FFF2-40B4-BE49-F238E27FC236}">
                <a16:creationId xmlns:a16="http://schemas.microsoft.com/office/drawing/2014/main" id="{B99ADC72-2D81-4730-80C7-BC7A12C5D2F9}"/>
              </a:ext>
            </a:extLst>
          </p:cNvPr>
          <p:cNvSpPr txBox="1"/>
          <p:nvPr/>
        </p:nvSpPr>
        <p:spPr>
          <a:xfrm>
            <a:off x="914400" y="9730744"/>
            <a:ext cx="3192087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Medidas utilizadas nas paredes</a:t>
            </a:r>
          </a:p>
        </p:txBody>
      </p:sp>
    </p:spTree>
    <p:extLst>
      <p:ext uri="{BB962C8B-B14F-4D97-AF65-F5344CB8AC3E}">
        <p14:creationId xmlns:p14="http://schemas.microsoft.com/office/powerpoint/2010/main" val="202908047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Agrupar"/>
          <p:cNvGrpSpPr/>
          <p:nvPr/>
        </p:nvGrpSpPr>
        <p:grpSpPr>
          <a:xfrm>
            <a:off x="253667" y="11778500"/>
            <a:ext cx="24026918" cy="1919033"/>
            <a:chOff x="0" y="0"/>
            <a:chExt cx="24026918" cy="1919031"/>
          </a:xfrm>
        </p:grpSpPr>
        <p:sp>
          <p:nvSpPr>
            <p:cNvPr id="136" name="Linha"/>
            <p:cNvSpPr/>
            <p:nvPr/>
          </p:nvSpPr>
          <p:spPr>
            <a:xfrm>
              <a:off x="0" y="0"/>
              <a:ext cx="23876667" cy="0"/>
            </a:xfrm>
            <a:prstGeom prst="line">
              <a:avLst/>
            </a:prstGeom>
            <a:noFill/>
            <a:ln w="254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pic>
          <p:nvPicPr>
            <p:cNvPr id="137" name="Logotipo_Faculdade Arquitetura_UL_alta resoluá∆o_ white letters.jpg" descr="Logotipo_Faculdade Arquitetura_UL_alta resoluá∆o_ white letter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5283" y="154551"/>
              <a:ext cx="3493172" cy="1674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8" name="ULISBOA.jpg" descr="ULISBO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67" y="64830"/>
              <a:ext cx="5080001" cy="1854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9" name="MGeG"/>
            <p:cNvSpPr txBox="1"/>
            <p:nvPr/>
          </p:nvSpPr>
          <p:spPr>
            <a:xfrm>
              <a:off x="10281270" y="258655"/>
              <a:ext cx="5861918" cy="15706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165100" dist="107197" dir="2700000" rotWithShape="0">
                <a:srgbClr val="000000">
                  <a:alpha val="498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defTabSz="817244">
                <a:defRPr sz="10791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GB" sz="8000" dirty="0"/>
                <a:t>Re. Dig.</a:t>
              </a:r>
              <a:endParaRPr sz="8000" dirty="0"/>
            </a:p>
          </p:txBody>
        </p:sp>
        <p:sp>
          <p:nvSpPr>
            <p:cNvPr id="140" name="Mestrado Integrado em Arquitectura…"/>
            <p:cNvSpPr txBox="1"/>
            <p:nvPr/>
          </p:nvSpPr>
          <p:spPr>
            <a:xfrm>
              <a:off x="17465285" y="248138"/>
              <a:ext cx="6561633" cy="14875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/>
                <a:t>Mestrado</a:t>
              </a:r>
              <a:r>
                <a:rPr dirty="0"/>
                <a:t> </a:t>
              </a:r>
              <a:r>
                <a:rPr dirty="0" err="1"/>
                <a:t>Integrado</a:t>
              </a:r>
              <a:r>
                <a:rPr dirty="0"/>
                <a:t> </a:t>
              </a:r>
              <a:r>
                <a:rPr dirty="0" err="1"/>
                <a:t>em</a:t>
              </a:r>
              <a:r>
                <a:rPr dirty="0"/>
                <a:t> </a:t>
              </a:r>
              <a:r>
                <a:rPr dirty="0" err="1"/>
                <a:t>Arquitectura</a:t>
              </a:r>
              <a:endParaRPr dirty="0"/>
            </a:p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/>
                <a:t>Ano</a:t>
              </a:r>
              <a:r>
                <a:rPr dirty="0"/>
                <a:t> </a:t>
              </a:r>
              <a:r>
                <a:rPr dirty="0" err="1"/>
                <a:t>Lectivo</a:t>
              </a:r>
              <a:r>
                <a:rPr dirty="0"/>
                <a:t> 202</a:t>
              </a:r>
              <a:r>
                <a:rPr lang="en-GB" dirty="0"/>
                <a:t>3</a:t>
              </a:r>
              <a:r>
                <a:rPr dirty="0"/>
                <a:t>-202</a:t>
              </a:r>
              <a:r>
                <a:rPr lang="en-GB" dirty="0"/>
                <a:t>4</a:t>
              </a:r>
              <a:r>
                <a:rPr dirty="0"/>
                <a:t> 1º </a:t>
              </a:r>
              <a:r>
                <a:rPr dirty="0" err="1"/>
                <a:t>Semestre</a:t>
              </a:r>
              <a:endParaRPr dirty="0"/>
            </a:p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/>
                <a:t>Docente</a:t>
              </a:r>
              <a:r>
                <a:rPr dirty="0"/>
                <a:t> - Nuno Alão              </a:t>
              </a:r>
              <a:r>
                <a:rPr lang="en-GB" dirty="0"/>
                <a:t>2</a:t>
              </a:r>
              <a:r>
                <a:rPr dirty="0"/>
                <a:t>º </a:t>
              </a:r>
              <a:r>
                <a:rPr dirty="0" err="1"/>
                <a:t>Ano</a:t>
              </a:r>
              <a:r>
                <a:rPr dirty="0"/>
                <a:t>  </a:t>
              </a:r>
            </a:p>
          </p:txBody>
        </p:sp>
      </p:grpSp>
      <p:sp>
        <p:nvSpPr>
          <p:cNvPr id="142" name="ÍNDICE"/>
          <p:cNvSpPr txBox="1"/>
          <p:nvPr/>
        </p:nvSpPr>
        <p:spPr>
          <a:xfrm>
            <a:off x="1338658" y="210987"/>
            <a:ext cx="11196935" cy="1456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r>
              <a:rPr lang="pt-PT" sz="4400" dirty="0">
                <a:solidFill>
                  <a:srgbClr val="7CB5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Construção da planta da casa do </a:t>
            </a:r>
            <a:r>
              <a:rPr lang="pt-PT" sz="4400" dirty="0" err="1">
                <a:solidFill>
                  <a:srgbClr val="7CB5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siza</a:t>
            </a:r>
            <a:endParaRPr lang="pt-PT" sz="4400" dirty="0">
              <a:solidFill>
                <a:srgbClr val="7CB5B4"/>
              </a:solidFill>
            </a:endParaRPr>
          </a:p>
          <a:p>
            <a:endParaRPr lang="pt-PT" sz="4400" dirty="0">
              <a:solidFill>
                <a:srgbClr val="5A8016"/>
              </a:solidFill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894AA0E-6C2A-4682-8577-AB132BF625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7685" y="1667796"/>
            <a:ext cx="3985605" cy="3779848"/>
          </a:xfrm>
          <a:prstGeom prst="rect">
            <a:avLst/>
          </a:prstGeom>
        </p:spPr>
      </p:pic>
      <p:cxnSp>
        <p:nvCxnSpPr>
          <p:cNvPr id="11" name="Conexão reta unidirecional 10">
            <a:extLst>
              <a:ext uri="{FF2B5EF4-FFF2-40B4-BE49-F238E27FC236}">
                <a16:creationId xmlns:a16="http://schemas.microsoft.com/office/drawing/2014/main" id="{1315398D-0312-4AF5-AE90-D2100229A7FD}"/>
              </a:ext>
            </a:extLst>
          </p:cNvPr>
          <p:cNvCxnSpPr>
            <a:cxnSpLocks/>
          </p:cNvCxnSpPr>
          <p:nvPr/>
        </p:nvCxnSpPr>
        <p:spPr>
          <a:xfrm>
            <a:off x="19717789" y="4588625"/>
            <a:ext cx="1047404" cy="15295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2C51EDEB-2A08-4B3D-A779-0BEE7B726F1C}"/>
              </a:ext>
            </a:extLst>
          </p:cNvPr>
          <p:cNvSpPr txBox="1"/>
          <p:nvPr/>
        </p:nvSpPr>
        <p:spPr>
          <a:xfrm>
            <a:off x="19203228" y="6373055"/>
            <a:ext cx="3660062" cy="20415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sz="2400" b="0" dirty="0"/>
              <a:t>CTRL C e CTRL V nos blocos que formos buscar á internet, G-</a:t>
            </a:r>
            <a:r>
              <a:rPr lang="pt-PT" sz="2400" b="0" dirty="0" err="1"/>
              <a:t>group</a:t>
            </a:r>
            <a:r>
              <a:rPr lang="pt-PT" sz="2400" b="0" dirty="0"/>
              <a:t> para agrupar 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D5257ED3-4162-4884-8C6C-09823D1AA5A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2"/>
          <a:stretch/>
        </p:blipFill>
        <p:spPr>
          <a:xfrm>
            <a:off x="14192598" y="1667797"/>
            <a:ext cx="3985605" cy="3779848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578A6D3F-1C52-4B05-9A6D-E3621528293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8" r="19505" b="5742"/>
          <a:stretch/>
        </p:blipFill>
        <p:spPr>
          <a:xfrm>
            <a:off x="9533662" y="1601686"/>
            <a:ext cx="3993398" cy="3818211"/>
          </a:xfrm>
          <a:prstGeom prst="rect">
            <a:avLst/>
          </a:prstGeom>
        </p:spPr>
      </p:pic>
      <p:cxnSp>
        <p:nvCxnSpPr>
          <p:cNvPr id="20" name="Conexão reta unidirecional 19">
            <a:extLst>
              <a:ext uri="{FF2B5EF4-FFF2-40B4-BE49-F238E27FC236}">
                <a16:creationId xmlns:a16="http://schemas.microsoft.com/office/drawing/2014/main" id="{DA8CF6C2-0B20-4204-8992-5D9C29D87646}"/>
              </a:ext>
            </a:extLst>
          </p:cNvPr>
          <p:cNvCxnSpPr>
            <a:cxnSpLocks/>
          </p:cNvCxnSpPr>
          <p:nvPr/>
        </p:nvCxnSpPr>
        <p:spPr>
          <a:xfrm>
            <a:off x="15621712" y="4569816"/>
            <a:ext cx="0" cy="18808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xão reta unidirecional 21">
            <a:extLst>
              <a:ext uri="{FF2B5EF4-FFF2-40B4-BE49-F238E27FC236}">
                <a16:creationId xmlns:a16="http://schemas.microsoft.com/office/drawing/2014/main" id="{5641DE0E-2BF5-4F52-BBFC-25AA600F1208}"/>
              </a:ext>
            </a:extLst>
          </p:cNvPr>
          <p:cNvCxnSpPr>
            <a:cxnSpLocks/>
          </p:cNvCxnSpPr>
          <p:nvPr/>
        </p:nvCxnSpPr>
        <p:spPr>
          <a:xfrm>
            <a:off x="11845893" y="5170516"/>
            <a:ext cx="1681167" cy="164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D5A71305-B974-4458-B1E3-29B6D25B6AF0}"/>
              </a:ext>
            </a:extLst>
          </p:cNvPr>
          <p:cNvSpPr txBox="1"/>
          <p:nvPr/>
        </p:nvSpPr>
        <p:spPr>
          <a:xfrm>
            <a:off x="13731589" y="6226741"/>
            <a:ext cx="5986200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Comandos :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sz="2400" b="0" dirty="0"/>
              <a:t>C-circule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Arc</a:t>
            </a:r>
            <a:r>
              <a:rPr kumimoji="0" lang="pt-P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-usar três pontos de referencia 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sz="2400" b="0" dirty="0"/>
              <a:t>OFF-offset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Hacth</a:t>
            </a:r>
            <a:r>
              <a:rPr kumimoji="0" lang="pt-P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- </a:t>
            </a:r>
            <a:r>
              <a:rPr kumimoji="0" lang="pt-PT" sz="2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solid</a:t>
            </a:r>
            <a:r>
              <a:rPr kumimoji="0" lang="pt-P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cor verde </a:t>
            </a:r>
          </a:p>
        </p:txBody>
      </p:sp>
      <p:pic>
        <p:nvPicPr>
          <p:cNvPr id="128" name="Imagem 127">
            <a:extLst>
              <a:ext uri="{FF2B5EF4-FFF2-40B4-BE49-F238E27FC236}">
                <a16:creationId xmlns:a16="http://schemas.microsoft.com/office/drawing/2014/main" id="{F4AA3091-2209-4BB5-B4A9-0A340EA7B3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42" y="1623755"/>
            <a:ext cx="8843114" cy="8334888"/>
          </a:xfrm>
          <a:prstGeom prst="rect">
            <a:avLst/>
          </a:prstGeom>
        </p:spPr>
      </p:pic>
      <p:sp>
        <p:nvSpPr>
          <p:cNvPr id="129" name="CaixaDeTexto 128">
            <a:extLst>
              <a:ext uri="{FF2B5EF4-FFF2-40B4-BE49-F238E27FC236}">
                <a16:creationId xmlns:a16="http://schemas.microsoft.com/office/drawing/2014/main" id="{22412D1D-7A6C-4DF9-9EFC-2D5C5B9317D1}"/>
              </a:ext>
            </a:extLst>
          </p:cNvPr>
          <p:cNvSpPr txBox="1"/>
          <p:nvPr/>
        </p:nvSpPr>
        <p:spPr>
          <a:xfrm>
            <a:off x="253667" y="10160685"/>
            <a:ext cx="8611986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Criação de </a:t>
            </a:r>
            <a:r>
              <a:rPr kumimoji="0" lang="pt-PT" sz="2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layers</a:t>
            </a:r>
            <a:r>
              <a:rPr kumimoji="0" lang="pt-PT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 para organizar a planta </a:t>
            </a:r>
          </a:p>
        </p:txBody>
      </p:sp>
    </p:spTree>
    <p:extLst>
      <p:ext uri="{BB962C8B-B14F-4D97-AF65-F5344CB8AC3E}">
        <p14:creationId xmlns:p14="http://schemas.microsoft.com/office/powerpoint/2010/main" val="290788092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</TotalTime>
  <Words>1760</Words>
  <Application>Microsoft Office PowerPoint</Application>
  <PresentationFormat>Personalizados</PresentationFormat>
  <Paragraphs>267</Paragraphs>
  <Slides>17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17</vt:i4>
      </vt:variant>
    </vt:vector>
  </HeadingPairs>
  <TitlesOfParts>
    <vt:vector size="24" baseType="lpstr">
      <vt:lpstr>Arial</vt:lpstr>
      <vt:lpstr>Bell MT</vt:lpstr>
      <vt:lpstr>Helvetica</vt:lpstr>
      <vt:lpstr>Helvetica Neue</vt:lpstr>
      <vt:lpstr>Helvetica Neue Light</vt:lpstr>
      <vt:lpstr>Helvetica Neue Medium</vt:lpstr>
      <vt:lpstr>White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Nuno Miguel Alão Soares Gomes</dc:creator>
  <cp:lastModifiedBy>Carolina Morais</cp:lastModifiedBy>
  <cp:revision>70</cp:revision>
  <dcterms:modified xsi:type="dcterms:W3CDTF">2023-12-05T15:37:27Z</dcterms:modified>
</cp:coreProperties>
</file>