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58" r:id="rId4"/>
    <p:sldId id="262" r:id="rId5"/>
    <p:sldId id="270" r:id="rId6"/>
    <p:sldId id="266" r:id="rId7"/>
    <p:sldId id="268" r:id="rId8"/>
    <p:sldId id="267" r:id="rId9"/>
    <p:sldId id="269" r:id="rId10"/>
    <p:sldId id="265" r:id="rId11"/>
    <p:sldId id="271" r:id="rId12"/>
    <p:sldId id="272" r:id="rId13"/>
    <p:sldId id="323" r:id="rId14"/>
    <p:sldId id="274" r:id="rId15"/>
    <p:sldId id="324" r:id="rId16"/>
    <p:sldId id="325" r:id="rId17"/>
    <p:sldId id="326" r:id="rId18"/>
    <p:sldId id="327" r:id="rId19"/>
    <p:sldId id="259" r:id="rId20"/>
    <p:sldId id="294" r:id="rId21"/>
    <p:sldId id="260" r:id="rId22"/>
    <p:sldId id="279" r:id="rId23"/>
    <p:sldId id="280" r:id="rId24"/>
    <p:sldId id="261" r:id="rId25"/>
    <p:sldId id="275" r:id="rId26"/>
    <p:sldId id="277" r:id="rId27"/>
    <p:sldId id="278" r:id="rId28"/>
    <p:sldId id="276" r:id="rId29"/>
    <p:sldId id="283" r:id="rId30"/>
    <p:sldId id="281" r:id="rId31"/>
    <p:sldId id="287" r:id="rId32"/>
    <p:sldId id="289" r:id="rId33"/>
    <p:sldId id="288" r:id="rId34"/>
    <p:sldId id="282" r:id="rId35"/>
    <p:sldId id="291" r:id="rId36"/>
    <p:sldId id="292" r:id="rId37"/>
    <p:sldId id="285" r:id="rId38"/>
    <p:sldId id="286" r:id="rId39"/>
    <p:sldId id="290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8" r:id="rId50"/>
    <p:sldId id="309" r:id="rId51"/>
    <p:sldId id="310" r:id="rId52"/>
    <p:sldId id="322" r:id="rId53"/>
    <p:sldId id="303" r:id="rId54"/>
    <p:sldId id="311" r:id="rId55"/>
    <p:sldId id="312" r:id="rId56"/>
    <p:sldId id="313" r:id="rId57"/>
    <p:sldId id="321" r:id="rId58"/>
    <p:sldId id="304" r:id="rId59"/>
    <p:sldId id="284" r:id="rId60"/>
    <p:sldId id="307" r:id="rId61"/>
    <p:sldId id="314" r:id="rId62"/>
    <p:sldId id="306" r:id="rId63"/>
    <p:sldId id="315" r:id="rId64"/>
    <p:sldId id="316" r:id="rId65"/>
    <p:sldId id="317" r:id="rId66"/>
    <p:sldId id="305" r:id="rId67"/>
    <p:sldId id="319" r:id="rId68"/>
    <p:sldId id="318" r:id="rId69"/>
    <p:sldId id="320" r:id="rId70"/>
    <p:sldId id="328" r:id="rId71"/>
    <p:sldId id="331" r:id="rId72"/>
    <p:sldId id="329" r:id="rId73"/>
    <p:sldId id="330" r:id="rId74"/>
    <p:sldId id="333" r:id="rId75"/>
    <p:sldId id="332" r:id="rId76"/>
    <p:sldId id="336" r:id="rId77"/>
    <p:sldId id="337" r:id="rId78"/>
    <p:sldId id="338" r:id="rId79"/>
    <p:sldId id="334" r:id="rId80"/>
    <p:sldId id="339" r:id="rId81"/>
    <p:sldId id="340" r:id="rId82"/>
    <p:sldId id="341" r:id="rId83"/>
    <p:sldId id="335" r:id="rId8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0634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 - </a:t>
            </a:r>
            <a:r>
              <a:rPr lang="en-GB" dirty="0"/>
              <a:t>POLIEDROS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D73316D-9CAE-0A34-C74F-81F1B291A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31633" r="28333" b="30988"/>
          <a:stretch/>
        </p:blipFill>
        <p:spPr>
          <a:xfrm>
            <a:off x="13573760" y="0"/>
            <a:ext cx="10810240" cy="580308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E7F1396-2DB4-DBDD-5A14-81A76AF9D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8" t="31531" r="34778" b="30148"/>
          <a:stretch/>
        </p:blipFill>
        <p:spPr>
          <a:xfrm flipH="1">
            <a:off x="13716000" y="5803088"/>
            <a:ext cx="10668000" cy="56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</a:t>
            </a:r>
            <a:r>
              <a:rPr lang="pt-PT" sz="10000" dirty="0"/>
              <a:t>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2</a:t>
            </a:r>
            <a:r>
              <a:rPr sz="10000" dirty="0"/>
              <a:t>.1</a:t>
            </a:r>
            <a:r>
              <a:rPr lang="pt-PT" sz="10000" dirty="0"/>
              <a:t>.1</a:t>
            </a:r>
            <a:r>
              <a:rPr sz="10000" dirty="0"/>
              <a:t>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lang="en-GB" sz="10000" dirty="0"/>
              <a:t>CUBO TRUNCADO</a:t>
            </a:r>
            <a:endParaRPr sz="100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153DAC5-5E60-5F18-B7F1-1493B545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00" y="0"/>
            <a:ext cx="21968200" cy="1145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193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			</a:t>
            </a:r>
            <a:r>
              <a:rPr lang="pt-PT" sz="10000" dirty="0" err="1"/>
              <a:t>Exerc</a:t>
            </a:r>
            <a:r>
              <a:rPr lang="pt-PT" sz="10000" dirty="0"/>
              <a:t>. 2.1.2 – DUAL DO CUBO TRUNCADO</a:t>
            </a:r>
            <a:endParaRPr sz="211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675A59-39FC-6CAE-A958-3A785CD5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4"/>
          <a:stretch/>
        </p:blipFill>
        <p:spPr>
          <a:xfrm>
            <a:off x="1504763" y="0"/>
            <a:ext cx="2137447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62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				 </a:t>
            </a:r>
            <a:r>
              <a:rPr lang="pt-PT" sz="10000" dirty="0" err="1"/>
              <a:t>Exerc</a:t>
            </a:r>
            <a:r>
              <a:rPr lang="pt-PT" sz="10000" dirty="0"/>
              <a:t>. 2.1.2 – DUAL DO CUBO TRUNCADO</a:t>
            </a:r>
            <a:endParaRPr sz="21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A9998E-831E-91F9-4B91-DB52E466B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39" y="0"/>
            <a:ext cx="21250923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888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3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				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2</a:t>
            </a:r>
            <a:r>
              <a:rPr sz="21100" dirty="0"/>
              <a:t>.</a:t>
            </a:r>
            <a:r>
              <a:rPr lang="pt-PT" sz="21100" dirty="0"/>
              <a:t>1.2</a:t>
            </a:r>
            <a:r>
              <a:rPr sz="21100" dirty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en-GB" sz="21100" dirty="0"/>
              <a:t>DUAL DO CUBO TRUNCADO</a:t>
            </a:r>
            <a:endParaRPr sz="211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12D86C3-062F-4F62-5F02-8AEBCC76A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5"/>
          <a:stretch/>
        </p:blipFill>
        <p:spPr>
          <a:xfrm>
            <a:off x="1444057" y="0"/>
            <a:ext cx="2149588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86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2000" dirty="0"/>
              <a:t>      									</a:t>
            </a:r>
            <a:r>
              <a:rPr lang="pt-PT" sz="6600" dirty="0" err="1"/>
              <a:t>Exerc</a:t>
            </a:r>
            <a:r>
              <a:rPr lang="pt-PT" sz="6600" dirty="0"/>
              <a:t>. 2.2.1 – DODECAÉDRO TRUNCADO</a:t>
            </a:r>
            <a:endParaRPr sz="6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5DFE2E-74CB-EFDE-1730-F0441B7B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3" y="0"/>
            <a:ext cx="21210055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147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2000" dirty="0"/>
              <a:t>      				</a:t>
            </a:r>
            <a:r>
              <a:rPr lang="pt-PT" sz="6600" dirty="0" err="1"/>
              <a:t>Exerc</a:t>
            </a:r>
            <a:r>
              <a:rPr lang="pt-PT" sz="6600" dirty="0"/>
              <a:t>. 2.2.2 – DUAL DO DODECAÉDRO TRUNCADO</a:t>
            </a:r>
            <a:endParaRPr sz="6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5687CB-A0E9-6FD8-54C9-433610C58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3" y="0"/>
            <a:ext cx="21210055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969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2000" dirty="0"/>
              <a:t>      				</a:t>
            </a:r>
            <a:r>
              <a:rPr lang="pt-PT" sz="6600" dirty="0" err="1"/>
              <a:t>Exerc</a:t>
            </a:r>
            <a:r>
              <a:rPr lang="pt-PT" sz="6600" dirty="0"/>
              <a:t>. 2.2.2 – DUAL DO DODECAÉDRO TRUNCADO</a:t>
            </a:r>
            <a:endParaRPr sz="6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3DB2CC-56FE-46F6-1887-64905E350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7" y="0"/>
            <a:ext cx="21291947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872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2000" dirty="0"/>
              <a:t>      				</a:t>
            </a:r>
            <a:r>
              <a:rPr lang="pt-PT" sz="6600" dirty="0" err="1"/>
              <a:t>Exerc</a:t>
            </a:r>
            <a:r>
              <a:rPr lang="pt-PT" sz="6600" dirty="0"/>
              <a:t>. 2.2.2 – DUAL DO DODECAÉDRO TRUNCADO</a:t>
            </a:r>
            <a:endParaRPr sz="6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BA21DB-0A47-2096-94A0-3BE628A48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95"/>
          <a:stretch/>
        </p:blipFill>
        <p:spPr>
          <a:xfrm>
            <a:off x="1523999" y="0"/>
            <a:ext cx="21336002" cy="114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28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 - </a:t>
            </a:r>
            <a:r>
              <a:rPr lang="pt-PT" dirty="0"/>
              <a:t>Conchas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547162E-64CC-B56B-8611-D4EA792D2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7" t="29417" r="32014" b="20062"/>
          <a:stretch/>
        </p:blipFill>
        <p:spPr>
          <a:xfrm>
            <a:off x="10538878" y="1408437"/>
            <a:ext cx="4758926" cy="33270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2E0F549-F9E3-3167-16E0-733DBDA9F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60" t="27181" r="22527" b="15061"/>
          <a:stretch/>
        </p:blipFill>
        <p:spPr>
          <a:xfrm>
            <a:off x="15297804" y="1725298"/>
            <a:ext cx="4559531" cy="30101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8EE43E5-6524-1DBF-2A17-3AE23B656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59" t="25286" r="31747" b="17400"/>
          <a:stretch/>
        </p:blipFill>
        <p:spPr>
          <a:xfrm>
            <a:off x="17265408" y="5300237"/>
            <a:ext cx="4855259" cy="48171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10790D-C699-7D41-96C0-0FF8AB624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07" t="40286" r="37338" b="15272"/>
          <a:stretch/>
        </p:blipFill>
        <p:spPr>
          <a:xfrm>
            <a:off x="19857335" y="1238502"/>
            <a:ext cx="4526665" cy="35749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F16511E-AC36-6EA2-4C29-0DA0E14DE9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28" t="40080" r="36572" b="15918"/>
          <a:stretch/>
        </p:blipFill>
        <p:spPr>
          <a:xfrm>
            <a:off x="11968717" y="6211512"/>
            <a:ext cx="5296691" cy="37781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pessoa, assento, banco do carro&#10;&#10;Descrição gerada automaticamente">
            <a:extLst>
              <a:ext uri="{FF2B5EF4-FFF2-40B4-BE49-F238E27FC236}">
                <a16:creationId xmlns:a16="http://schemas.microsoft.com/office/drawing/2014/main" id="{BAAE5D23-F053-3344-0309-C0AEBBCEE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/>
          <a:stretch/>
        </p:blipFill>
        <p:spPr>
          <a:xfrm>
            <a:off x="16073120" y="0"/>
            <a:ext cx="8310880" cy="10092089"/>
          </a:xfrm>
          <a:prstGeom prst="rect">
            <a:avLst/>
          </a:prstGeom>
        </p:spPr>
      </p:pic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10057166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Beatriz Santos</a:t>
            </a:r>
            <a:endParaRPr sz="6400" cap="small" dirty="0"/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20191469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28" y="-4454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1772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FC75CC7-F136-E270-3CA1-DBF4105E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35" y="0"/>
            <a:ext cx="21333131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931E70-3BBD-FD01-2737-0C66E51DF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81"/>
          <a:stretch/>
        </p:blipFill>
        <p:spPr>
          <a:xfrm>
            <a:off x="1600551" y="0"/>
            <a:ext cx="2118289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0373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5136A5-5F0F-CF50-FDF9-182458FC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1"/>
          <a:stretch/>
        </p:blipFill>
        <p:spPr>
          <a:xfrm>
            <a:off x="1559710" y="0"/>
            <a:ext cx="212645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4055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4848E5B-8807-4177-EA5F-0264449E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66" y="0"/>
            <a:ext cx="21230469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0810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A5614D-6978-D9E3-AFC2-DBC939876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1"/>
          <a:stretch/>
        </p:blipFill>
        <p:spPr>
          <a:xfrm>
            <a:off x="1559710" y="0"/>
            <a:ext cx="212645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00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2</a:t>
            </a:r>
            <a:r>
              <a:rPr dirty="0"/>
              <a:t> - </a:t>
            </a:r>
            <a:r>
              <a:rPr lang="pt-PT" dirty="0" err="1"/>
              <a:t>Planorbis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C38D2A-D719-07EA-0B8B-DAFAD9EAA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8"/>
          <a:stretch/>
        </p:blipFill>
        <p:spPr>
          <a:xfrm>
            <a:off x="1573276" y="0"/>
            <a:ext cx="2123744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438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25D1C6A-568B-A92B-629D-1FBA80A93E32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13318" name="Picture 6" descr="Beige shell, Chambered nautilus Seashell Conchology Icon, Sea shells,  beach, nautilidae, sea Anchor png | PNGWing">
            <a:extLst>
              <a:ext uri="{FF2B5EF4-FFF2-40B4-BE49-F238E27FC236}">
                <a16:creationId xmlns:a16="http://schemas.microsoft.com/office/drawing/2014/main" id="{9D3BDE08-583C-084A-8951-F5FAD011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000" l="10000" r="90000">
                        <a14:foregroundMark x1="43587" y1="86833" x2="55109" y2="91000"/>
                        <a14:foregroundMark x1="55109" y1="91000" x2="58696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06660" y="1149350"/>
            <a:ext cx="15714980" cy="102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5005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F896487-83B5-A5E6-6EBF-23EC4860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39" y="0"/>
            <a:ext cx="21250923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449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1708592" y="2317885"/>
            <a:ext cx="8157682" cy="7950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 algn="just"/>
            <a:r>
              <a:rPr dirty="0"/>
              <a:t>ÍNDICE</a:t>
            </a:r>
            <a:endParaRPr lang="pt-PT" dirty="0"/>
          </a:p>
          <a:p>
            <a:endParaRPr lang="pt-PT" dirty="0"/>
          </a:p>
          <a:p>
            <a:pPr algn="just"/>
            <a:r>
              <a:rPr lang="pt-PT" b="0" dirty="0"/>
              <a:t>1.1 - QGIS: MAPAS</a:t>
            </a:r>
          </a:p>
          <a:p>
            <a:pPr algn="just"/>
            <a:endParaRPr lang="pt-PT" b="0" dirty="0"/>
          </a:p>
          <a:p>
            <a:pPr algn="just"/>
            <a:r>
              <a:rPr lang="pt-PT" b="0" dirty="0"/>
              <a:t>2.1 - POLIEDROS</a:t>
            </a:r>
          </a:p>
          <a:p>
            <a:pPr algn="just"/>
            <a:r>
              <a:rPr lang="pt-PT" b="0" dirty="0"/>
              <a:t>2.1.1 - CUBO TRUNCADO</a:t>
            </a:r>
          </a:p>
          <a:p>
            <a:pPr algn="just"/>
            <a:r>
              <a:rPr lang="pt-PT" b="0" dirty="0"/>
              <a:t>2.1.2 - DUAL DO CUBO TRUNCADO</a:t>
            </a:r>
          </a:p>
          <a:p>
            <a:pPr algn="just"/>
            <a:r>
              <a:rPr lang="pt-PT" b="0" dirty="0"/>
              <a:t>2.2.1 - DODECAEDRO TRUNCADO</a:t>
            </a:r>
          </a:p>
          <a:p>
            <a:pPr algn="just"/>
            <a:r>
              <a:rPr lang="pt-PT" b="0" dirty="0"/>
              <a:t>2.2.2 - DUAL DO DODECAEDRO TRUNCADO</a:t>
            </a:r>
          </a:p>
          <a:p>
            <a:pPr algn="just"/>
            <a:endParaRPr lang="pt-PT" b="0" dirty="0"/>
          </a:p>
          <a:p>
            <a:pPr algn="just"/>
            <a:r>
              <a:rPr lang="pt-PT" b="0" dirty="0"/>
              <a:t>3 - CONCHAS</a:t>
            </a:r>
          </a:p>
          <a:p>
            <a:pPr algn="just"/>
            <a:r>
              <a:rPr lang="pt-PT" b="0" dirty="0"/>
              <a:t>3.1 - SPIRULA</a:t>
            </a:r>
          </a:p>
          <a:p>
            <a:pPr algn="just"/>
            <a:r>
              <a:rPr lang="pt-PT" b="0" dirty="0"/>
              <a:t>3.2 - PLANORBIS</a:t>
            </a:r>
          </a:p>
          <a:p>
            <a:pPr algn="just"/>
            <a:r>
              <a:rPr lang="pt-PT" b="0" dirty="0"/>
              <a:t>3.3 - NAUTILUS</a:t>
            </a:r>
          </a:p>
          <a:p>
            <a:pPr algn="just"/>
            <a:r>
              <a:rPr lang="pt-PT" b="0" dirty="0"/>
              <a:t>3.4 - CARACOL</a:t>
            </a:r>
          </a:p>
          <a:p>
            <a:pPr algn="just"/>
            <a:r>
              <a:rPr lang="pt-PT" b="0" dirty="0"/>
              <a:t>3.5 - CARAMUJO</a:t>
            </a:r>
          </a:p>
          <a:p>
            <a:pPr algn="just"/>
            <a:endParaRPr lang="pt-PT" b="0" dirty="0"/>
          </a:p>
        </p:txBody>
      </p:sp>
      <p:sp>
        <p:nvSpPr>
          <p:cNvPr id="6" name="ÍNDICE">
            <a:extLst>
              <a:ext uri="{FF2B5EF4-FFF2-40B4-BE49-F238E27FC236}">
                <a16:creationId xmlns:a16="http://schemas.microsoft.com/office/drawing/2014/main" id="{E5EE207D-E2C8-7279-411F-5E8CB962838F}"/>
              </a:ext>
            </a:extLst>
          </p:cNvPr>
          <p:cNvSpPr txBox="1"/>
          <p:nvPr/>
        </p:nvSpPr>
        <p:spPr>
          <a:xfrm>
            <a:off x="10548762" y="3317499"/>
            <a:ext cx="7332837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 algn="just"/>
            <a:r>
              <a:rPr lang="pt-PT" b="0" dirty="0"/>
              <a:t>4 - GRASSHOPPER</a:t>
            </a:r>
          </a:p>
          <a:p>
            <a:pPr algn="just"/>
            <a:r>
              <a:rPr lang="pt-PT" b="0" dirty="0"/>
              <a:t>4.1 - FORMAS GEOMÉTRICAS</a:t>
            </a:r>
          </a:p>
          <a:p>
            <a:pPr algn="just"/>
            <a:r>
              <a:rPr lang="pt-PT" b="0" dirty="0"/>
              <a:t>4.2 - CUBO EXPLODIDO</a:t>
            </a:r>
          </a:p>
          <a:p>
            <a:pPr algn="just"/>
            <a:r>
              <a:rPr lang="pt-PT" b="0" dirty="0"/>
              <a:t>4.3 - PLANO CURVO</a:t>
            </a:r>
          </a:p>
          <a:p>
            <a:pPr algn="just"/>
            <a:r>
              <a:rPr lang="pt-PT" b="0" dirty="0"/>
              <a:t>4.4 - TERRENO EXEMPLO</a:t>
            </a:r>
          </a:p>
          <a:p>
            <a:pPr algn="just"/>
            <a:r>
              <a:rPr lang="pt-PT" b="0" dirty="0"/>
              <a:t>4.5 - TERRENO DE PROJETO</a:t>
            </a:r>
          </a:p>
          <a:p>
            <a:pPr algn="just"/>
            <a:endParaRPr lang="pt-PT" b="0" dirty="0"/>
          </a:p>
          <a:p>
            <a:pPr algn="just"/>
            <a:r>
              <a:rPr lang="pt-PT" b="0" dirty="0"/>
              <a:t>5 - CONCHAS BIVALVES</a:t>
            </a:r>
          </a:p>
          <a:p>
            <a:pPr algn="just"/>
            <a:r>
              <a:rPr lang="pt-PT" b="0" dirty="0"/>
              <a:t>5.1 – MEXILHÃO</a:t>
            </a:r>
          </a:p>
          <a:p>
            <a:pPr algn="just"/>
            <a:r>
              <a:rPr lang="pt-PT" b="0" dirty="0"/>
              <a:t>5.2 – AMÊIJOA</a:t>
            </a:r>
          </a:p>
          <a:p>
            <a:pPr algn="just"/>
            <a:r>
              <a:rPr lang="pt-PT" b="0" dirty="0"/>
              <a:t>5.3 – VIEIRA</a:t>
            </a:r>
          </a:p>
          <a:p>
            <a:pPr algn="just"/>
            <a:r>
              <a:rPr lang="pt-PT" b="0" dirty="0"/>
              <a:t>5.4 – OSTRA</a:t>
            </a:r>
          </a:p>
          <a:p>
            <a:pPr algn="just"/>
            <a:r>
              <a:rPr lang="pt-PT" b="0" dirty="0"/>
              <a:t>5.5 – OSTRA</a:t>
            </a:r>
          </a:p>
          <a:p>
            <a:pPr algn="just"/>
            <a:endParaRPr lang="pt-PT" b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FD72DA-9D95-EEAD-9F47-AF3C2F6FCB4A}"/>
              </a:ext>
            </a:extLst>
          </p:cNvPr>
          <p:cNvSpPr txBox="1"/>
          <p:nvPr/>
        </p:nvSpPr>
        <p:spPr>
          <a:xfrm>
            <a:off x="17211040" y="3317499"/>
            <a:ext cx="12192000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 – CORAIS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6.1 – CORAL ESPINHOSO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6.2 – CORAL  TENTACULAR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6.4 – CORAL CÓNICO</a:t>
            </a:r>
          </a:p>
          <a:p>
            <a:pPr algn="just"/>
            <a:r>
              <a:rPr lang="pt-PT" b="0" dirty="0">
                <a:solidFill>
                  <a:schemeClr val="bg2">
                    <a:lumMod val="75000"/>
                  </a:schemeClr>
                </a:solidFill>
              </a:rPr>
              <a:t>6.5 – CORAL ESFÉRICO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A08CF8-A7C7-6E20-369E-1FC2C3D83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1"/>
          <a:stretch/>
        </p:blipFill>
        <p:spPr>
          <a:xfrm>
            <a:off x="1559710" y="0"/>
            <a:ext cx="212645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072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Nautilius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1BEE6E-6D7D-ADA5-EE0E-B51A74EAB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7"/>
          <a:stretch/>
        </p:blipFill>
        <p:spPr>
          <a:xfrm>
            <a:off x="1614095" y="0"/>
            <a:ext cx="2115581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251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FB6942F2-584B-8D5F-05BB-8873E149CB66}"/>
              </a:ext>
            </a:extLst>
          </p:cNvPr>
          <p:cNvGrpSpPr/>
          <p:nvPr/>
        </p:nvGrpSpPr>
        <p:grpSpPr>
          <a:xfrm>
            <a:off x="11150600" y="0"/>
            <a:ext cx="13233400" cy="13210114"/>
            <a:chOff x="11150600" y="0"/>
            <a:chExt cx="13233400" cy="1321011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9ACFE1D0-6FD5-4C38-2E9A-D54B1CB31441}"/>
                </a:ext>
              </a:extLst>
            </p:cNvPr>
            <p:cNvSpPr/>
            <p:nvPr/>
          </p:nvSpPr>
          <p:spPr>
            <a:xfrm>
              <a:off x="11150600" y="0"/>
              <a:ext cx="13233400" cy="132101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4" name="Imagem 3" descr="Uma imagem com molusco, invertebrado, chávena, laranja&#10;&#10;Descrição gerada automaticamente">
              <a:extLst>
                <a:ext uri="{FF2B5EF4-FFF2-40B4-BE49-F238E27FC236}">
                  <a16:creationId xmlns:a16="http://schemas.microsoft.com/office/drawing/2014/main" id="{1FF3C719-3169-6007-F554-424FC5B73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3825" y="892723"/>
              <a:ext cx="9886950" cy="9703335"/>
            </a:xfrm>
            <a:prstGeom prst="rect">
              <a:avLst/>
            </a:prstGeom>
          </p:spPr>
        </p:pic>
      </p:grp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228538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29CEC7A-FF68-8920-1F97-28886E1B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6" y="0"/>
            <a:ext cx="21291948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9987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1EA382-1C9E-B7FD-5202-411F56D35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4"/>
          <a:stretch/>
        </p:blipFill>
        <p:spPr>
          <a:xfrm>
            <a:off x="1504763" y="0"/>
            <a:ext cx="2137447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84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475D3E-F616-7054-F6A8-0415E4D22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8"/>
          <a:stretch/>
        </p:blipFill>
        <p:spPr>
          <a:xfrm>
            <a:off x="1573276" y="0"/>
            <a:ext cx="2123744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952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B14C6CD-95E7-E3D6-C115-1E6305174E2A}"/>
              </a:ext>
            </a:extLst>
          </p:cNvPr>
          <p:cNvGrpSpPr/>
          <p:nvPr/>
        </p:nvGrpSpPr>
        <p:grpSpPr>
          <a:xfrm>
            <a:off x="11150600" y="0"/>
            <a:ext cx="13233400" cy="13210114"/>
            <a:chOff x="11150600" y="0"/>
            <a:chExt cx="13233400" cy="13210114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DE1FF93-5F33-28CD-F6E9-EF5D88E4AC4B}"/>
                </a:ext>
              </a:extLst>
            </p:cNvPr>
            <p:cNvSpPr/>
            <p:nvPr/>
          </p:nvSpPr>
          <p:spPr>
            <a:xfrm>
              <a:off x="11150600" y="0"/>
              <a:ext cx="13233400" cy="132101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9458" name="Picture 2" descr="Caramujo – Wikipédia, a enciclopédia livre">
              <a:extLst>
                <a:ext uri="{FF2B5EF4-FFF2-40B4-BE49-F238E27FC236}">
                  <a16:creationId xmlns:a16="http://schemas.microsoft.com/office/drawing/2014/main" id="{80489CFF-6243-FD2B-F4A9-85024BAD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115" y="505886"/>
              <a:ext cx="9782369" cy="1016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961558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23A1D36-CC57-C0FB-F548-3C7E222B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3" y="0"/>
            <a:ext cx="21210055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4892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A4F348-58B2-1331-21C7-2A9210EFC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91"/>
          <a:stretch/>
        </p:blipFill>
        <p:spPr>
          <a:xfrm>
            <a:off x="1477076" y="0"/>
            <a:ext cx="2142984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45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- </a:t>
            </a:r>
            <a:r>
              <a:rPr lang="pt-PT" dirty="0"/>
              <a:t>Caramujo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23F64C3-33ED-49A2-F6A1-936E376FD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1"/>
          <a:stretch/>
        </p:blipFill>
        <p:spPr>
          <a:xfrm>
            <a:off x="1559710" y="0"/>
            <a:ext cx="212645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1110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2D426E-AEDC-B2F3-519E-50C1387FE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"/>
          <a:stretch/>
        </p:blipFill>
        <p:spPr bwMode="auto">
          <a:xfrm>
            <a:off x="1741446" y="0"/>
            <a:ext cx="20901108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BBA9F25-FB80-D797-B8C1-108FAC3D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505886"/>
            <a:ext cx="9652000" cy="9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4236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 Geométricas</a:t>
            </a:r>
            <a:endParaRPr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08C0D74F-A51B-712E-AEC7-6AB14B1F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3" y="0"/>
            <a:ext cx="21210055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733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Formas Geométricas</a:t>
            </a:r>
            <a:endParaRPr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37656F9A-B7AE-A043-4D5C-2E043415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3" y="0"/>
            <a:ext cx="21210055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5280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4.2</a:t>
            </a:r>
            <a:r>
              <a:rPr dirty="0"/>
              <a:t> </a:t>
            </a:r>
            <a:r>
              <a:rPr lang="pt-PT" dirty="0"/>
              <a:t>–Cubo Explodido</a:t>
            </a:r>
            <a:endParaRPr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5883A82-CFAD-5EBE-7E57-EA42ED2F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7" y="0"/>
            <a:ext cx="21291947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3515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4.3</a:t>
            </a:r>
            <a:r>
              <a:rPr dirty="0"/>
              <a:t> </a:t>
            </a:r>
            <a:r>
              <a:rPr lang="pt-PT" dirty="0"/>
              <a:t>– Plano Curvo</a:t>
            </a:r>
            <a:endParaRPr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AFDAD12C-5C0F-C6CA-A5CD-71B56402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3" y="0"/>
            <a:ext cx="21210055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42540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4.4</a:t>
            </a:r>
            <a:r>
              <a:rPr dirty="0"/>
              <a:t> </a:t>
            </a:r>
            <a:r>
              <a:rPr lang="pt-PT" dirty="0"/>
              <a:t>– Terreno Exemplo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61204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4.5</a:t>
            </a:r>
            <a:r>
              <a:rPr dirty="0"/>
              <a:t> </a:t>
            </a:r>
            <a:r>
              <a:rPr lang="pt-PT" dirty="0"/>
              <a:t>– Terreno Projeto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113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Conchas Bivalves</a:t>
            </a:r>
            <a:endParaRPr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7330E23-8931-E875-C602-D5DCCF6C9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2" t="36913" r="42222" b="15679"/>
          <a:stretch/>
        </p:blipFill>
        <p:spPr>
          <a:xfrm>
            <a:off x="13434683" y="1107839"/>
            <a:ext cx="4335793" cy="41211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08887AB-C462-4D33-2274-1E2ECAEBB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38" t="37408" r="43056" b="23827"/>
          <a:stretch/>
        </p:blipFill>
        <p:spPr>
          <a:xfrm>
            <a:off x="17770476" y="1533677"/>
            <a:ext cx="4768850" cy="32694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1F9FB3-5D1C-4BC4-6EE5-ECF6207BD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24" t="30236" r="54949" b="31688"/>
          <a:stretch/>
        </p:blipFill>
        <p:spPr>
          <a:xfrm>
            <a:off x="10545430" y="6172436"/>
            <a:ext cx="4292441" cy="39751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D019BA3-E679-6AC1-B224-F1485FF36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84" t="34982" r="19731" b="24141"/>
          <a:stretch/>
        </p:blipFill>
        <p:spPr>
          <a:xfrm>
            <a:off x="14744701" y="6026386"/>
            <a:ext cx="5661215" cy="412115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6C8B3BC-E1CC-FEA2-9B10-169E9A8C5E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04" t="25185" r="35104" b="24444"/>
          <a:stretch/>
        </p:blipFill>
        <p:spPr>
          <a:xfrm>
            <a:off x="20154901" y="5506402"/>
            <a:ext cx="3562349" cy="45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152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44040" name="Picture 8" descr="Mexilhão, Clam, Moulesfrites png transparente grátis">
            <a:extLst>
              <a:ext uri="{FF2B5EF4-FFF2-40B4-BE49-F238E27FC236}">
                <a16:creationId xmlns:a16="http://schemas.microsoft.com/office/drawing/2014/main" id="{FC6BF64E-F8FE-4C32-65F1-094A2D7B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008" y="1931215"/>
            <a:ext cx="12710583" cy="76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8888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CE26065C-FFE2-12D0-3331-9B15F433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7" y="0"/>
            <a:ext cx="21291947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1397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3C73D89-5FCF-4BC9-BBF7-CE4E9758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39" y="0"/>
            <a:ext cx="21250923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8021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E40F0E-0A3B-458A-5A6F-BEFAFB8A9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98"/>
          <a:stretch/>
        </p:blipFill>
        <p:spPr>
          <a:xfrm>
            <a:off x="1532307" y="0"/>
            <a:ext cx="2131938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3494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29E1E7-7A48-3360-AC20-EF59308CA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5"/>
          <a:stretch/>
        </p:blipFill>
        <p:spPr>
          <a:xfrm>
            <a:off x="1504763" y="0"/>
            <a:ext cx="2137447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08117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- </a:t>
            </a:r>
            <a:r>
              <a:rPr lang="pt-PT" dirty="0"/>
              <a:t>Mexilhão</a:t>
            </a:r>
            <a:endParaRPr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82382C7-1A57-096F-2020-012AF8DE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1"/>
          <a:stretch/>
        </p:blipFill>
        <p:spPr>
          <a:xfrm>
            <a:off x="1559710" y="0"/>
            <a:ext cx="212645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627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5" name="Imagem 4" descr="Uma imagem com invertebrado, molusco, amêijoa, escuro&#10;&#10;Descrição gerada automaticamente">
            <a:extLst>
              <a:ext uri="{FF2B5EF4-FFF2-40B4-BE49-F238E27FC236}">
                <a16:creationId xmlns:a16="http://schemas.microsoft.com/office/drawing/2014/main" id="{0AEC0FCD-286C-CBF2-DDD3-6DF5571B5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350" y="1704975"/>
            <a:ext cx="6896100" cy="89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308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91EF90BC-1A69-24AC-1D79-BAD89D86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7" y="0"/>
            <a:ext cx="21291947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37064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95580D-565C-F134-D7EC-8475E3016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1"/>
          <a:stretch/>
        </p:blipFill>
        <p:spPr>
          <a:xfrm>
            <a:off x="1559710" y="0"/>
            <a:ext cx="212645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2603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3247CB-CD90-11C5-4CDB-A02E1F0A0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8"/>
          <a:stretch/>
        </p:blipFill>
        <p:spPr>
          <a:xfrm>
            <a:off x="1473199" y="-19044"/>
            <a:ext cx="21437602" cy="115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7557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- </a:t>
            </a:r>
            <a:r>
              <a:rPr lang="pt-PT" dirty="0"/>
              <a:t>Ameijoa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CF4EF1-408A-BED1-495C-462684681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"/>
          <a:stretch/>
        </p:blipFill>
        <p:spPr>
          <a:xfrm>
            <a:off x="1586973" y="0"/>
            <a:ext cx="2121005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748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4" name="Imagem 3" descr="Uma imagem com invertebrado, molusco, berbigão&#10;&#10;Descrição gerada automaticamente">
            <a:extLst>
              <a:ext uri="{FF2B5EF4-FFF2-40B4-BE49-F238E27FC236}">
                <a16:creationId xmlns:a16="http://schemas.microsoft.com/office/drawing/2014/main" id="{A524F8DB-B512-C7F1-D27F-5E8A96DF0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62" y="2034403"/>
            <a:ext cx="7839075" cy="77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5934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0D4F33A-7C4A-2039-4E50-D542AD31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26" y="0"/>
            <a:ext cx="21291948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3547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EEB772-EBA7-C084-6B3C-9913A7C6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71" y="0"/>
            <a:ext cx="21008055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236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AF8957-CD92-AB69-6C4E-94B571F5F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8"/>
          <a:stretch/>
        </p:blipFill>
        <p:spPr>
          <a:xfrm>
            <a:off x="1607328" y="0"/>
            <a:ext cx="2116934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9778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5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/>
              <a:t>Vieira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A30A45-678F-CBB1-23EE-1BC788A6B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8"/>
          <a:stretch/>
        </p:blipFill>
        <p:spPr>
          <a:xfrm>
            <a:off x="1607328" y="0"/>
            <a:ext cx="2116934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3154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9942" name="Picture 6" descr="Whatever you do, don't Google “Cut Foot” – Royal Akarana Yacht Club">
            <a:extLst>
              <a:ext uri="{FF2B5EF4-FFF2-40B4-BE49-F238E27FC236}">
                <a16:creationId xmlns:a16="http://schemas.microsoft.com/office/drawing/2014/main" id="{55F3E9E4-7DDA-4B6A-9F4A-C3717683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0"/>
            <a:ext cx="14287500" cy="1072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1109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531529-E892-B863-5EC8-20AB7286E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8"/>
          <a:stretch/>
        </p:blipFill>
        <p:spPr>
          <a:xfrm>
            <a:off x="1607328" y="0"/>
            <a:ext cx="2116934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642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94E7C9-B452-D599-0D7E-008563BEF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04"/>
          <a:stretch/>
        </p:blipFill>
        <p:spPr>
          <a:xfrm>
            <a:off x="1586973" y="0"/>
            <a:ext cx="2121005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8412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878B14-AF72-7042-EAFA-383ABE9C6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5"/>
          <a:stretch/>
        </p:blipFill>
        <p:spPr>
          <a:xfrm>
            <a:off x="1540321" y="0"/>
            <a:ext cx="2130335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3801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E1FF93-5F33-28CD-F6E9-EF5D88E4AC4B}"/>
              </a:ext>
            </a:extLst>
          </p:cNvPr>
          <p:cNvSpPr/>
          <p:nvPr/>
        </p:nvSpPr>
        <p:spPr>
          <a:xfrm>
            <a:off x="11150600" y="0"/>
            <a:ext cx="13233400" cy="1321011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40962" name="Picture 2" descr="Ostras, Clam, Ostra Do Pacífico png transparente grátis">
            <a:extLst>
              <a:ext uri="{FF2B5EF4-FFF2-40B4-BE49-F238E27FC236}">
                <a16:creationId xmlns:a16="http://schemas.microsoft.com/office/drawing/2014/main" id="{988FE31B-2A6B-4C47-3D77-33B39352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" b="93485" l="6000" r="91222">
                        <a14:foregroundMark x1="10889" y1="46818" x2="8778" y2="54545"/>
                        <a14:foregroundMark x1="8778" y1="54545" x2="9111" y2="66364"/>
                        <a14:foregroundMark x1="9111" y1="66364" x2="19889" y2="86970"/>
                        <a14:foregroundMark x1="19889" y1="86970" x2="28111" y2="90606"/>
                        <a14:foregroundMark x1="28111" y1="90606" x2="37333" y2="77121"/>
                        <a14:foregroundMark x1="37333" y1="77121" x2="40556" y2="53182"/>
                        <a14:foregroundMark x1="28667" y1="90758" x2="35889" y2="89091"/>
                        <a14:foregroundMark x1="35889" y1="89091" x2="32556" y2="89242"/>
                        <a14:foregroundMark x1="7667" y1="60455" x2="6111" y2="56515"/>
                        <a14:foregroundMark x1="59778" y1="17273" x2="76111" y2="74242"/>
                        <a14:foregroundMark x1="76111" y1="74242" x2="76111" y2="75455"/>
                        <a14:foregroundMark x1="68667" y1="81970" x2="58778" y2="15909"/>
                        <a14:foregroundMark x1="58778" y1="15909" x2="58889" y2="12879"/>
                        <a14:foregroundMark x1="56222" y1="14848" x2="66889" y2="7576"/>
                        <a14:foregroundMark x1="71000" y1="8030" x2="78889" y2="13333"/>
                        <a14:foregroundMark x1="78889" y1="13333" x2="84111" y2="20455"/>
                        <a14:foregroundMark x1="84111" y1="20455" x2="84667" y2="20909"/>
                        <a14:foregroundMark x1="88778" y1="33485" x2="86556" y2="18485"/>
                        <a14:foregroundMark x1="86556" y1="18485" x2="79778" y2="7424"/>
                        <a14:foregroundMark x1="79778" y1="7424" x2="77222" y2="6364"/>
                        <a14:foregroundMark x1="87333" y1="36212" x2="91444" y2="49394"/>
                        <a14:foregroundMark x1="91444" y1="49394" x2="90556" y2="51667"/>
                        <a14:foregroundMark x1="74889" y1="85152" x2="69111" y2="86667"/>
                        <a14:foregroundMark x1="69111" y1="86667" x2="67222" y2="79848"/>
                        <a14:foregroundMark x1="72556" y1="90455" x2="67333" y2="84394"/>
                        <a14:foregroundMark x1="67333" y1="84394" x2="66556" y2="82727"/>
                        <a14:foregroundMark x1="76111" y1="83485" x2="79667" y2="71364"/>
                        <a14:foregroundMark x1="21222" y1="13636" x2="19444" y2="15606"/>
                        <a14:foregroundMark x1="25111" y1="89545" x2="30778" y2="93636"/>
                        <a14:foregroundMark x1="30778" y1="93636" x2="31333" y2="93182"/>
                        <a14:foregroundMark x1="70778" y1="86364" x2="75000" y2="91970"/>
                        <a14:foregroundMark x1="75000" y1="91970" x2="75778" y2="88788"/>
                        <a14:foregroundMark x1="75778" y1="85606" x2="68778" y2="90758"/>
                        <a14:foregroundMark x1="68778" y1="90758" x2="66889" y2="87121"/>
                        <a14:foregroundMark x1="71333" y1="2121" x2="76222" y2="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50" y="2877607"/>
            <a:ext cx="85725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2129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FB8B0D5-025F-CBA2-D6C9-56E4F12EA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77"/>
          <a:stretch/>
        </p:blipFill>
        <p:spPr>
          <a:xfrm>
            <a:off x="1534594" y="0"/>
            <a:ext cx="2131481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212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984EDF-0FA3-2506-2DF3-18D792ED1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8"/>
          <a:stretch/>
        </p:blipFill>
        <p:spPr>
          <a:xfrm>
            <a:off x="1607328" y="0"/>
            <a:ext cx="2116934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5317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- </a:t>
            </a:r>
            <a:r>
              <a:rPr lang="pt-PT" dirty="0"/>
              <a:t>Ostra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86F529-BE6D-583D-506A-16C67F892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9"/>
          <a:stretch/>
        </p:blipFill>
        <p:spPr>
          <a:xfrm>
            <a:off x="1566539" y="0"/>
            <a:ext cx="2125092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0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309BB1-1C4F-BAD3-25A7-DD2A3DB4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04" y="0"/>
            <a:ext cx="21088392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96054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-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5A4EB1-6A10-2059-D6B3-659718C60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2" t="28964" r="55695" b="28765"/>
          <a:stretch/>
        </p:blipFill>
        <p:spPr>
          <a:xfrm>
            <a:off x="13649960" y="0"/>
            <a:ext cx="8661400" cy="58702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8B1456-95CA-82DB-AAB9-FA7C0F58D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11" t="30999" r="20206" b="26730"/>
          <a:stretch/>
        </p:blipFill>
        <p:spPr>
          <a:xfrm>
            <a:off x="13649960" y="5618504"/>
            <a:ext cx="8661400" cy="587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398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- </a:t>
            </a:r>
            <a:r>
              <a:rPr lang="pt-PT" dirty="0"/>
              <a:t>Corais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A02EBA-7B92-254E-B36D-B84679268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7328" y="0"/>
            <a:ext cx="2116934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97907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1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F74CFDF-E194-37E0-BBA5-516F57C1F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3"/>
          <a:stretch/>
        </p:blipFill>
        <p:spPr>
          <a:xfrm>
            <a:off x="1488168" y="0"/>
            <a:ext cx="2140766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33066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1</a:t>
            </a:r>
            <a:endParaRPr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C066E4F-F58E-4E30-BC65-21FA815C7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0"/>
          <a:stretch/>
        </p:blipFill>
        <p:spPr>
          <a:xfrm>
            <a:off x="1554241" y="0"/>
            <a:ext cx="2127551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88251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1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90F7B8D-87ED-6F9A-EA4F-5CE448F7A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5"/>
          <a:stretch/>
        </p:blipFill>
        <p:spPr>
          <a:xfrm>
            <a:off x="1597838" y="0"/>
            <a:ext cx="2118832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1706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2</a:t>
            </a:r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BDC3BE6-9EBA-72FA-27C1-796BF291A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3"/>
          <a:stretch/>
        </p:blipFill>
        <p:spPr>
          <a:xfrm>
            <a:off x="1488168" y="0"/>
            <a:ext cx="2140766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029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2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835AFFF-03BE-6169-AFF4-F35378BD5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0"/>
          <a:stretch/>
        </p:blipFill>
        <p:spPr>
          <a:xfrm>
            <a:off x="1554241" y="0"/>
            <a:ext cx="2127551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91843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6.2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2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FA6BC2-AF09-9DAE-B0C3-B787B5233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1"/>
          <a:stretch/>
        </p:blipFill>
        <p:spPr>
          <a:xfrm>
            <a:off x="1499535" y="0"/>
            <a:ext cx="2138493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69712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3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1B935F-72C6-46EA-AF2C-384BE8B63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14"/>
          <a:stretch/>
        </p:blipFill>
        <p:spPr>
          <a:xfrm>
            <a:off x="1519299" y="0"/>
            <a:ext cx="2134540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5591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3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572D12-011D-5061-3F06-FF74AFAFB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75"/>
          <a:stretch/>
        </p:blipFill>
        <p:spPr>
          <a:xfrm>
            <a:off x="1546027" y="0"/>
            <a:ext cx="2129194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38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68AA6B6-1FBB-9A21-8F01-115CB680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36" y="0"/>
            <a:ext cx="20928328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552961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6.3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3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433F94-45F3-1B92-DBE7-AEF64DC3C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0"/>
          <a:stretch/>
        </p:blipFill>
        <p:spPr>
          <a:xfrm>
            <a:off x="1554241" y="0"/>
            <a:ext cx="2127551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89075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4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6D3885-180C-541A-ECC4-F98A5F4E8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08"/>
          <a:stretch/>
        </p:blipFill>
        <p:spPr>
          <a:xfrm>
            <a:off x="1619503" y="0"/>
            <a:ext cx="2114499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07861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4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15EAB1-BE58-6682-D989-A7B63EC0C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02"/>
          <a:stretch/>
        </p:blipFill>
        <p:spPr>
          <a:xfrm>
            <a:off x="1576084" y="0"/>
            <a:ext cx="2123183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30153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6.4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Coral 4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96DB16-45A1-AABC-EAF1-EC42C2A4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02"/>
          <a:stretch/>
        </p:blipFill>
        <p:spPr>
          <a:xfrm>
            <a:off x="1576084" y="0"/>
            <a:ext cx="2123183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46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1494F1-FF07-F613-B52C-25169D18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40" y="1"/>
            <a:ext cx="20852920" cy="114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7638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776</Words>
  <Application>Microsoft Office PowerPoint</Application>
  <PresentationFormat>Personalizados</PresentationFormat>
  <Paragraphs>128</Paragraphs>
  <Slides>83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83</vt:i4>
      </vt:variant>
    </vt:vector>
  </HeadingPairs>
  <TitlesOfParts>
    <vt:vector size="88" baseType="lpstr"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Beatriz Santos</cp:lastModifiedBy>
  <cp:revision>42</cp:revision>
  <dcterms:modified xsi:type="dcterms:W3CDTF">2022-12-11T18:07:46Z</dcterms:modified>
</cp:coreProperties>
</file>