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9" r:id="rId7"/>
    <p:sldId id="261" r:id="rId8"/>
    <p:sldId id="290" r:id="rId9"/>
    <p:sldId id="262" r:id="rId10"/>
    <p:sldId id="263" r:id="rId11"/>
    <p:sldId id="264" r:id="rId12"/>
    <p:sldId id="265" r:id="rId13"/>
    <p:sldId id="266" r:id="rId14"/>
    <p:sldId id="287" r:id="rId15"/>
    <p:sldId id="267" r:id="rId16"/>
    <p:sldId id="268" r:id="rId17"/>
    <p:sldId id="269" r:id="rId18"/>
    <p:sldId id="270" r:id="rId19"/>
    <p:sldId id="271" r:id="rId20"/>
    <p:sldId id="275" r:id="rId21"/>
    <p:sldId id="272" r:id="rId22"/>
    <p:sldId id="298" r:id="rId23"/>
    <p:sldId id="299" r:id="rId24"/>
    <p:sldId id="281" r:id="rId25"/>
    <p:sldId id="291" r:id="rId26"/>
    <p:sldId id="292" r:id="rId27"/>
    <p:sldId id="297" r:id="rId28"/>
    <p:sldId id="293" r:id="rId29"/>
    <p:sldId id="294" r:id="rId30"/>
    <p:sldId id="295" r:id="rId31"/>
    <p:sldId id="296" r:id="rId32"/>
    <p:sldId id="273" r:id="rId33"/>
    <p:sldId id="282" r:id="rId34"/>
    <p:sldId id="283" r:id="rId35"/>
    <p:sldId id="284" r:id="rId36"/>
    <p:sldId id="285" r:id="rId37"/>
    <p:sldId id="286" r:id="rId38"/>
  </p:sldIdLst>
  <p:sldSz cx="20104100" cy="11309350"/>
  <p:notesSz cx="20104100" cy="1130935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4B7FCD-72A4-4909-87E0-C723DE856448}" v="29" dt="2022-12-23T00:34:30.450"/>
    <p1510:client id="{D6FFA64D-342D-43B2-847A-CFC0DD6628F5}" v="1422" dt="2022-12-22T23:52:31.49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867" y="9643550"/>
            <a:ext cx="20048364" cy="1031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3382" y="8185746"/>
            <a:ext cx="19523710" cy="1272540"/>
            <a:chOff x="363382" y="8185746"/>
            <a:chExt cx="19523710" cy="1272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3382" y="8185746"/>
              <a:ext cx="19523612" cy="12724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9548" y="8223204"/>
              <a:ext cx="19345191" cy="1053475"/>
            </a:xfrm>
            <a:prstGeom prst="rect">
              <a:avLst/>
            </a:prstGeom>
          </p:spPr>
        </p:pic>
      </p:grpSp>
      <p:sp>
        <p:nvSpPr>
          <p:cNvPr id="5" name="object 5"/>
          <p:cNvSpPr/>
          <p:nvPr/>
        </p:nvSpPr>
        <p:spPr>
          <a:xfrm>
            <a:off x="209208" y="9712165"/>
            <a:ext cx="19687540" cy="0"/>
          </a:xfrm>
          <a:custGeom>
            <a:avLst/>
            <a:gdLst/>
            <a:ahLst/>
            <a:cxnLst/>
            <a:rect l="l" t="t" r="r" b="b"/>
            <a:pathLst>
              <a:path w="19687540">
                <a:moveTo>
                  <a:pt x="0" y="0"/>
                </a:moveTo>
                <a:lnTo>
                  <a:pt x="19686939" y="0"/>
                </a:lnTo>
              </a:path>
            </a:pathLst>
          </a:custGeom>
          <a:ln w="21360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65620" y="9901570"/>
            <a:ext cx="2706802" cy="119941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4860" y="10099377"/>
            <a:ext cx="4020820" cy="9214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4378426" y="9919643"/>
            <a:ext cx="5408519" cy="153547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  <a:tabLst>
                <a:tab pos="4151629" algn="l"/>
              </a:tabLst>
            </a:pP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Mestrado 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Integrado </a:t>
            </a:r>
            <a:r>
              <a:rPr sz="2450" spc="15" dirty="0" err="1">
                <a:solidFill>
                  <a:srgbClr val="D4D4D4"/>
                </a:solidFill>
                <a:latin typeface="Arial MT"/>
                <a:cs typeface="Arial MT"/>
              </a:rPr>
              <a:t>em</a:t>
            </a:r>
            <a:r>
              <a:rPr sz="2450" spc="1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5" dirty="0" err="1">
                <a:solidFill>
                  <a:srgbClr val="D4D4D4"/>
                </a:solidFill>
                <a:latin typeface="Arial MT"/>
                <a:cs typeface="Arial MT"/>
              </a:rPr>
              <a:t>Arquitectura</a:t>
            </a:r>
            <a:r>
              <a:rPr lang="pt-PT" sz="2450" spc="5" dirty="0">
                <a:solidFill>
                  <a:srgbClr val="D4D4D4"/>
                </a:solidFill>
                <a:latin typeface="Arial MT"/>
                <a:cs typeface="Arial MT"/>
              </a:rPr>
              <a:t> </a:t>
            </a:r>
            <a:r>
              <a:rPr sz="2450" spc="-67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Ano </a:t>
            </a:r>
            <a:r>
              <a:rPr sz="2450" spc="5" dirty="0" err="1">
                <a:solidFill>
                  <a:srgbClr val="D4D4D4"/>
                </a:solidFill>
                <a:latin typeface="Arial MT"/>
                <a:cs typeface="Arial MT"/>
              </a:rPr>
              <a:t>Lectivo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lang="pt-PT" sz="2450" spc="10" dirty="0">
                <a:solidFill>
                  <a:srgbClr val="D4D4D4"/>
                </a:solidFill>
                <a:latin typeface="Arial MT"/>
                <a:cs typeface="Arial MT"/>
              </a:rPr>
              <a:t>2022-2023 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1º </a:t>
            </a:r>
            <a:r>
              <a:rPr sz="2450" spc="10" dirty="0" err="1">
                <a:solidFill>
                  <a:srgbClr val="D4D4D4"/>
                </a:solidFill>
                <a:latin typeface="Arial MT"/>
                <a:cs typeface="Arial MT"/>
              </a:rPr>
              <a:t>Semestre</a:t>
            </a:r>
            <a:r>
              <a:rPr lang="pt-PT" sz="2450" spc="10" dirty="0">
                <a:solidFill>
                  <a:srgbClr val="D4D4D4"/>
                </a:solidFill>
                <a:latin typeface="Arial MT"/>
                <a:cs typeface="Arial MT"/>
              </a:rPr>
              <a:t> </a:t>
            </a:r>
            <a:r>
              <a:rPr sz="2450" spc="-67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 err="1">
                <a:solidFill>
                  <a:srgbClr val="D4D4D4"/>
                </a:solidFill>
                <a:latin typeface="Arial MT"/>
                <a:cs typeface="Arial MT"/>
              </a:rPr>
              <a:t>Docente</a:t>
            </a:r>
            <a:r>
              <a:rPr sz="2450" spc="-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-</a:t>
            </a:r>
            <a:r>
              <a:rPr sz="2450" spc="1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Nuno</a:t>
            </a:r>
            <a:r>
              <a:rPr sz="245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Alão	4º</a:t>
            </a:r>
            <a:r>
              <a:rPr sz="2450" spc="-8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Ano</a:t>
            </a:r>
            <a:endParaRPr sz="24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874926" y="9643550"/>
            <a:ext cx="9201150" cy="10318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 err="1"/>
              <a:t>Exercício</a:t>
            </a:r>
            <a:r>
              <a:rPr lang="pt-PT" spc="-55" dirty="0"/>
              <a:t> 3</a:t>
            </a:r>
            <a:r>
              <a:rPr lang="pt-PT" dirty="0"/>
              <a:t>.1</a:t>
            </a:r>
            <a:r>
              <a:rPr spc="-30" dirty="0"/>
              <a:t> </a:t>
            </a:r>
            <a:r>
              <a:rPr dirty="0"/>
              <a:t>-</a:t>
            </a:r>
            <a:r>
              <a:rPr spc="-40" dirty="0"/>
              <a:t> </a:t>
            </a:r>
            <a:r>
              <a:rPr dirty="0"/>
              <a:t>SPIRULA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0DE102E1-1319-BA60-7EAB-BB18CCE7E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58" y="261582"/>
            <a:ext cx="17097719" cy="920928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C8F582FA-2171-E158-E385-4D4FBB7FD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883" y="126544"/>
            <a:ext cx="14298580" cy="9356962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8B094344-78F6-043B-A5D6-198A109F2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764" y="9667198"/>
            <a:ext cx="20048364" cy="1031875"/>
          </a:xfrm>
        </p:spPr>
        <p:txBody>
          <a:bodyPr wrap="square" lIns="0" tIns="0" rIns="0" bIns="0" anchor="t">
            <a:spAutoFit/>
          </a:bodyPr>
          <a:lstStyle/>
          <a:p>
            <a:r>
              <a:rPr lang="pt-PT" dirty="0"/>
              <a:t>Exercício 3.2 - </a:t>
            </a:r>
            <a:r>
              <a:rPr lang="pt-PT" dirty="0" err="1"/>
              <a:t>Planorbis</a:t>
            </a:r>
            <a:r>
              <a:rPr lang="pt-PT" dirty="0"/>
              <a:t> 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5" descr="Uma imagem com interior, em mosaico&#10;&#10;Descrição gerada automaticamente">
            <a:extLst>
              <a:ext uri="{FF2B5EF4-FFF2-40B4-BE49-F238E27FC236}">
                <a16:creationId xmlns:a16="http://schemas.microsoft.com/office/drawing/2014/main" id="{404D10C3-69DE-68A1-8AB0-4A47E53CD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43" r="1573" b="12760"/>
          <a:stretch/>
        </p:blipFill>
        <p:spPr>
          <a:xfrm>
            <a:off x="4824100" y="875696"/>
            <a:ext cx="10384292" cy="7999494"/>
          </a:xfrm>
          <a:prstGeom prst="rect">
            <a:avLst/>
          </a:prstGeom>
        </p:spPr>
      </p:pic>
      <p:sp>
        <p:nvSpPr>
          <p:cNvPr id="6" name="Título 5">
            <a:extLst>
              <a:ext uri="{FF2B5EF4-FFF2-40B4-BE49-F238E27FC236}">
                <a16:creationId xmlns:a16="http://schemas.microsoft.com/office/drawing/2014/main" id="{1DDC113D-76F5-36D1-6B7C-C51837A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349" y="9856381"/>
            <a:ext cx="20048364" cy="1031875"/>
          </a:xfrm>
        </p:spPr>
        <p:txBody>
          <a:bodyPr wrap="square" lIns="0" tIns="0" rIns="0" bIns="0" anchor="t">
            <a:spAutoFit/>
          </a:bodyPr>
          <a:lstStyle/>
          <a:p>
            <a:r>
              <a:rPr lang="pt-PT" dirty="0">
                <a:solidFill>
                  <a:srgbClr val="FFFFFF"/>
                </a:solidFill>
                <a:latin typeface="Arial MT"/>
              </a:rPr>
              <a:t>Exercício </a:t>
            </a:r>
            <a:r>
              <a:rPr lang="pt-PT" dirty="0">
                <a:solidFill>
                  <a:srgbClr val="FFFFFF"/>
                </a:solidFill>
              </a:rPr>
              <a:t>3.3 - </a:t>
            </a:r>
            <a:r>
              <a:rPr lang="pt-PT" dirty="0" err="1">
                <a:solidFill>
                  <a:srgbClr val="FFFFFF"/>
                </a:solidFill>
              </a:rPr>
              <a:t>Nautilus</a:t>
            </a:r>
            <a:endParaRPr lang="pt-PT" dirty="0" err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905253" y="9664527"/>
            <a:ext cx="9665970" cy="10318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Exercício</a:t>
            </a:r>
            <a:r>
              <a:rPr lang="pt-PT" spc="-55" dirty="0"/>
              <a:t> 3</a:t>
            </a:r>
            <a:r>
              <a:rPr lang="pt-PT" dirty="0"/>
              <a:t>.4</a:t>
            </a:r>
            <a:r>
              <a:rPr spc="-30" dirty="0"/>
              <a:t> </a:t>
            </a:r>
            <a:r>
              <a:rPr dirty="0"/>
              <a:t>-</a:t>
            </a:r>
            <a:r>
              <a:rPr spc="-40" dirty="0"/>
              <a:t> </a:t>
            </a:r>
            <a:r>
              <a:rPr dirty="0"/>
              <a:t>CARACOL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4195BBBD-3C3F-04BF-64E8-B87706BDD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656" y="372095"/>
            <a:ext cx="14936212" cy="88019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A0FA3-0C70-1B70-803E-91DAC1A9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FA53FC1D-2711-A917-B33F-A6A18FE93D58}"/>
              </a:ext>
            </a:extLst>
          </p:cNvPr>
          <p:cNvSpPr/>
          <p:nvPr/>
        </p:nvSpPr>
        <p:spPr>
          <a:xfrm>
            <a:off x="20980" y="9632992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 anchor="t"/>
          <a:lstStyle/>
          <a:p>
            <a:r>
              <a:rPr lang="pt-PT" sz="7200" dirty="0">
                <a:solidFill>
                  <a:schemeClr val="bg1"/>
                </a:solidFill>
                <a:ea typeface="+mn-lt"/>
                <a:cs typeface="+mn-lt"/>
              </a:rPr>
              <a:t>                                                     Exercício 3.5 - Caramujo </a:t>
            </a:r>
            <a:endParaRPr lang="pt-PT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Imagem 6" descr="Uma imagem com texto, interior, captura de ecrã&#10;&#10;Descrição gerada automaticamente">
            <a:extLst>
              <a:ext uri="{FF2B5EF4-FFF2-40B4-BE49-F238E27FC236}">
                <a16:creationId xmlns:a16="http://schemas.microsoft.com/office/drawing/2014/main" id="{293FC335-765E-2BF4-DC23-32857BD50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0199" y="699883"/>
            <a:ext cx="10256450" cy="810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30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789116" y="9476911"/>
            <a:ext cx="28512000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 algn="l">
              <a:spcBef>
                <a:spcPts val="100"/>
              </a:spcBef>
            </a:pPr>
            <a:r>
              <a:rPr dirty="0"/>
              <a:t>Exercício</a:t>
            </a:r>
            <a:r>
              <a:rPr lang="pt-PT" spc="-110" dirty="0"/>
              <a:t> 4 - </a:t>
            </a:r>
            <a:r>
              <a:rPr lang="pt-PT" spc="-110" dirty="0" err="1"/>
              <a:t>Grasshopper</a:t>
            </a:r>
            <a:endParaRPr lang="pt-PT" spc="-5" dirty="0" err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055099" y="9667198"/>
            <a:ext cx="9946005" cy="10318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Exercício</a:t>
            </a:r>
            <a:r>
              <a:rPr lang="pt-PT" spc="-55" dirty="0"/>
              <a:t> 4</a:t>
            </a:r>
            <a:r>
              <a:rPr lang="pt-PT" dirty="0"/>
              <a:t>.1</a:t>
            </a:r>
            <a:r>
              <a:rPr spc="-30" dirty="0"/>
              <a:t> </a:t>
            </a:r>
            <a:r>
              <a:rPr dirty="0"/>
              <a:t>-</a:t>
            </a:r>
            <a:r>
              <a:rPr lang="pt-PT" spc="-40" dirty="0"/>
              <a:t> </a:t>
            </a:r>
            <a:endParaRPr lang="pt-PT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E071FD6A-23A7-066A-DC22-F7398753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712" y="268979"/>
            <a:ext cx="16552095" cy="87331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DA934DA3-7648-02EF-0636-DFA407987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12" y="626634"/>
            <a:ext cx="15481836" cy="820574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146761" y="9856014"/>
            <a:ext cx="11088696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 err="1"/>
              <a:t>Exercício</a:t>
            </a:r>
            <a:r>
              <a:rPr lang="pt-PT" spc="-50" dirty="0"/>
              <a:t> 4.2</a:t>
            </a:r>
            <a:r>
              <a:rPr lang="pt-PT" dirty="0"/>
              <a:t> </a:t>
            </a:r>
            <a:r>
              <a:rPr dirty="0"/>
              <a:t>-</a:t>
            </a:r>
            <a:r>
              <a:rPr spc="-40" dirty="0"/>
              <a:t> </a:t>
            </a:r>
            <a:r>
              <a:rPr lang="pt-PT" dirty="0"/>
              <a:t>Formas</a:t>
            </a:r>
            <a:endParaRPr dirty="0"/>
          </a:p>
        </p:txBody>
      </p:sp>
      <p:pic>
        <p:nvPicPr>
          <p:cNvPr id="5" name="Imagem 5" descr="Uma imagem com texto, mapa, interior&#10;&#10;Descrição gerada automaticamente">
            <a:extLst>
              <a:ext uri="{FF2B5EF4-FFF2-40B4-BE49-F238E27FC236}">
                <a16:creationId xmlns:a16="http://schemas.microsoft.com/office/drawing/2014/main" id="{248D24AF-9855-B541-C68E-E79F0D9EA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840" y="405316"/>
            <a:ext cx="17034762" cy="90264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-45903" y="9591040"/>
            <a:ext cx="20155278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2980026" y="9784333"/>
            <a:ext cx="24576528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1559540">
              <a:spcBef>
                <a:spcPts val="100"/>
              </a:spcBef>
            </a:pPr>
            <a:r>
              <a:rPr lang="pt-PT" dirty="0"/>
              <a:t> Exercício 4.3</a:t>
            </a:r>
            <a:r>
              <a:rPr dirty="0"/>
              <a:t>-</a:t>
            </a:r>
            <a:r>
              <a:rPr lang="pt-PT" dirty="0"/>
              <a:t>cubo explodido </a:t>
            </a:r>
            <a:endParaRPr dirty="0"/>
          </a:p>
        </p:txBody>
      </p:sp>
      <p:pic>
        <p:nvPicPr>
          <p:cNvPr id="2" name="Imagem 4">
            <a:extLst>
              <a:ext uri="{FF2B5EF4-FFF2-40B4-BE49-F238E27FC236}">
                <a16:creationId xmlns:a16="http://schemas.microsoft.com/office/drawing/2014/main" id="{D507974C-2EA9-6921-AB4A-49332383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13" y="310103"/>
            <a:ext cx="17038728" cy="83856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2644077" y="8473010"/>
            <a:ext cx="15082519" cy="8293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5250" spc="15" dirty="0">
                <a:solidFill>
                  <a:srgbClr val="FFFFFF"/>
                </a:solidFill>
                <a:latin typeface="Arial MT"/>
                <a:cs typeface="Arial MT"/>
              </a:rPr>
              <a:t>M</a:t>
            </a:r>
            <a:r>
              <a:rPr sz="4200" spc="15" dirty="0">
                <a:solidFill>
                  <a:srgbClr val="FFFFFF"/>
                </a:solidFill>
                <a:latin typeface="Arial MT"/>
                <a:cs typeface="Arial MT"/>
              </a:rPr>
              <a:t>ARGARIDA</a:t>
            </a:r>
            <a:r>
              <a:rPr sz="4200" spc="28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4200" spc="10" dirty="0">
                <a:solidFill>
                  <a:srgbClr val="FFFFFF"/>
                </a:solidFill>
                <a:latin typeface="Arial MT"/>
                <a:cs typeface="Arial MT"/>
              </a:rPr>
              <a:t>DE</a:t>
            </a:r>
            <a:r>
              <a:rPr sz="4200" spc="2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50" spc="15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4200" spc="15" dirty="0">
                <a:solidFill>
                  <a:srgbClr val="FFFFFF"/>
                </a:solidFill>
                <a:latin typeface="Arial MT"/>
                <a:cs typeface="Arial MT"/>
              </a:rPr>
              <a:t>LMEIDA</a:t>
            </a:r>
            <a:r>
              <a:rPr sz="4200" spc="2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50" spc="15" dirty="0">
                <a:solidFill>
                  <a:srgbClr val="FFFFFF"/>
                </a:solidFill>
                <a:latin typeface="Arial MT"/>
                <a:cs typeface="Arial MT"/>
              </a:rPr>
              <a:t>V</a:t>
            </a:r>
            <a:r>
              <a:rPr sz="4200" spc="15" dirty="0">
                <a:solidFill>
                  <a:srgbClr val="FFFFFF"/>
                </a:solidFill>
                <a:latin typeface="Arial MT"/>
                <a:cs typeface="Arial MT"/>
              </a:rPr>
              <a:t>ITORINO</a:t>
            </a:r>
            <a:r>
              <a:rPr sz="4200" spc="2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50" spc="15" dirty="0">
                <a:solidFill>
                  <a:srgbClr val="FFFFFF"/>
                </a:solidFill>
                <a:latin typeface="Arial MT"/>
                <a:cs typeface="Arial MT"/>
              </a:rPr>
              <a:t>F</a:t>
            </a:r>
            <a:r>
              <a:rPr sz="4200" spc="15" dirty="0">
                <a:solidFill>
                  <a:srgbClr val="FFFFFF"/>
                </a:solidFill>
                <a:latin typeface="Arial MT"/>
                <a:cs typeface="Arial MT"/>
              </a:rPr>
              <a:t>ERREIRA</a:t>
            </a:r>
            <a:r>
              <a:rPr sz="4200" spc="2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5250" spc="15" dirty="0">
                <a:solidFill>
                  <a:srgbClr val="FFFFFF"/>
                </a:solidFill>
                <a:latin typeface="Arial MT"/>
                <a:cs typeface="Arial MT"/>
              </a:rPr>
              <a:t>G</a:t>
            </a:r>
            <a:r>
              <a:rPr sz="4200" spc="15" dirty="0">
                <a:solidFill>
                  <a:srgbClr val="FFFFFF"/>
                </a:solidFill>
                <a:latin typeface="Arial MT"/>
                <a:cs typeface="Arial MT"/>
              </a:rPr>
              <a:t>OMES</a:t>
            </a:r>
            <a:endParaRPr sz="42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31790" y="7721253"/>
            <a:ext cx="7384415" cy="2011680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PT" sz="13000" spc="10" dirty="0">
                <a:solidFill>
                  <a:srgbClr val="D4D4D4"/>
                </a:solidFill>
                <a:latin typeface="Arial MT"/>
                <a:cs typeface="Arial MT"/>
              </a:rPr>
              <a:t>20171150</a:t>
            </a:r>
            <a:endParaRPr lang="pt-PT" sz="13000" spc="15" dirty="0">
              <a:solidFill>
                <a:srgbClr val="D4D4D4"/>
              </a:solidFill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09208" y="9712165"/>
            <a:ext cx="19687540" cy="0"/>
          </a:xfrm>
          <a:custGeom>
            <a:avLst/>
            <a:gdLst/>
            <a:ahLst/>
            <a:cxnLst/>
            <a:rect l="l" t="t" r="r" b="b"/>
            <a:pathLst>
              <a:path w="19687540">
                <a:moveTo>
                  <a:pt x="0" y="0"/>
                </a:moveTo>
                <a:lnTo>
                  <a:pt x="19686939" y="0"/>
                </a:lnTo>
              </a:path>
            </a:pathLst>
          </a:custGeom>
          <a:ln w="21360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5620" y="9901570"/>
            <a:ext cx="2706802" cy="119941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860" y="10099377"/>
            <a:ext cx="4020820" cy="921437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9642506" y="9937815"/>
            <a:ext cx="3395979" cy="1054735"/>
            <a:chOff x="9642506" y="9937815"/>
            <a:chExt cx="3395979" cy="105473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42506" y="9937815"/>
              <a:ext cx="3395526" cy="10543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9390" y="9974565"/>
              <a:ext cx="3177913" cy="83621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4639210" y="9943352"/>
            <a:ext cx="5100320" cy="151176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 algn="just">
              <a:lnSpc>
                <a:spcPct val="101000"/>
              </a:lnSpc>
              <a:spcBef>
                <a:spcPts val="95"/>
              </a:spcBef>
              <a:tabLst>
                <a:tab pos="4151629" algn="l"/>
              </a:tabLst>
            </a:pP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Mestrado 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Integrado </a:t>
            </a:r>
            <a:r>
              <a:rPr sz="2450" spc="15" dirty="0">
                <a:solidFill>
                  <a:srgbClr val="D4D4D4"/>
                </a:solidFill>
                <a:latin typeface="Arial MT"/>
                <a:cs typeface="Arial MT"/>
              </a:rPr>
              <a:t>em </a:t>
            </a:r>
            <a:r>
              <a:rPr sz="2450" spc="5" dirty="0" err="1">
                <a:solidFill>
                  <a:srgbClr val="D4D4D4"/>
                </a:solidFill>
                <a:latin typeface="Arial MT"/>
                <a:cs typeface="Arial MT"/>
              </a:rPr>
              <a:t>Arquitectura</a:t>
            </a:r>
            <a:r>
              <a:rPr lang="pt-PT" sz="2450" spc="5" dirty="0">
                <a:solidFill>
                  <a:srgbClr val="D4D4D4"/>
                </a:solidFill>
                <a:latin typeface="Arial MT"/>
                <a:cs typeface="Arial MT"/>
              </a:rPr>
              <a:t> </a:t>
            </a:r>
            <a:r>
              <a:rPr sz="2450" spc="-67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Ano </a:t>
            </a:r>
            <a:r>
              <a:rPr sz="2450" spc="10" dirty="0" err="1">
                <a:solidFill>
                  <a:srgbClr val="D4D4D4"/>
                </a:solidFill>
                <a:latin typeface="Arial MT"/>
                <a:cs typeface="Arial MT"/>
              </a:rPr>
              <a:t>Lectivo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lang="pt-PT" sz="2450" spc="10" dirty="0">
                <a:solidFill>
                  <a:srgbClr val="D4D4D4"/>
                </a:solidFill>
                <a:latin typeface="Arial MT"/>
                <a:cs typeface="Arial MT"/>
              </a:rPr>
              <a:t>2022-2023 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1º </a:t>
            </a:r>
            <a:r>
              <a:rPr sz="2450" spc="10" dirty="0" err="1">
                <a:solidFill>
                  <a:srgbClr val="D4D4D4"/>
                </a:solidFill>
                <a:latin typeface="Arial MT"/>
                <a:cs typeface="Arial MT"/>
              </a:rPr>
              <a:t>Semestre</a:t>
            </a:r>
            <a:r>
              <a:rPr lang="pt-PT" sz="2450" spc="10" dirty="0">
                <a:solidFill>
                  <a:srgbClr val="D4D4D4"/>
                </a:solidFill>
                <a:latin typeface="Arial MT"/>
                <a:cs typeface="Arial MT"/>
              </a:rPr>
              <a:t> </a:t>
            </a:r>
            <a:r>
              <a:rPr sz="2450" spc="-67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 err="1">
                <a:solidFill>
                  <a:srgbClr val="D4D4D4"/>
                </a:solidFill>
                <a:latin typeface="Arial MT"/>
                <a:cs typeface="Arial MT"/>
              </a:rPr>
              <a:t>Docente</a:t>
            </a:r>
            <a:r>
              <a:rPr sz="2450" spc="-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-</a:t>
            </a:r>
            <a:r>
              <a:rPr sz="2450" spc="1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Nuno</a:t>
            </a:r>
            <a:r>
              <a:rPr sz="245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Alão	4º</a:t>
            </a:r>
            <a:r>
              <a:rPr sz="2450" spc="-8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Ano</a:t>
            </a:r>
            <a:endParaRPr sz="2450">
              <a:latin typeface="Arial MT"/>
              <a:cs typeface="Arial MT"/>
            </a:endParaRPr>
          </a:p>
        </p:txBody>
      </p:sp>
      <p:pic>
        <p:nvPicPr>
          <p:cNvPr id="3" name="Imagem 3" descr="Uma imagem com pessoa, céu, exterior, mulher&#10;&#10;Descrição gerada automaticamente">
            <a:extLst>
              <a:ext uri="{FF2B5EF4-FFF2-40B4-BE49-F238E27FC236}">
                <a16:creationId xmlns:a16="http://schemas.microsoft.com/office/drawing/2014/main" id="{F7196226-E70A-2875-52D1-A1730C8ED1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30" b="15934"/>
          <a:stretch/>
        </p:blipFill>
        <p:spPr>
          <a:xfrm>
            <a:off x="13644714" y="549524"/>
            <a:ext cx="5728473" cy="87745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2" cstate="print"/>
          <a:srcRect r="330" b="10026"/>
          <a:stretch/>
        </p:blipFill>
        <p:spPr>
          <a:xfrm>
            <a:off x="3036045" y="628087"/>
            <a:ext cx="14321987" cy="829584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D867957-8224-66FD-4D1B-E6FC401DC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529007" y="9667198"/>
            <a:ext cx="27445155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lang="pt-PT" dirty="0"/>
              <a:t>Exercício</a:t>
            </a:r>
            <a:r>
              <a:rPr spc="-110" dirty="0"/>
              <a:t> </a:t>
            </a:r>
            <a:r>
              <a:rPr spc="-5" dirty="0"/>
              <a:t>4</a:t>
            </a:r>
            <a:r>
              <a:rPr lang="pt-PT" spc="-5" dirty="0"/>
              <a:t>. 4 plano curvo </a:t>
            </a:r>
            <a:endParaRPr spc="-5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9424BF16-43C1-41C6-379D-F058FA2FD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020" y="585131"/>
            <a:ext cx="18058158" cy="861851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529007" y="9667198"/>
            <a:ext cx="27445155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lang="pt-PT" dirty="0"/>
              <a:t>Exercício</a:t>
            </a:r>
            <a:r>
              <a:rPr spc="-110" dirty="0"/>
              <a:t> </a:t>
            </a:r>
            <a:r>
              <a:rPr spc="-5" dirty="0"/>
              <a:t>4</a:t>
            </a:r>
            <a:r>
              <a:rPr lang="pt-PT" spc="-5" dirty="0"/>
              <a:t>. 5 Terreno</a:t>
            </a:r>
            <a:endParaRPr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64613134-20BC-8402-67D1-2BC8459F7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8420" y="1152787"/>
            <a:ext cx="14383469" cy="734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94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529007" y="9667198"/>
            <a:ext cx="27445155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lang="pt-PT" dirty="0"/>
              <a:t>Exercício</a:t>
            </a:r>
            <a:r>
              <a:rPr spc="-110" dirty="0"/>
              <a:t> </a:t>
            </a:r>
            <a:r>
              <a:rPr spc="-5" dirty="0"/>
              <a:t>4</a:t>
            </a:r>
            <a:r>
              <a:rPr lang="pt-PT" spc="-5" dirty="0"/>
              <a:t>. 5 Terreno</a:t>
            </a:r>
            <a:endParaRPr spc="-5" dirty="0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774A0348-CB66-9B05-3551-BF7FE3D6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98" y="597743"/>
            <a:ext cx="17987033" cy="82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61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606863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spc="-5" dirty="0"/>
              <a:t>5</a:t>
            </a:r>
            <a:r>
              <a:rPr lang="pt-PT" spc="-5" dirty="0"/>
              <a:t> – Conchas </a:t>
            </a:r>
            <a:endParaRPr spc="-5" dirty="0"/>
          </a:p>
        </p:txBody>
      </p:sp>
      <p:pic>
        <p:nvPicPr>
          <p:cNvPr id="4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EB9B3A87-F48A-F091-A426-3713F7A41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93" t="18699" r="15457" b="8401"/>
          <a:stretch/>
        </p:blipFill>
        <p:spPr>
          <a:xfrm>
            <a:off x="1440932" y="400150"/>
            <a:ext cx="18060106" cy="903528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5174374" y="9855951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lang="pt-PT" spc="-5" dirty="0"/>
              <a:t>5.1 - Mexilhão</a:t>
            </a:r>
            <a:endParaRPr spc="-5" dirty="0"/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74D96D4A-8BCF-E11A-C714-3CB505E7E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917" y="406283"/>
            <a:ext cx="14359762" cy="840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288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606863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spc="-5" dirty="0"/>
              <a:t>5</a:t>
            </a:r>
            <a:r>
              <a:rPr lang="pt-PT" spc="-5" dirty="0"/>
              <a:t>.2 – Ameijoa  </a:t>
            </a:r>
            <a:endParaRPr spc="-5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1B637A47-0270-CC16-24E8-1EDC69872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363" y="581360"/>
            <a:ext cx="16754235" cy="863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15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208656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lang="pt-PT" spc="-5" dirty="0"/>
              <a:t>  </a:t>
            </a:r>
            <a:endParaRPr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0C9C889-9DBC-357D-C928-C83C3547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57" y="275684"/>
            <a:ext cx="15853345" cy="890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99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606863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spc="-5" dirty="0"/>
              <a:t>5</a:t>
            </a:r>
            <a:r>
              <a:rPr lang="pt-PT" spc="-5" dirty="0"/>
              <a:t>.3 – Vieira </a:t>
            </a:r>
            <a:endParaRPr spc="-5" dirty="0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FBF21311-2E98-69FE-2659-9A5988710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683" y="799490"/>
            <a:ext cx="14596838" cy="871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7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606863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spc="-5" dirty="0"/>
              <a:t>5</a:t>
            </a:r>
            <a:r>
              <a:rPr lang="pt-PT" spc="-5" dirty="0"/>
              <a:t>.4 – Ostra 1 </a:t>
            </a:r>
            <a:endParaRPr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98BC87C-B385-7E2C-8B3B-67AD7511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058" y="234573"/>
            <a:ext cx="12392026" cy="894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06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9208" y="9712165"/>
            <a:ext cx="19687540" cy="0"/>
          </a:xfrm>
          <a:custGeom>
            <a:avLst/>
            <a:gdLst/>
            <a:ahLst/>
            <a:cxnLst/>
            <a:rect l="l" t="t" r="r" b="b"/>
            <a:pathLst>
              <a:path w="19687540">
                <a:moveTo>
                  <a:pt x="0" y="0"/>
                </a:moveTo>
                <a:lnTo>
                  <a:pt x="19686939" y="0"/>
                </a:lnTo>
              </a:path>
            </a:pathLst>
          </a:custGeom>
          <a:ln w="21360">
            <a:solidFill>
              <a:srgbClr val="D4D4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5620" y="9901570"/>
            <a:ext cx="2706802" cy="119941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4860" y="10099377"/>
            <a:ext cx="4020820" cy="921437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642506" y="9937815"/>
            <a:ext cx="3395979" cy="1054735"/>
            <a:chOff x="9642506" y="9937815"/>
            <a:chExt cx="3395979" cy="105473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42506" y="9937815"/>
              <a:ext cx="3395526" cy="10543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9390" y="9974565"/>
              <a:ext cx="3177913" cy="83621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4142639" y="9872408"/>
            <a:ext cx="5906380" cy="113095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  <a:tabLst>
                <a:tab pos="4151629" algn="l"/>
              </a:tabLst>
            </a:pP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Mestrado 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Integrado </a:t>
            </a:r>
            <a:r>
              <a:rPr sz="2450" spc="15" dirty="0">
                <a:solidFill>
                  <a:srgbClr val="D4D4D4"/>
                </a:solidFill>
                <a:latin typeface="Arial MT"/>
                <a:cs typeface="Arial MT"/>
              </a:rPr>
              <a:t>em </a:t>
            </a:r>
            <a:r>
              <a:rPr sz="2450" spc="5" dirty="0" err="1">
                <a:solidFill>
                  <a:srgbClr val="D4D4D4"/>
                </a:solidFill>
                <a:latin typeface="Arial MT"/>
                <a:cs typeface="Arial MT"/>
              </a:rPr>
              <a:t>Arquitectura</a:t>
            </a:r>
            <a:r>
              <a:rPr lang="pt-PT" sz="2450" spc="5" dirty="0">
                <a:solidFill>
                  <a:srgbClr val="D4D4D4"/>
                </a:solidFill>
                <a:latin typeface="Arial MT"/>
                <a:cs typeface="Arial MT"/>
              </a:rPr>
              <a:t> </a:t>
            </a:r>
            <a:r>
              <a:rPr sz="2450" spc="-67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Ano </a:t>
            </a:r>
            <a:r>
              <a:rPr sz="2450" spc="5" dirty="0" err="1">
                <a:solidFill>
                  <a:srgbClr val="D4D4D4"/>
                </a:solidFill>
                <a:latin typeface="Arial MT"/>
                <a:cs typeface="Arial MT"/>
              </a:rPr>
              <a:t>Lectivo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lang="pt-PT" sz="2450" spc="10" dirty="0">
                <a:solidFill>
                  <a:srgbClr val="D4D4D4"/>
                </a:solidFill>
                <a:latin typeface="Arial MT"/>
                <a:cs typeface="Arial MT"/>
              </a:rPr>
              <a:t>2022-2023 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1º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Semestre</a:t>
            </a:r>
            <a:r>
              <a:rPr lang="pt-PT" sz="2450" spc="10" dirty="0">
                <a:solidFill>
                  <a:srgbClr val="D4D4D4"/>
                </a:solidFill>
                <a:latin typeface="Arial MT"/>
                <a:cs typeface="Arial MT"/>
              </a:rPr>
              <a:t> </a:t>
            </a:r>
            <a:r>
              <a:rPr sz="2450" spc="-67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Docente</a:t>
            </a:r>
            <a:r>
              <a:rPr sz="2450" spc="-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5" dirty="0">
                <a:solidFill>
                  <a:srgbClr val="D4D4D4"/>
                </a:solidFill>
                <a:latin typeface="Arial MT"/>
                <a:cs typeface="Arial MT"/>
              </a:rPr>
              <a:t>-</a:t>
            </a:r>
            <a:r>
              <a:rPr sz="2450" spc="15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Nuno</a:t>
            </a:r>
            <a:r>
              <a:rPr sz="245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Alão	4º</a:t>
            </a:r>
            <a:r>
              <a:rPr sz="2450" spc="-80" dirty="0">
                <a:solidFill>
                  <a:srgbClr val="D4D4D4"/>
                </a:solidFill>
                <a:latin typeface="Arial MT"/>
                <a:cs typeface="Arial MT"/>
              </a:rPr>
              <a:t> </a:t>
            </a:r>
            <a:r>
              <a:rPr sz="2450" spc="10" dirty="0">
                <a:solidFill>
                  <a:srgbClr val="D4D4D4"/>
                </a:solidFill>
                <a:latin typeface="Arial MT"/>
                <a:cs typeface="Arial MT"/>
              </a:rPr>
              <a:t>Ano</a:t>
            </a:r>
            <a:endParaRPr lang="pt-PT" sz="24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57196" y="858412"/>
            <a:ext cx="3984532" cy="842538"/>
          </a:xfrm>
          <a:prstGeom prst="rect">
            <a:avLst/>
          </a:prstGeom>
        </p:spPr>
        <p:txBody>
          <a:bodyPr vert="horz" wrap="square" lIns="0" tIns="1143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5400" b="1" spc="-5" dirty="0">
                <a:solidFill>
                  <a:srgbClr val="929292"/>
                </a:solidFill>
                <a:latin typeface="Arial"/>
                <a:cs typeface="Arial"/>
              </a:rPr>
              <a:t>ÍNDICE</a:t>
            </a:r>
            <a:endParaRPr lang="pt-PT" sz="66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41340" y="2321175"/>
            <a:ext cx="7357670" cy="670927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 marR="1017905">
              <a:lnSpc>
                <a:spcPct val="101000"/>
              </a:lnSpc>
              <a:spcBef>
                <a:spcPts val="95"/>
              </a:spcBef>
            </a:pPr>
            <a:r>
              <a:rPr sz="280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800" b="1" spc="200" dirty="0">
                <a:solidFill>
                  <a:srgbClr val="929292"/>
                </a:solidFill>
                <a:latin typeface="Arial"/>
                <a:cs typeface="Arial"/>
              </a:rPr>
              <a:t> 2 – Poliedros </a:t>
            </a:r>
            <a:r>
              <a:rPr lang="pt-PT" sz="2800" b="1" spc="10" dirty="0">
                <a:solidFill>
                  <a:srgbClr val="929292"/>
                </a:solidFill>
                <a:latin typeface="Arial"/>
                <a:cs typeface="Arial"/>
              </a:rPr>
              <a:t> </a:t>
            </a:r>
            <a:endParaRPr lang="pt-PT" sz="2800" b="1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1017905">
              <a:lnSpc>
                <a:spcPct val="101000"/>
              </a:lnSpc>
              <a:spcBef>
                <a:spcPts val="95"/>
              </a:spcBef>
            </a:pP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20" dirty="0">
                <a:solidFill>
                  <a:srgbClr val="929292"/>
                </a:solidFill>
                <a:latin typeface="Arial"/>
                <a:cs typeface="Arial"/>
              </a:rPr>
              <a:t> 2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.1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2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Cubo</a:t>
            </a:r>
            <a:endParaRPr sz="2450" err="1">
              <a:latin typeface="Arial"/>
              <a:cs typeface="Arial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15" dirty="0">
                <a:solidFill>
                  <a:srgbClr val="929292"/>
                </a:solidFill>
                <a:latin typeface="Arial"/>
                <a:cs typeface="Arial"/>
              </a:rPr>
              <a:t> 2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.2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Dodecaedro</a:t>
            </a:r>
            <a:endParaRPr lang="pt-PT" sz="245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endParaRPr lang="pt-PT" sz="2800" b="1" spc="10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 marR="5080">
              <a:lnSpc>
                <a:spcPts val="2970"/>
              </a:lnSpc>
              <a:spcBef>
                <a:spcPts val="100"/>
              </a:spcBef>
            </a:pPr>
            <a:r>
              <a:rPr sz="280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800" b="1" dirty="0">
                <a:solidFill>
                  <a:srgbClr val="929292"/>
                </a:solidFill>
                <a:latin typeface="Arial"/>
                <a:cs typeface="Arial"/>
              </a:rPr>
              <a:t> 3 – Conchas </a:t>
            </a:r>
            <a:endParaRPr sz="2800" b="1" spc="10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20" dirty="0">
                <a:solidFill>
                  <a:srgbClr val="929292"/>
                </a:solidFill>
                <a:latin typeface="Arial"/>
                <a:cs typeface="Arial"/>
              </a:rPr>
              <a:t> 3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.1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Spirula</a:t>
            </a:r>
            <a:endParaRPr sz="2450">
              <a:latin typeface="Arial"/>
              <a:cs typeface="Arial"/>
            </a:endParaRPr>
          </a:p>
          <a:p>
            <a:pPr marL="12700" marR="389255">
              <a:lnSpc>
                <a:spcPts val="2970"/>
              </a:lnSpc>
              <a:spcBef>
                <a:spcPts val="105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25" dirty="0">
                <a:solidFill>
                  <a:srgbClr val="929292"/>
                </a:solidFill>
                <a:latin typeface="Arial"/>
                <a:cs typeface="Arial"/>
              </a:rPr>
              <a:t> 3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.2</a:t>
            </a:r>
            <a:r>
              <a:rPr lang="pt-PT"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2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Planorbis</a:t>
            </a:r>
            <a:endParaRPr lang="pt-PT" sz="2450" dirty="0" err="1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389255">
              <a:lnSpc>
                <a:spcPts val="2970"/>
              </a:lnSpc>
              <a:spcBef>
                <a:spcPts val="105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 3.3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 – </a:t>
            </a: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Nautilus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 </a:t>
            </a:r>
            <a:r>
              <a:rPr lang="pt-PT" sz="2450" b="1" spc="15" dirty="0">
                <a:solidFill>
                  <a:srgbClr val="929292"/>
                </a:solidFill>
                <a:latin typeface="Arial"/>
                <a:cs typeface="Arial"/>
              </a:rPr>
              <a:t> </a:t>
            </a:r>
            <a:endParaRPr lang="pt-PT" sz="245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 marR="389255">
              <a:lnSpc>
                <a:spcPts val="2970"/>
              </a:lnSpc>
              <a:spcBef>
                <a:spcPts val="105"/>
              </a:spcBef>
            </a:pP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10" dirty="0">
                <a:solidFill>
                  <a:srgbClr val="929292"/>
                </a:solidFill>
                <a:latin typeface="Arial"/>
                <a:cs typeface="Arial"/>
              </a:rPr>
              <a:t> 3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.4</a:t>
            </a:r>
            <a:r>
              <a:rPr sz="2450" b="1" spc="-1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1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Caracol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15" dirty="0">
                <a:solidFill>
                  <a:srgbClr val="929292"/>
                </a:solidFill>
                <a:latin typeface="Arial"/>
                <a:cs typeface="Arial"/>
              </a:rPr>
              <a:t> 3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.5</a:t>
            </a:r>
            <a:r>
              <a:rPr sz="2450" b="1" spc="-1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Caramujo</a:t>
            </a:r>
            <a:endParaRPr sz="2450" err="1"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endParaRPr lang="pt-PT" sz="2450" b="1" spc="10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>
              <a:spcBef>
                <a:spcPts val="25"/>
              </a:spcBef>
            </a:pPr>
            <a:r>
              <a:rPr sz="280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800" b="1" spc="-40" dirty="0">
                <a:solidFill>
                  <a:srgbClr val="929292"/>
                </a:solidFill>
                <a:latin typeface="Arial"/>
                <a:cs typeface="Arial"/>
              </a:rPr>
              <a:t> 4 - </a:t>
            </a:r>
            <a:r>
              <a:rPr lang="pt-PT" sz="2800" b="1" spc="-40" dirty="0" err="1">
                <a:solidFill>
                  <a:srgbClr val="929292"/>
                </a:solidFill>
                <a:latin typeface="Arial"/>
                <a:cs typeface="Arial"/>
              </a:rPr>
              <a:t>Grasshopper</a:t>
            </a:r>
            <a:endParaRPr sz="2800" b="1" spc="10" dirty="0" err="1">
              <a:solidFill>
                <a:srgbClr val="929292"/>
              </a:solidFill>
              <a:latin typeface="Arial"/>
              <a:cs typeface="Arial"/>
            </a:endParaRPr>
          </a:p>
          <a:p>
            <a:pPr marL="12700" marR="477520">
              <a:lnSpc>
                <a:spcPts val="2970"/>
              </a:lnSpc>
              <a:spcBef>
                <a:spcPts val="105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25" dirty="0">
                <a:solidFill>
                  <a:srgbClr val="929292"/>
                </a:solidFill>
                <a:latin typeface="Arial"/>
                <a:cs typeface="Arial"/>
              </a:rPr>
              <a:t> 4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.1</a:t>
            </a:r>
            <a:r>
              <a:rPr sz="2450" b="1" spc="-2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lang="pt-PT" sz="2450" b="1" spc="-25" dirty="0">
                <a:solidFill>
                  <a:srgbClr val="929292"/>
                </a:solidFill>
                <a:latin typeface="Arial"/>
                <a:cs typeface="Arial"/>
              </a:rPr>
              <a:t> Células</a:t>
            </a:r>
            <a:endParaRPr lang="pt-PT" sz="2450" b="1" spc="10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 marR="477520">
              <a:lnSpc>
                <a:spcPts val="2970"/>
              </a:lnSpc>
              <a:spcBef>
                <a:spcPts val="105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 4.2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 – 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Formas</a:t>
            </a:r>
          </a:p>
          <a:p>
            <a:pPr marL="12700" marR="477520">
              <a:lnSpc>
                <a:spcPts val="2970"/>
              </a:lnSpc>
              <a:spcBef>
                <a:spcPts val="105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5" dirty="0">
                <a:solidFill>
                  <a:srgbClr val="929292"/>
                </a:solidFill>
                <a:latin typeface="Arial"/>
                <a:cs typeface="Arial"/>
              </a:rPr>
              <a:t> 4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.3</a:t>
            </a:r>
            <a:r>
              <a:rPr sz="2450" b="1" spc="-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lang="pt-PT" sz="2450" b="1" spc="-5" dirty="0">
                <a:solidFill>
                  <a:srgbClr val="929292"/>
                </a:solidFill>
                <a:latin typeface="Arial"/>
                <a:cs typeface="Arial"/>
              </a:rPr>
              <a:t> Cubo Explodido</a:t>
            </a:r>
            <a:endParaRPr lang="pt-PT" sz="2450" b="1" spc="5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-20" dirty="0">
                <a:solidFill>
                  <a:srgbClr val="929292"/>
                </a:solidFill>
                <a:latin typeface="Arial"/>
                <a:cs typeface="Arial"/>
              </a:rPr>
              <a:t> 4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.4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lang="pt-PT" sz="2450" b="1" spc="-25" dirty="0">
                <a:solidFill>
                  <a:srgbClr val="929292"/>
                </a:solidFill>
                <a:latin typeface="Arial"/>
                <a:cs typeface="Arial"/>
              </a:rPr>
              <a:t> Plano Curvo</a:t>
            </a:r>
          </a:p>
          <a:p>
            <a:pPr marL="12700">
              <a:lnSpc>
                <a:spcPts val="2860"/>
              </a:lnSpc>
            </a:pPr>
            <a:endParaRPr lang="pt-PT" sz="2450" b="1" spc="-25" dirty="0">
              <a:solidFill>
                <a:srgbClr val="929292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06997" y="2327047"/>
            <a:ext cx="5890895" cy="4257576"/>
          </a:xfrm>
          <a:prstGeom prst="rect">
            <a:avLst/>
          </a:prstGeom>
        </p:spPr>
        <p:txBody>
          <a:bodyPr vert="horz" wrap="square" lIns="0" tIns="15240" rIns="0" bIns="0" rtlCol="0" anchor="t">
            <a:spAutoFit/>
          </a:bodyPr>
          <a:lstStyle/>
          <a:p>
            <a:pPr marL="12700">
              <a:spcBef>
                <a:spcPts val="25"/>
              </a:spcBef>
            </a:pPr>
            <a:r>
              <a:rPr lang="en-US" sz="280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800" b="1" spc="10" dirty="0">
                <a:solidFill>
                  <a:srgbClr val="929292"/>
                </a:solidFill>
                <a:latin typeface="Arial"/>
                <a:cs typeface="Arial"/>
              </a:rPr>
              <a:t> 5 – Conchas Bivalves</a:t>
            </a:r>
            <a:endParaRPr lang="pt-PT" sz="2800" spc="10" dirty="0">
              <a:ea typeface="+mn-lt"/>
              <a:cs typeface="+mn-lt"/>
            </a:endParaRPr>
          </a:p>
          <a:p>
            <a:pPr marL="12700" marR="477520">
              <a:lnSpc>
                <a:spcPts val="2970"/>
              </a:lnSpc>
              <a:spcBef>
                <a:spcPts val="105"/>
              </a:spcBef>
            </a:pP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Exercício 5.1 – Mexilhão</a:t>
            </a:r>
            <a:endParaRPr lang="pt-PT" sz="2450" spc="10" dirty="0">
              <a:ea typeface="+mn-lt"/>
              <a:cs typeface="+mn-lt"/>
            </a:endParaRPr>
          </a:p>
          <a:p>
            <a:pPr marL="12700" marR="477520">
              <a:lnSpc>
                <a:spcPts val="2970"/>
              </a:lnSpc>
              <a:spcBef>
                <a:spcPts val="105"/>
              </a:spcBef>
            </a:pP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Exercício 5.2 – Amêijoa</a:t>
            </a:r>
            <a:endParaRPr lang="pt-PT" sz="2450" spc="10" dirty="0">
              <a:ea typeface="+mn-lt"/>
              <a:cs typeface="+mn-lt"/>
            </a:endParaRPr>
          </a:p>
          <a:p>
            <a:pPr marL="12700" marR="477520">
              <a:lnSpc>
                <a:spcPts val="2970"/>
              </a:lnSpc>
              <a:spcBef>
                <a:spcPts val="105"/>
              </a:spcBef>
            </a:pPr>
            <a:r>
              <a:rPr lang="en-US"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 5.3</a:t>
            </a:r>
            <a:r>
              <a:rPr lang="en-US" sz="2450" b="1" spc="10" dirty="0">
                <a:solidFill>
                  <a:srgbClr val="929292"/>
                </a:solidFill>
                <a:latin typeface="Arial"/>
                <a:cs typeface="Arial"/>
              </a:rPr>
              <a:t> – Vieira</a:t>
            </a:r>
            <a:endParaRPr lang="en-US" sz="2450" spc="10" dirty="0">
              <a:ea typeface="+mn-lt"/>
              <a:cs typeface="+mn-lt"/>
            </a:endParaRPr>
          </a:p>
          <a:p>
            <a:pPr marL="12700">
              <a:lnSpc>
                <a:spcPts val="2860"/>
              </a:lnSpc>
            </a:pPr>
            <a:r>
              <a:rPr lang="en-US" sz="245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450" b="1" spc="10" dirty="0">
                <a:solidFill>
                  <a:srgbClr val="929292"/>
                </a:solidFill>
                <a:latin typeface="Arial"/>
                <a:cs typeface="Arial"/>
              </a:rPr>
              <a:t> 5.4</a:t>
            </a:r>
            <a:r>
              <a:rPr lang="en-US" sz="2450" b="1" spc="10" dirty="0">
                <a:solidFill>
                  <a:srgbClr val="929292"/>
                </a:solidFill>
                <a:latin typeface="Arial"/>
                <a:cs typeface="Arial"/>
              </a:rPr>
              <a:t> – Ostra</a:t>
            </a:r>
            <a:endParaRPr lang="pt-PT" sz="245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endParaRPr lang="pt-PT" sz="2450" b="1" spc="10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2800" b="1" spc="10" dirty="0" err="1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lang="pt-PT" sz="2800" b="1" dirty="0">
                <a:solidFill>
                  <a:srgbClr val="929292"/>
                </a:solidFill>
                <a:latin typeface="Arial"/>
                <a:cs typeface="Arial"/>
              </a:rPr>
              <a:t> 6</a:t>
            </a:r>
            <a:endParaRPr sz="2800" b="1" spc="10" dirty="0">
              <a:solidFill>
                <a:srgbClr val="929292"/>
              </a:solidFill>
              <a:latin typeface="Arial"/>
              <a:cs typeface="Arial"/>
            </a:endParaRPr>
          </a:p>
          <a:p>
            <a:pPr marL="12700">
              <a:lnSpc>
                <a:spcPts val="2860"/>
              </a:lnSpc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5.1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Coral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1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sz="2450" b="1" spc="-2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5.2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Coral</a:t>
            </a:r>
            <a:r>
              <a:rPr sz="2450" b="1" spc="-1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2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Exercício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5.3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–</a:t>
            </a:r>
            <a:r>
              <a:rPr sz="2450" b="1" spc="-20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Coral</a:t>
            </a:r>
            <a:r>
              <a:rPr sz="2450" b="1" spc="-15" dirty="0">
                <a:solidFill>
                  <a:srgbClr val="929292"/>
                </a:solidFill>
                <a:latin typeface="Arial"/>
                <a:cs typeface="Arial"/>
              </a:rPr>
              <a:t> </a:t>
            </a:r>
            <a:r>
              <a:rPr sz="2450" b="1" spc="10" dirty="0">
                <a:solidFill>
                  <a:srgbClr val="929292"/>
                </a:solidFill>
                <a:latin typeface="Arial"/>
                <a:cs typeface="Arial"/>
              </a:rPr>
              <a:t>3</a:t>
            </a:r>
            <a:endParaRPr sz="2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endParaRPr sz="2450" b="1" spc="10" dirty="0">
              <a:solidFill>
                <a:srgbClr val="929292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4606863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spc="-110" dirty="0"/>
              <a:t> </a:t>
            </a:r>
            <a:r>
              <a:rPr spc="-5" dirty="0"/>
              <a:t>5</a:t>
            </a:r>
            <a:r>
              <a:rPr lang="pt-PT" spc="-5" dirty="0"/>
              <a:t>.5 – Ostra 2 </a:t>
            </a:r>
            <a:endParaRPr spc="-5" dirty="0"/>
          </a:p>
        </p:txBody>
      </p:sp>
      <p:pic>
        <p:nvPicPr>
          <p:cNvPr id="4" name="Imagem 5">
            <a:extLst>
              <a:ext uri="{FF2B5EF4-FFF2-40B4-BE49-F238E27FC236}">
                <a16:creationId xmlns:a16="http://schemas.microsoft.com/office/drawing/2014/main" id="{F68C147F-F430-D81D-6D2D-B44D0B94D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569" y="417593"/>
            <a:ext cx="15734807" cy="838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74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60" y="9666768"/>
            <a:ext cx="26947293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lang="pt-PT" spc="-5" dirty="0"/>
              <a:t>Conchas</a:t>
            </a:r>
            <a:endParaRPr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F97EAD44-3CD2-E2C7-1115-AFD74C548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180" y="424672"/>
            <a:ext cx="17133559" cy="896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62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013065" y="9477032"/>
            <a:ext cx="16104112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PT" dirty="0"/>
              <a:t>Exercício 7 - Caramujo em </a:t>
            </a:r>
            <a:r>
              <a:rPr lang="pt-PT" dirty="0" err="1"/>
              <a:t>grasshopper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A78F7131-3ADE-FE01-FD40-0EDF27041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976" y="721983"/>
            <a:ext cx="17299513" cy="793708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88521" y="9667198"/>
            <a:ext cx="20048364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0674985">
              <a:spcBef>
                <a:spcPts val="100"/>
              </a:spcBef>
            </a:pPr>
            <a:r>
              <a:rPr dirty="0"/>
              <a:t>Exercício</a:t>
            </a:r>
            <a:r>
              <a:rPr lang="pt-PT" spc="-20" dirty="0"/>
              <a:t> </a:t>
            </a:r>
            <a:r>
              <a:rPr dirty="0"/>
              <a:t>–</a:t>
            </a:r>
            <a:r>
              <a:rPr spc="-30" dirty="0"/>
              <a:t> </a:t>
            </a:r>
            <a:r>
              <a:rPr lang="pt-PT" dirty="0"/>
              <a:t>CORAIS</a:t>
            </a:r>
            <a:r>
              <a:rPr lang="pt-PT" spc="-40" dirty="0"/>
              <a:t> </a:t>
            </a:r>
            <a:endParaRPr lang="pt-PT"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CD4A5181-14C3-AB63-32D6-DD237F194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635" y="624769"/>
            <a:ext cx="15355484" cy="778177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563351" y="9665295"/>
            <a:ext cx="21233746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0674985">
              <a:spcBef>
                <a:spcPts val="100"/>
              </a:spcBef>
            </a:pPr>
            <a:r>
              <a:rPr dirty="0"/>
              <a:t>Exercício</a:t>
            </a:r>
            <a:r>
              <a:rPr lang="pt-PT" spc="-45" dirty="0"/>
              <a:t> 7.1</a:t>
            </a:r>
            <a:r>
              <a:rPr lang="pt-PT" dirty="0"/>
              <a:t> 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/>
              <a:t>CORAL</a:t>
            </a:r>
            <a:r>
              <a:rPr lang="pt-PT" spc="-40" dirty="0"/>
              <a:t> 1</a:t>
            </a:r>
            <a:endParaRPr lang="pt-PT"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8B4715A-FA8C-A594-55FA-4D6504778E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89"/>
          <a:stretch/>
        </p:blipFill>
        <p:spPr>
          <a:xfrm>
            <a:off x="613359" y="910503"/>
            <a:ext cx="8385430" cy="7505227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960DB4E6-6F62-B107-72D2-B05FF9EE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503" y="920921"/>
            <a:ext cx="8835878" cy="751524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-823399" y="9667198"/>
            <a:ext cx="21044085" cy="1031875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0674985">
              <a:spcBef>
                <a:spcPts val="100"/>
              </a:spcBef>
            </a:pPr>
            <a:r>
              <a:rPr dirty="0"/>
              <a:t>Exercício</a:t>
            </a:r>
            <a:r>
              <a:rPr lang="pt-PT" spc="-45" dirty="0"/>
              <a:t> 7.2</a:t>
            </a:r>
            <a:r>
              <a:rPr lang="pt-PT" dirty="0"/>
              <a:t> </a:t>
            </a:r>
            <a:r>
              <a:rPr dirty="0"/>
              <a:t>–</a:t>
            </a:r>
            <a:r>
              <a:rPr spc="-30" dirty="0"/>
              <a:t> </a:t>
            </a:r>
            <a:r>
              <a:rPr dirty="0"/>
              <a:t>CORAL</a:t>
            </a:r>
            <a:r>
              <a:rPr lang="pt-PT" spc="-40" dirty="0"/>
              <a:t> 2</a:t>
            </a:r>
            <a:endParaRPr lang="pt-PT" spc="-5" dirty="0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CCF3704-B65F-D15D-5578-341442F00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723" y="398667"/>
            <a:ext cx="6465110" cy="8464057"/>
          </a:xfrm>
          <a:prstGeom prst="rect">
            <a:avLst/>
          </a:prstGeom>
        </p:spPr>
      </p:pic>
      <p:pic>
        <p:nvPicPr>
          <p:cNvPr id="6" name="Imagem 6" descr="Uma imagem com gráficos de vetor&#10;&#10;Descrição gerada automaticamente">
            <a:extLst>
              <a:ext uri="{FF2B5EF4-FFF2-40B4-BE49-F238E27FC236}">
                <a16:creationId xmlns:a16="http://schemas.microsoft.com/office/drawing/2014/main" id="{8D661C45-D519-55F9-19D5-C5CAFF3CF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491" y="395345"/>
            <a:ext cx="9025537" cy="823643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897414" y="9714616"/>
            <a:ext cx="23889005" cy="1028487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5890875">
              <a:spcBef>
                <a:spcPts val="100"/>
              </a:spcBef>
            </a:pPr>
            <a:r>
              <a:rPr dirty="0" err="1"/>
              <a:t>Exercício</a:t>
            </a:r>
            <a:r>
              <a:rPr lang="pt-PT" spc="-110" dirty="0"/>
              <a:t> 7.3 - Coral </a:t>
            </a:r>
          </a:p>
        </p:txBody>
      </p:sp>
      <p:pic>
        <p:nvPicPr>
          <p:cNvPr id="4" name="Imagem 4" descr="Uma imagem com texto&#10;&#10;Descrição gerada automaticamente">
            <a:extLst>
              <a:ext uri="{FF2B5EF4-FFF2-40B4-BE49-F238E27FC236}">
                <a16:creationId xmlns:a16="http://schemas.microsoft.com/office/drawing/2014/main" id="{442F3DF9-0FFE-2A1F-5657-0AFB20350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1" t="-3435" r="28653" b="2672"/>
          <a:stretch/>
        </p:blipFill>
        <p:spPr>
          <a:xfrm>
            <a:off x="10805652" y="6233"/>
            <a:ext cx="7795188" cy="8925074"/>
          </a:xfrm>
          <a:prstGeom prst="rect">
            <a:avLst/>
          </a:prstGeom>
        </p:spPr>
      </p:pic>
      <p:pic>
        <p:nvPicPr>
          <p:cNvPr id="6" name="Imagem 6" descr="Uma imagem com hydrozoa&#10;&#10;Descrição gerada automaticamente">
            <a:extLst>
              <a:ext uri="{FF2B5EF4-FFF2-40B4-BE49-F238E27FC236}">
                <a16:creationId xmlns:a16="http://schemas.microsoft.com/office/drawing/2014/main" id="{04E5CFAB-1720-04E1-A94A-F115E7FEA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151" y="416053"/>
            <a:ext cx="8432846" cy="85262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BC9C52A-F382-9220-6594-F2A7B24F4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4EB9FF0-BDB6-C419-1483-BD63D30E740B}"/>
              </a:ext>
            </a:extLst>
          </p:cNvPr>
          <p:cNvSpPr txBox="1"/>
          <p:nvPr/>
        </p:nvSpPr>
        <p:spPr>
          <a:xfrm>
            <a:off x="34610" y="9552564"/>
            <a:ext cx="19970398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6000" dirty="0">
                <a:solidFill>
                  <a:schemeClr val="bg1"/>
                </a:solidFill>
                <a:cs typeface="Calibri"/>
              </a:rPr>
              <a:t>Exercício 1 - Poliedros</a:t>
            </a:r>
            <a:r>
              <a:rPr lang="pt-PT" dirty="0">
                <a:cs typeface="Calibri"/>
              </a:rPr>
              <a:t> </a:t>
            </a:r>
            <a:endParaRPr lang="pt-PT" dirty="0"/>
          </a:p>
        </p:txBody>
      </p:sp>
      <p:pic>
        <p:nvPicPr>
          <p:cNvPr id="8" name="Imagem 8">
            <a:extLst>
              <a:ext uri="{FF2B5EF4-FFF2-40B4-BE49-F238E27FC236}">
                <a16:creationId xmlns:a16="http://schemas.microsoft.com/office/drawing/2014/main" id="{C10261B2-5829-0DB8-EC99-77818B61D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342" y="3067825"/>
            <a:ext cx="14312347" cy="6405250"/>
          </a:xfrm>
          <a:prstGeom prst="rect">
            <a:avLst/>
          </a:prstGeom>
        </p:spPr>
      </p:pic>
      <p:pic>
        <p:nvPicPr>
          <p:cNvPr id="9" name="Imagem 9" descr="Uma imagem com texto, branco, gráficos de vetor&#10;&#10;Descrição gerada automaticamente">
            <a:extLst>
              <a:ext uri="{FF2B5EF4-FFF2-40B4-BE49-F238E27FC236}">
                <a16:creationId xmlns:a16="http://schemas.microsoft.com/office/drawing/2014/main" id="{3C9B43CC-E464-F396-A106-FD1315714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5" t="14533" r="18258" b="21453"/>
          <a:stretch/>
        </p:blipFill>
        <p:spPr>
          <a:xfrm>
            <a:off x="3213853" y="258617"/>
            <a:ext cx="12849200" cy="44062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13842" y="9667148"/>
            <a:ext cx="1047781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Exercício</a:t>
            </a:r>
            <a:r>
              <a:rPr spc="-55" dirty="0"/>
              <a:t> </a:t>
            </a:r>
            <a:r>
              <a:rPr dirty="0"/>
              <a:t>1.1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CUBO</a:t>
            </a: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0F9AB4E9-3399-FB19-B6E0-127A93664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6" t="21059" r="29576" b="13813"/>
          <a:stretch/>
        </p:blipFill>
        <p:spPr>
          <a:xfrm>
            <a:off x="7338132" y="784950"/>
            <a:ext cx="11304833" cy="79511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213842" y="9667148"/>
            <a:ext cx="10477814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Exercício</a:t>
            </a:r>
            <a:r>
              <a:rPr spc="-55" dirty="0"/>
              <a:t> </a:t>
            </a:r>
            <a:r>
              <a:rPr dirty="0"/>
              <a:t>1.1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CUBO</a:t>
            </a:r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15643957-A743-1B37-D35B-620FB2C00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759" y="584909"/>
            <a:ext cx="16943897" cy="83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5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971017" y="9666768"/>
            <a:ext cx="15771246" cy="1028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Exercício</a:t>
            </a:r>
            <a:r>
              <a:rPr spc="-50" dirty="0"/>
              <a:t> </a:t>
            </a:r>
            <a:r>
              <a:rPr dirty="0"/>
              <a:t>1.2</a:t>
            </a:r>
            <a:r>
              <a:rPr spc="-30" dirty="0"/>
              <a:t> </a:t>
            </a:r>
            <a:r>
              <a:rPr dirty="0"/>
              <a:t>-</a:t>
            </a:r>
            <a:r>
              <a:rPr spc="-35" dirty="0"/>
              <a:t> </a:t>
            </a:r>
            <a:r>
              <a:rPr dirty="0"/>
              <a:t>DODECAEDRO</a:t>
            </a:r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18279FCB-F531-F082-7550-42B25B535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396" y="175800"/>
            <a:ext cx="17118704" cy="87936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3646" y="9520096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 anchor="t"/>
          <a:lstStyle/>
          <a:p>
            <a:endParaRPr lang="pt-PT" sz="6600" dirty="0">
              <a:cs typeface="Calibri"/>
            </a:endParaRPr>
          </a:p>
        </p:txBody>
      </p:sp>
      <p:pic>
        <p:nvPicPr>
          <p:cNvPr id="2" name="Imagem 5">
            <a:extLst>
              <a:ext uri="{FF2B5EF4-FFF2-40B4-BE49-F238E27FC236}">
                <a16:creationId xmlns:a16="http://schemas.microsoft.com/office/drawing/2014/main" id="{637C176D-5DBF-F627-24AA-848714107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" t="4194" r="8962" b="322"/>
          <a:stretch/>
        </p:blipFill>
        <p:spPr>
          <a:xfrm>
            <a:off x="2362710" y="1292952"/>
            <a:ext cx="14479257" cy="701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25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 descr="Uma imagem com interior&#10;&#10;Descrição gerada automaticamente">
            <a:extLst>
              <a:ext uri="{FF2B5EF4-FFF2-40B4-BE49-F238E27FC236}">
                <a16:creationId xmlns:a16="http://schemas.microsoft.com/office/drawing/2014/main" id="{48D34A9B-E3C6-B5AF-8BE3-9D43047E1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4" t="227" r="-29" b="-407"/>
          <a:stretch/>
        </p:blipFill>
        <p:spPr>
          <a:xfrm>
            <a:off x="-7121" y="-16714"/>
            <a:ext cx="20122674" cy="1136891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9472800"/>
            <a:ext cx="20104100" cy="1418590"/>
          </a:xfrm>
          <a:custGeom>
            <a:avLst/>
            <a:gdLst/>
            <a:ahLst/>
            <a:cxnLst/>
            <a:rect l="l" t="t" r="r" b="b"/>
            <a:pathLst>
              <a:path w="20104100" h="1418590">
                <a:moveTo>
                  <a:pt x="20104099" y="0"/>
                </a:moveTo>
                <a:lnTo>
                  <a:pt x="0" y="0"/>
                </a:lnTo>
                <a:lnTo>
                  <a:pt x="0" y="1418595"/>
                </a:lnTo>
                <a:lnTo>
                  <a:pt x="20104099" y="1418595"/>
                </a:lnTo>
                <a:lnTo>
                  <a:pt x="20104099" y="0"/>
                </a:lnTo>
                <a:close/>
              </a:path>
            </a:pathLst>
          </a:custGeom>
          <a:solidFill>
            <a:srgbClr val="D4D4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F1E163BE-0CAE-4AC3-023D-53C0AD5E5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7030" y="9667198"/>
            <a:ext cx="20048364" cy="1031875"/>
          </a:xfrm>
        </p:spPr>
        <p:txBody>
          <a:bodyPr wrap="square" lIns="0" tIns="0" rIns="0" bIns="0" anchor="t">
            <a:spAutoFit/>
          </a:bodyPr>
          <a:lstStyle/>
          <a:p>
            <a:r>
              <a:rPr lang="pt-PT" dirty="0"/>
              <a:t>Exercício 3 - Conchas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Personalizados</PresentationFormat>
  <Slides>37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38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Exercício 1.1 - CUBO</vt:lpstr>
      <vt:lpstr>Exercício 1.1 - CUBO</vt:lpstr>
      <vt:lpstr>Exercício 1.2 - DODECAEDRO</vt:lpstr>
      <vt:lpstr>Apresentação do PowerPoint</vt:lpstr>
      <vt:lpstr>Exercício 3 - Conchas</vt:lpstr>
      <vt:lpstr>Exercício 3.1 - SPIRULA</vt:lpstr>
      <vt:lpstr>Exercício 3.2 - Planorbis </vt:lpstr>
      <vt:lpstr>Exercício 3.3 - Nautilus</vt:lpstr>
      <vt:lpstr>Exercício 3.4 - CARACOL</vt:lpstr>
      <vt:lpstr>Apresentação do PowerPoint</vt:lpstr>
      <vt:lpstr>Exercício 4 - Grasshopper</vt:lpstr>
      <vt:lpstr>Exercício 4.1 - </vt:lpstr>
      <vt:lpstr>Apresentação do PowerPoint</vt:lpstr>
      <vt:lpstr>Exercício 4.2 - Formas</vt:lpstr>
      <vt:lpstr> Exercício 4.3-cubo explodido </vt:lpstr>
      <vt:lpstr>Apresentação do PowerPoint</vt:lpstr>
      <vt:lpstr>Exercício 4. 4 plano curvo </vt:lpstr>
      <vt:lpstr>Exercício 4. 5 Terreno</vt:lpstr>
      <vt:lpstr>Exercício 4. 5 Terreno</vt:lpstr>
      <vt:lpstr>Exercício 5 – Conchas </vt:lpstr>
      <vt:lpstr>Exercício 5.1 - Mexilhão</vt:lpstr>
      <vt:lpstr>Exercício 5.2 – Ameijoa  </vt:lpstr>
      <vt:lpstr>Exercício   </vt:lpstr>
      <vt:lpstr>Exercício 5.3 – Vieira </vt:lpstr>
      <vt:lpstr>Exercício 5.4 – Ostra 1 </vt:lpstr>
      <vt:lpstr>Exercício 5.5 – Ostra 2 </vt:lpstr>
      <vt:lpstr>Conchas</vt:lpstr>
      <vt:lpstr>Exercício 7 - Caramujo em grasshopper</vt:lpstr>
      <vt:lpstr>Exercício – CORAIS </vt:lpstr>
      <vt:lpstr>Exercício 7.1 – CORAL 1</vt:lpstr>
      <vt:lpstr>Exercício 7.2 – CORAL 2</vt:lpstr>
      <vt:lpstr>Exercício 7.3 - Coral 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revision>390</cp:revision>
  <dcterms:created xsi:type="dcterms:W3CDTF">2022-12-22T10:49:44Z</dcterms:created>
  <dcterms:modified xsi:type="dcterms:W3CDTF">2022-12-23T00:34:35Z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2022-01-23T00:00:00Z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2022-12-22T00:00:00Z</vt:filetime>
  </property>
</Properties>
</file>